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2" r:id="rId3"/>
    <p:sldId id="352" r:id="rId4"/>
    <p:sldId id="353" r:id="rId5"/>
    <p:sldId id="379" r:id="rId6"/>
    <p:sldId id="354" r:id="rId7"/>
    <p:sldId id="355" r:id="rId8"/>
    <p:sldId id="356" r:id="rId9"/>
    <p:sldId id="357" r:id="rId10"/>
    <p:sldId id="358" r:id="rId11"/>
    <p:sldId id="381" r:id="rId12"/>
    <p:sldId id="382" r:id="rId13"/>
    <p:sldId id="386" r:id="rId14"/>
    <p:sldId id="387" r:id="rId15"/>
    <p:sldId id="389" r:id="rId16"/>
    <p:sldId id="359" r:id="rId17"/>
    <p:sldId id="360" r:id="rId18"/>
    <p:sldId id="383" r:id="rId19"/>
    <p:sldId id="363" r:id="rId20"/>
    <p:sldId id="380" r:id="rId21"/>
    <p:sldId id="371" r:id="rId22"/>
    <p:sldId id="365" r:id="rId23"/>
    <p:sldId id="364" r:id="rId24"/>
    <p:sldId id="366" r:id="rId25"/>
    <p:sldId id="367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84" r:id="rId34"/>
    <p:sldId id="385" r:id="rId35"/>
    <p:sldId id="347" r:id="rId36"/>
  </p:sldIdLst>
  <p:sldSz cx="9144000" cy="6858000" type="screen4x3"/>
  <p:notesSz cx="6735763" cy="9866313"/>
  <p:defaultTextStyle>
    <a:defPPr>
      <a:defRPr lang="en-GB"/>
    </a:defPPr>
    <a:lvl1pPr algn="l" defTabSz="449263" rtl="0" fontAlgn="ctr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457200" algn="l" defTabSz="449263" rtl="0" fontAlgn="ctr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914400" algn="l" defTabSz="449263" rtl="0" fontAlgn="ctr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371600" algn="l" defTabSz="449263" rtl="0" fontAlgn="ctr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828800" algn="l" defTabSz="449263" rtl="0" fontAlgn="ctr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FFFF"/>
    <a:srgbClr val="FFFF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3" autoAdjust="0"/>
    <p:restoredTop sz="90220" autoAdjust="0"/>
  </p:normalViewPr>
  <p:slideViewPr>
    <p:cSldViewPr>
      <p:cViewPr>
        <p:scale>
          <a:sx n="105" d="100"/>
          <a:sy n="105" d="100"/>
        </p:scale>
        <p:origin x="-69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3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77"/>
        <p:guide pos="20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747DB-26B0-4FC3-8E44-1D882B5DE4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D1AC117-48A5-42E9-9364-A5D0E5EBDA2E}">
      <dgm:prSet phldrT="[テキスト]"/>
      <dgm:spPr>
        <a:noFill/>
        <a:ln>
          <a:noFill/>
        </a:ln>
      </dgm:spPr>
      <dgm:t>
        <a:bodyPr/>
        <a:lstStyle/>
        <a:p>
          <a:r>
            <a:rPr kumimoji="1" lang="ja-JP" altLang="en-US" dirty="0" smtClean="0"/>
            <a:t>先行研究を調べるため</a:t>
          </a:r>
          <a:endParaRPr kumimoji="1" lang="ja-JP" altLang="en-US" dirty="0"/>
        </a:p>
      </dgm:t>
    </dgm:pt>
    <dgm:pt modelId="{06AA1199-A0A4-43CA-B4C1-E4152AC38D04}" type="parTrans" cxnId="{36C54947-0FDA-4B1E-B57E-BE9EE3BDFE5B}">
      <dgm:prSet/>
      <dgm:spPr/>
      <dgm:t>
        <a:bodyPr/>
        <a:lstStyle/>
        <a:p>
          <a:endParaRPr kumimoji="1" lang="ja-JP" altLang="en-US"/>
        </a:p>
      </dgm:t>
    </dgm:pt>
    <dgm:pt modelId="{DEF9C134-42BD-4677-982F-7BBAFCE88B54}" type="sibTrans" cxnId="{36C54947-0FDA-4B1E-B57E-BE9EE3BDFE5B}">
      <dgm:prSet/>
      <dgm:spPr/>
      <dgm:t>
        <a:bodyPr/>
        <a:lstStyle/>
        <a:p>
          <a:endParaRPr kumimoji="1" lang="ja-JP" altLang="en-US"/>
        </a:p>
      </dgm:t>
    </dgm:pt>
    <dgm:pt modelId="{DE21D633-6703-4E10-90C0-5B71ECD79C44}">
      <dgm:prSet phldrT="[テキスト]"/>
      <dgm:spPr/>
      <dgm:t>
        <a:bodyPr/>
        <a:lstStyle/>
        <a:p>
          <a:r>
            <a:rPr kumimoji="1" lang="ja-JP" altLang="en-US" dirty="0" smtClean="0"/>
            <a:t>図書、雑誌論文など</a:t>
          </a:r>
          <a:endParaRPr kumimoji="1" lang="ja-JP" altLang="en-US" dirty="0"/>
        </a:p>
      </dgm:t>
    </dgm:pt>
    <dgm:pt modelId="{BF82EDE1-BFDF-4E72-8495-65B4BD3699EF}" type="parTrans" cxnId="{CB899D5B-277C-43EB-A2FF-00DD846E2D9A}">
      <dgm:prSet/>
      <dgm:spPr/>
      <dgm:t>
        <a:bodyPr/>
        <a:lstStyle/>
        <a:p>
          <a:endParaRPr kumimoji="1" lang="ja-JP" altLang="en-US"/>
        </a:p>
      </dgm:t>
    </dgm:pt>
    <dgm:pt modelId="{4B815B99-C90B-489D-902C-972385EA229B}" type="sibTrans" cxnId="{CB899D5B-277C-43EB-A2FF-00DD846E2D9A}">
      <dgm:prSet/>
      <dgm:spPr/>
      <dgm:t>
        <a:bodyPr/>
        <a:lstStyle/>
        <a:p>
          <a:endParaRPr kumimoji="1" lang="ja-JP" altLang="en-US"/>
        </a:p>
      </dgm:t>
    </dgm:pt>
    <dgm:pt modelId="{928D13D2-358B-4CBB-9EC8-5023593DB780}">
      <dgm:prSet phldrT="[テキスト]"/>
      <dgm:spPr>
        <a:noFill/>
        <a:ln>
          <a:noFill/>
        </a:ln>
      </dgm:spPr>
      <dgm:t>
        <a:bodyPr/>
        <a:lstStyle/>
        <a:p>
          <a:r>
            <a:rPr kumimoji="1" lang="ja-JP" altLang="en-US" dirty="0" smtClean="0"/>
            <a:t>議論の根拠を示すため</a:t>
          </a:r>
          <a:endParaRPr kumimoji="1" lang="ja-JP" altLang="en-US" dirty="0"/>
        </a:p>
      </dgm:t>
    </dgm:pt>
    <dgm:pt modelId="{3A51172A-960D-4B26-BACF-204C7B4FB40A}" type="parTrans" cxnId="{AB3AA8BF-C460-4E82-A870-1D335B86156F}">
      <dgm:prSet/>
      <dgm:spPr/>
      <dgm:t>
        <a:bodyPr/>
        <a:lstStyle/>
        <a:p>
          <a:endParaRPr kumimoji="1" lang="ja-JP" altLang="en-US"/>
        </a:p>
      </dgm:t>
    </dgm:pt>
    <dgm:pt modelId="{8E0CBACF-CE25-4C9D-A59D-5AE920B88607}" type="sibTrans" cxnId="{AB3AA8BF-C460-4E82-A870-1D335B86156F}">
      <dgm:prSet/>
      <dgm:spPr/>
      <dgm:t>
        <a:bodyPr/>
        <a:lstStyle/>
        <a:p>
          <a:endParaRPr kumimoji="1" lang="ja-JP" altLang="en-US"/>
        </a:p>
      </dgm:t>
    </dgm:pt>
    <dgm:pt modelId="{FE7D191D-9855-42A4-8675-FEAC496C694D}">
      <dgm:prSet phldrT="[テキスト]"/>
      <dgm:spPr/>
      <dgm:t>
        <a:bodyPr/>
        <a:lstStyle/>
        <a:p>
          <a:r>
            <a:rPr kumimoji="1" lang="ja-JP" altLang="en-US" dirty="0" smtClean="0"/>
            <a:t>統計資料、新聞記事など</a:t>
          </a:r>
          <a:endParaRPr kumimoji="1" lang="ja-JP" altLang="en-US" dirty="0"/>
        </a:p>
      </dgm:t>
    </dgm:pt>
    <dgm:pt modelId="{E3659D9D-6071-4E42-9280-DBDC1DC92CC7}" type="parTrans" cxnId="{E4784722-A1FE-466B-8637-ACBFEB08132C}">
      <dgm:prSet/>
      <dgm:spPr/>
      <dgm:t>
        <a:bodyPr/>
        <a:lstStyle/>
        <a:p>
          <a:endParaRPr kumimoji="1" lang="ja-JP" altLang="en-US"/>
        </a:p>
      </dgm:t>
    </dgm:pt>
    <dgm:pt modelId="{1CCFC284-7ABB-4548-B765-DF01696CCA54}" type="sibTrans" cxnId="{E4784722-A1FE-466B-8637-ACBFEB08132C}">
      <dgm:prSet/>
      <dgm:spPr/>
      <dgm:t>
        <a:bodyPr/>
        <a:lstStyle/>
        <a:p>
          <a:endParaRPr kumimoji="1" lang="ja-JP" altLang="en-US"/>
        </a:p>
      </dgm:t>
    </dgm:pt>
    <dgm:pt modelId="{83FD62E1-B395-4710-80B5-9707877D3C52}" type="pres">
      <dgm:prSet presAssocID="{31C747DB-26B0-4FC3-8E44-1D882B5DE4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A56742A-2DA1-433B-B2A3-5D1E89F9B229}" type="pres">
      <dgm:prSet presAssocID="{ED1AC117-48A5-42E9-9364-A5D0E5EBDA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C1E7C7-FC50-4104-AB95-EB15BAC9FE28}" type="pres">
      <dgm:prSet presAssocID="{ED1AC117-48A5-42E9-9364-A5D0E5EBDA2E}" presName="childText" presStyleLbl="revTx" presStyleIdx="0" presStyleCnt="2" custAng="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FBF2276-CFF0-44E1-AADB-4485C6886E12}" type="pres">
      <dgm:prSet presAssocID="{928D13D2-358B-4CBB-9EC8-5023593DB7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EFB80EA-8143-4691-8656-62FD39A9AFEE}" type="pres">
      <dgm:prSet presAssocID="{928D13D2-358B-4CBB-9EC8-5023593DB78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1DE7965-5A34-4615-8278-96F74C14EB72}" type="presOf" srcId="{31C747DB-26B0-4FC3-8E44-1D882B5DE4C6}" destId="{83FD62E1-B395-4710-80B5-9707877D3C52}" srcOrd="0" destOrd="0" presId="urn:microsoft.com/office/officeart/2005/8/layout/vList2"/>
    <dgm:cxn modelId="{CB899D5B-277C-43EB-A2FF-00DD846E2D9A}" srcId="{ED1AC117-48A5-42E9-9364-A5D0E5EBDA2E}" destId="{DE21D633-6703-4E10-90C0-5B71ECD79C44}" srcOrd="0" destOrd="0" parTransId="{BF82EDE1-BFDF-4E72-8495-65B4BD3699EF}" sibTransId="{4B815B99-C90B-489D-902C-972385EA229B}"/>
    <dgm:cxn modelId="{7EEE9076-FEEF-4308-96E2-A4883677AD43}" type="presOf" srcId="{FE7D191D-9855-42A4-8675-FEAC496C694D}" destId="{8EFB80EA-8143-4691-8656-62FD39A9AFEE}" srcOrd="0" destOrd="0" presId="urn:microsoft.com/office/officeart/2005/8/layout/vList2"/>
    <dgm:cxn modelId="{AB3AA8BF-C460-4E82-A870-1D335B86156F}" srcId="{31C747DB-26B0-4FC3-8E44-1D882B5DE4C6}" destId="{928D13D2-358B-4CBB-9EC8-5023593DB780}" srcOrd="1" destOrd="0" parTransId="{3A51172A-960D-4B26-BACF-204C7B4FB40A}" sibTransId="{8E0CBACF-CE25-4C9D-A59D-5AE920B88607}"/>
    <dgm:cxn modelId="{3CB39738-BEED-42D7-9DF1-0EE2CFC0CB62}" type="presOf" srcId="{ED1AC117-48A5-42E9-9364-A5D0E5EBDA2E}" destId="{2A56742A-2DA1-433B-B2A3-5D1E89F9B229}" srcOrd="0" destOrd="0" presId="urn:microsoft.com/office/officeart/2005/8/layout/vList2"/>
    <dgm:cxn modelId="{2B0A7C4F-ECCE-4FD0-915D-796697ABF213}" type="presOf" srcId="{928D13D2-358B-4CBB-9EC8-5023593DB780}" destId="{6FBF2276-CFF0-44E1-AADB-4485C6886E12}" srcOrd="0" destOrd="0" presId="urn:microsoft.com/office/officeart/2005/8/layout/vList2"/>
    <dgm:cxn modelId="{E4784722-A1FE-466B-8637-ACBFEB08132C}" srcId="{928D13D2-358B-4CBB-9EC8-5023593DB780}" destId="{FE7D191D-9855-42A4-8675-FEAC496C694D}" srcOrd="0" destOrd="0" parTransId="{E3659D9D-6071-4E42-9280-DBDC1DC92CC7}" sibTransId="{1CCFC284-7ABB-4548-B765-DF01696CCA54}"/>
    <dgm:cxn modelId="{981BE355-DD80-40B0-A6DC-823538238724}" type="presOf" srcId="{DE21D633-6703-4E10-90C0-5B71ECD79C44}" destId="{ADC1E7C7-FC50-4104-AB95-EB15BAC9FE28}" srcOrd="0" destOrd="0" presId="urn:microsoft.com/office/officeart/2005/8/layout/vList2"/>
    <dgm:cxn modelId="{36C54947-0FDA-4B1E-B57E-BE9EE3BDFE5B}" srcId="{31C747DB-26B0-4FC3-8E44-1D882B5DE4C6}" destId="{ED1AC117-48A5-42E9-9364-A5D0E5EBDA2E}" srcOrd="0" destOrd="0" parTransId="{06AA1199-A0A4-43CA-B4C1-E4152AC38D04}" sibTransId="{DEF9C134-42BD-4677-982F-7BBAFCE88B54}"/>
    <dgm:cxn modelId="{4F0B3BBD-017C-40CE-980A-A30CDAF4F539}" type="presParOf" srcId="{83FD62E1-B395-4710-80B5-9707877D3C52}" destId="{2A56742A-2DA1-433B-B2A3-5D1E89F9B229}" srcOrd="0" destOrd="0" presId="urn:microsoft.com/office/officeart/2005/8/layout/vList2"/>
    <dgm:cxn modelId="{6FE45105-A52D-4E5D-A41A-396D9F728491}" type="presParOf" srcId="{83FD62E1-B395-4710-80B5-9707877D3C52}" destId="{ADC1E7C7-FC50-4104-AB95-EB15BAC9FE28}" srcOrd="1" destOrd="0" presId="urn:microsoft.com/office/officeart/2005/8/layout/vList2"/>
    <dgm:cxn modelId="{2BDC35BD-35C2-47DE-8CC7-C6BA0E4AC580}" type="presParOf" srcId="{83FD62E1-B395-4710-80B5-9707877D3C52}" destId="{6FBF2276-CFF0-44E1-AADB-4485C6886E12}" srcOrd="2" destOrd="0" presId="urn:microsoft.com/office/officeart/2005/8/layout/vList2"/>
    <dgm:cxn modelId="{C660958A-A5CA-48F7-8651-DC551790BE99}" type="presParOf" srcId="{83FD62E1-B395-4710-80B5-9707877D3C52}" destId="{8EFB80EA-8143-4691-8656-62FD39A9AF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6742A-2DA1-433B-B2A3-5D1E89F9B229}">
      <dsp:nvSpPr>
        <dsp:cNvPr id="0" name=""/>
        <dsp:cNvSpPr/>
      </dsp:nvSpPr>
      <dsp:spPr>
        <a:xfrm>
          <a:off x="0" y="103045"/>
          <a:ext cx="6096000" cy="113197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先行研究を調べるため</a:t>
          </a:r>
          <a:endParaRPr kumimoji="1" lang="ja-JP" altLang="en-US" sz="4500" kern="1200" dirty="0"/>
        </a:p>
      </dsp:txBody>
      <dsp:txXfrm>
        <a:off x="55258" y="158303"/>
        <a:ext cx="5985484" cy="1021459"/>
      </dsp:txXfrm>
    </dsp:sp>
    <dsp:sp modelId="{ADC1E7C7-FC50-4104-AB95-EB15BAC9FE28}">
      <dsp:nvSpPr>
        <dsp:cNvPr id="0" name=""/>
        <dsp:cNvSpPr/>
      </dsp:nvSpPr>
      <dsp:spPr>
        <a:xfrm>
          <a:off x="0" y="1235019"/>
          <a:ext cx="60960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3500" kern="1200" dirty="0" smtClean="0"/>
            <a:t>図書、雑誌論文など</a:t>
          </a:r>
          <a:endParaRPr kumimoji="1" lang="ja-JP" altLang="en-US" sz="3500" kern="1200" dirty="0"/>
        </a:p>
      </dsp:txBody>
      <dsp:txXfrm>
        <a:off x="0" y="1235019"/>
        <a:ext cx="6096000" cy="745200"/>
      </dsp:txXfrm>
    </dsp:sp>
    <dsp:sp modelId="{6FBF2276-CFF0-44E1-AADB-4485C6886E12}">
      <dsp:nvSpPr>
        <dsp:cNvPr id="0" name=""/>
        <dsp:cNvSpPr/>
      </dsp:nvSpPr>
      <dsp:spPr>
        <a:xfrm>
          <a:off x="0" y="1980220"/>
          <a:ext cx="6096000" cy="113197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議論の根拠を示すため</a:t>
          </a:r>
          <a:endParaRPr kumimoji="1" lang="ja-JP" altLang="en-US" sz="4500" kern="1200" dirty="0"/>
        </a:p>
      </dsp:txBody>
      <dsp:txXfrm>
        <a:off x="55258" y="2035478"/>
        <a:ext cx="5985484" cy="1021459"/>
      </dsp:txXfrm>
    </dsp:sp>
    <dsp:sp modelId="{8EFB80EA-8143-4691-8656-62FD39A9AFEE}">
      <dsp:nvSpPr>
        <dsp:cNvPr id="0" name=""/>
        <dsp:cNvSpPr/>
      </dsp:nvSpPr>
      <dsp:spPr>
        <a:xfrm>
          <a:off x="0" y="3112194"/>
          <a:ext cx="60960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3500" kern="1200" dirty="0" smtClean="0"/>
            <a:t>統計資料、新聞記事など</a:t>
          </a:r>
          <a:endParaRPr kumimoji="1" lang="ja-JP" altLang="en-US" sz="3500" kern="1200" dirty="0"/>
        </a:p>
      </dsp:txBody>
      <dsp:txXfrm>
        <a:off x="0" y="3112194"/>
        <a:ext cx="6096000" cy="7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lnSpc>
                <a:spcPct val="41000"/>
              </a:lnSpc>
              <a:spcBef>
                <a:spcPct val="0"/>
              </a:spcBef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2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lnSpc>
                <a:spcPct val="41000"/>
              </a:lnSpc>
              <a:spcBef>
                <a:spcPct val="0"/>
              </a:spcBef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US" altLang="ja-JP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014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b" anchorCtr="0" compatLnSpc="1">
            <a:prstTxWarp prst="textNoShape">
              <a:avLst/>
            </a:prstTxWarp>
          </a:bodyPr>
          <a:lstStyle>
            <a:lvl1pPr eaLnBrk="0" fontAlgn="base" hangingPunct="0">
              <a:lnSpc>
                <a:spcPct val="41000"/>
              </a:lnSpc>
              <a:spcBef>
                <a:spcPct val="0"/>
              </a:spcBef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4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b" anchorCtr="0" compatLnSpc="1">
            <a:prstTxWarp prst="textNoShape">
              <a:avLst/>
            </a:prstTxWarp>
          </a:bodyPr>
          <a:lstStyle>
            <a:lvl1pPr algn="r" eaLnBrk="0" fontAlgn="base" hangingPunct="0">
              <a:lnSpc>
                <a:spcPct val="41000"/>
              </a:lnSpc>
              <a:spcBef>
                <a:spcPct val="0"/>
              </a:spcBef>
              <a:defRPr sz="1100">
                <a:ea typeface="ＭＳ Ｐゴシック" pitchFamily="50" charset="-128"/>
              </a:defRPr>
            </a:lvl1pPr>
          </a:lstStyle>
          <a:p>
            <a:pPr>
              <a:defRPr/>
            </a:pPr>
            <a:fld id="{37C8B1FD-591F-4464-8365-33F481BF28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07636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590" tIns="43795" rIns="87590" bIns="43795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1" y="2"/>
            <a:ext cx="2900363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832" tIns="47588" rIns="94832" bIns="47588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buFont typeface="Wingdings" charset="2"/>
              <a:buNone/>
              <a:tabLst>
                <a:tab pos="693424" algn="l"/>
                <a:tab pos="1386848" algn="l"/>
                <a:tab pos="2080271" algn="l"/>
                <a:tab pos="277369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3814763" y="2"/>
            <a:ext cx="290036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832" tIns="47588" rIns="94832" bIns="47588" numCol="1" anchor="t" anchorCtr="0" compatLnSpc="1">
            <a:prstTxWarp prst="textNoShape">
              <a:avLst/>
            </a:prstTxWarp>
          </a:bodyPr>
          <a:lstStyle>
            <a:lvl1pPr algn="r" fontAlgn="base">
              <a:lnSpc>
                <a:spcPct val="100000"/>
              </a:lnSpc>
              <a:spcBef>
                <a:spcPct val="0"/>
              </a:spcBef>
              <a:buFont typeface="Wingdings" charset="2"/>
              <a:buNone/>
              <a:tabLst>
                <a:tab pos="693424" algn="l"/>
                <a:tab pos="1386848" algn="l"/>
                <a:tab pos="2080271" algn="l"/>
                <a:tab pos="277369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6938" y="739775"/>
            <a:ext cx="4924425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9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70513" cy="44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832" tIns="47588" rIns="94832" bIns="47588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/>
          </p:nvPr>
        </p:nvSpPr>
        <p:spPr bwMode="auto">
          <a:xfrm>
            <a:off x="1" y="9371014"/>
            <a:ext cx="2900363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832" tIns="47588" rIns="94832" bIns="47588" numCol="1" anchor="b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buFont typeface="Wingdings" charset="2"/>
              <a:buNone/>
              <a:tabLst>
                <a:tab pos="693424" algn="l"/>
                <a:tab pos="1386848" algn="l"/>
                <a:tab pos="2080271" algn="l"/>
                <a:tab pos="277369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1014"/>
            <a:ext cx="290036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832" tIns="47588" rIns="94832" bIns="47588" numCol="1" anchor="b" anchorCtr="0" compatLnSpc="1">
            <a:prstTxWarp prst="textNoShape">
              <a:avLst/>
            </a:prstTxWarp>
          </a:bodyPr>
          <a:lstStyle>
            <a:lvl1pPr algn="r" fontAlgn="base">
              <a:lnSpc>
                <a:spcPct val="100000"/>
              </a:lnSpc>
              <a:spcBef>
                <a:spcPct val="0"/>
              </a:spcBef>
              <a:buFont typeface="Wingdings" charset="2"/>
              <a:buNone/>
              <a:tabLst>
                <a:tab pos="693424" algn="l"/>
                <a:tab pos="1386848" algn="l"/>
                <a:tab pos="2080271" algn="l"/>
                <a:tab pos="277369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fld id="{5A058163-0A36-45D0-8348-A22BE66C8F3B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285157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lib.ibaraki.ac.jp/cgi-bin/opc/BA85173044','0','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opac.lib.ibaraki.ac.jp/cgi-bin/opc/BA90072760','0','p" TargetMode="External"/><Relationship Id="rId4" Type="http://schemas.openxmlformats.org/officeDocument/2006/relationships/hyperlink" Target="http://opac.lib.ibaraki.ac.jp/cgi-bin/opc/BA76339838','0','p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F525F323-B5B3-47F1-8F3F-E20E9AA6D7D8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41388" y="739775"/>
            <a:ext cx="4852987" cy="3698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90" tIns="43795" rIns="87590" bIns="4379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41000"/>
              </a:lnSpc>
              <a:spcBef>
                <a:spcPct val="0"/>
              </a:spcBef>
            </a:pPr>
            <a:endParaRPr lang="ja-JP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6300"/>
            <a:ext cx="5372100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436D5F3F-D951-4BAC-A668-5EB473EA794E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10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1087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3693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13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08708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14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96353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15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561837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7D46A0B-7A56-4964-A09C-2F7928C4ED87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16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0333FBAF-8219-4533-8FCD-6C6791724966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17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18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4826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B19B8EEE-BC2A-4A22-9EF2-59B14D34F22C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19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20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53703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7369C5C-4B19-4E40-9F12-4052B365C665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21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6F8BF8A9-21FD-4A3F-8578-FFAABDE460C4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22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4A41BBCE-7816-4660-AA53-EC60ECD46BB5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23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F1EC5EE-C63C-4FED-BE06-86B05C2E200C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24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5632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FDBA4802-E90F-4896-A979-D5D4EF62236D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25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0520BD6-F635-4550-BEF5-417140BABF17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26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A0C90F57-99C2-4F2D-960B-F0E08C666A2F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27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6CA26FF-6DAB-4D28-BAD8-DCD6D5D3637B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28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41388" y="739775"/>
            <a:ext cx="4852987" cy="3698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7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6300"/>
            <a:ext cx="5372100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1E303E82-DAE6-4C4B-AF66-13F26CB614D9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29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941388" y="739775"/>
            <a:ext cx="4852987" cy="3698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7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6300"/>
            <a:ext cx="5372100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60AE9CD-4BE5-4F0B-B67B-393E9F55CDB9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3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B87C2A15-97B8-4E59-8B2E-703E3CDBA214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30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41388" y="739775"/>
            <a:ext cx="4852987" cy="3698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7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6300"/>
            <a:ext cx="5372100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24D87BB-9593-4632-8CDB-F15E98C57CD4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31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941388" y="739775"/>
            <a:ext cx="4852987" cy="3698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7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6300"/>
            <a:ext cx="5372100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A9292A4-DF41-4762-99B9-6293E5800339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32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8D6F-C518-4CF4-A765-883300786B22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平成２４年７月　工学部分館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736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34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16317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35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9580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7A7D4AF5-9B00-4B92-B6BE-0F15F642160F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レポート・論文作成のための引用・参考文献の書き方 </a:t>
            </a:r>
            <a:r>
              <a:rPr kumimoji="1" lang="en-US" altLang="ja-JP" dirty="0" smtClean="0"/>
              <a:t>/ </a:t>
            </a:r>
            <a:r>
              <a:rPr kumimoji="1" lang="ja-JP" altLang="en-US" dirty="0" smtClean="0"/>
              <a:t>藤田節子著</a:t>
            </a:r>
            <a:r>
              <a:rPr kumimoji="1" lang="en-US" altLang="ja-JP" dirty="0" smtClean="0"/>
              <a:t>. -- </a:t>
            </a:r>
            <a:r>
              <a:rPr kumimoji="1" lang="ja-JP" altLang="en-US" dirty="0" smtClean="0"/>
              <a:t>日外アソシエーツ</a:t>
            </a:r>
            <a:r>
              <a:rPr kumimoji="1" lang="en-US" altLang="ja-JP" dirty="0" smtClean="0"/>
              <a:t>, 2009.4.</a:t>
            </a:r>
          </a:p>
          <a:p>
            <a:r>
              <a:rPr lang="ja-JP" altLang="en-US" smtClean="0">
                <a:hlinkClick r:id="rId3" action="ppaction://hlinkfile"/>
              </a:rPr>
              <a:t>学術</a:t>
            </a:r>
            <a:r>
              <a:rPr lang="ja-JP" altLang="en-US" dirty="0" smtClean="0">
                <a:hlinkClick r:id="rId3" action="ppaction://hlinkfile"/>
              </a:rPr>
              <a:t>論文のための著作権</a:t>
            </a:r>
            <a:r>
              <a:rPr lang="en-US" altLang="ja-JP" dirty="0" smtClean="0">
                <a:hlinkClick r:id="rId3" action="ppaction://hlinkfile"/>
              </a:rPr>
              <a:t>Q&amp;A : </a:t>
            </a:r>
            <a:r>
              <a:rPr lang="ja-JP" altLang="en-US" dirty="0" smtClean="0">
                <a:hlinkClick r:id="rId3" action="ppaction://hlinkfile"/>
              </a:rPr>
              <a:t>著作権法に則った「論文学術論文のための著作権</a:t>
            </a:r>
            <a:r>
              <a:rPr lang="en-US" altLang="ja-JP" dirty="0" smtClean="0">
                <a:hlinkClick r:id="rId3" action="ppaction://hlinkfile"/>
              </a:rPr>
              <a:t>Q&amp;A : </a:t>
            </a:r>
            <a:r>
              <a:rPr lang="ja-JP" altLang="en-US" dirty="0" smtClean="0">
                <a:hlinkClick r:id="rId3" action="ppaction://hlinkfile"/>
              </a:rPr>
              <a:t>著作権法に則った「論文作法」 </a:t>
            </a:r>
            <a:r>
              <a:rPr lang="en-US" altLang="ja-JP" dirty="0" smtClean="0">
                <a:hlinkClick r:id="rId3" action="ppaction://hlinkfile"/>
              </a:rPr>
              <a:t>/ </a:t>
            </a:r>
            <a:r>
              <a:rPr lang="ja-JP" altLang="en-US" dirty="0" smtClean="0">
                <a:hlinkClick r:id="rId3" action="ppaction://hlinkfile"/>
              </a:rPr>
              <a:t>宮田昇著</a:t>
            </a:r>
            <a:r>
              <a:rPr lang="en-US" altLang="ja-JP" dirty="0" smtClean="0">
                <a:hlinkClick r:id="rId3" action="ppaction://hlinkfile"/>
              </a:rPr>
              <a:t>. -- </a:t>
            </a:r>
            <a:r>
              <a:rPr lang="ja-JP" altLang="en-US" dirty="0" smtClean="0">
                <a:hlinkClick r:id="rId3" action="ppaction://hlinkfile"/>
              </a:rPr>
              <a:t>新訂</a:t>
            </a:r>
            <a:r>
              <a:rPr lang="en-US" altLang="ja-JP" dirty="0" smtClean="0">
                <a:hlinkClick r:id="rId3" action="ppaction://hlinkfile"/>
              </a:rPr>
              <a:t>2</a:t>
            </a:r>
            <a:r>
              <a:rPr lang="ja-JP" altLang="en-US" dirty="0" smtClean="0">
                <a:hlinkClick r:id="rId3" action="ppaction://hlinkfile"/>
              </a:rPr>
              <a:t>版</a:t>
            </a:r>
            <a:r>
              <a:rPr lang="en-US" altLang="ja-JP" dirty="0" smtClean="0">
                <a:hlinkClick r:id="rId3" action="ppaction://hlinkfile"/>
              </a:rPr>
              <a:t>. -- </a:t>
            </a:r>
            <a:r>
              <a:rPr lang="ja-JP" altLang="en-US" dirty="0" smtClean="0">
                <a:hlinkClick r:id="rId3" action="ppaction://hlinkfile"/>
              </a:rPr>
              <a:t>東海大学出版会</a:t>
            </a:r>
            <a:r>
              <a:rPr lang="en-US" altLang="ja-JP" dirty="0" smtClean="0">
                <a:hlinkClick r:id="rId3" action="ppaction://hlinkfile"/>
              </a:rPr>
              <a:t>, 2008.2.</a:t>
            </a:r>
            <a:r>
              <a:rPr lang="ja-JP" altLang="en-US" dirty="0" smtClean="0">
                <a:hlinkClick r:id="rId3" action="ppaction://hlinkfile"/>
              </a:rPr>
              <a:t>作法」</a:t>
            </a:r>
            <a:r>
              <a:rPr lang="ja-JP" altLang="en-US" dirty="0" smtClean="0"/>
              <a:t> </a:t>
            </a:r>
            <a:r>
              <a:rPr lang="en-US" altLang="ja-JP" dirty="0" smtClean="0"/>
              <a:t>/ </a:t>
            </a:r>
            <a:r>
              <a:rPr lang="ja-JP" altLang="en-US" dirty="0" smtClean="0"/>
              <a:t>宮田昇著</a:t>
            </a:r>
            <a:r>
              <a:rPr lang="en-US" altLang="ja-JP" dirty="0" smtClean="0"/>
              <a:t>. -- </a:t>
            </a:r>
            <a:r>
              <a:rPr lang="ja-JP" altLang="en-US" dirty="0" smtClean="0"/>
              <a:t>新訂</a:t>
            </a:r>
            <a:r>
              <a:rPr lang="en-US" altLang="ja-JP" dirty="0" smtClean="0"/>
              <a:t>2</a:t>
            </a:r>
            <a:r>
              <a:rPr lang="ja-JP" altLang="en-US" dirty="0" smtClean="0"/>
              <a:t>版</a:t>
            </a:r>
            <a:r>
              <a:rPr lang="en-US" altLang="ja-JP" dirty="0" smtClean="0"/>
              <a:t>. -- </a:t>
            </a:r>
            <a:r>
              <a:rPr lang="ja-JP" altLang="en-US" dirty="0" smtClean="0"/>
              <a:t>東海大学出版会</a:t>
            </a:r>
            <a:r>
              <a:rPr lang="en-US" altLang="ja-JP" dirty="0" smtClean="0"/>
              <a:t>, 2008.2.</a:t>
            </a:r>
          </a:p>
          <a:p>
            <a:r>
              <a:rPr lang="ja-JP" altLang="en-US" dirty="0" smtClean="0">
                <a:hlinkClick r:id="rId4" action="ppaction://hlinkfile"/>
              </a:rPr>
              <a:t>これから論文を書く若者のために</a:t>
            </a:r>
            <a:r>
              <a:rPr lang="ja-JP" altLang="en-US" dirty="0" smtClean="0"/>
              <a:t> </a:t>
            </a:r>
            <a:r>
              <a:rPr lang="en-US" altLang="ja-JP" dirty="0" smtClean="0"/>
              <a:t>/ </a:t>
            </a:r>
            <a:r>
              <a:rPr lang="ja-JP" altLang="en-US" dirty="0" smtClean="0"/>
              <a:t>酒井聡樹著</a:t>
            </a:r>
            <a:r>
              <a:rPr lang="en-US" altLang="ja-JP" dirty="0" smtClean="0"/>
              <a:t>. -- </a:t>
            </a:r>
            <a:r>
              <a:rPr lang="ja-JP" altLang="en-US" dirty="0" smtClean="0"/>
              <a:t>大改訂増補版</a:t>
            </a:r>
            <a:r>
              <a:rPr lang="en-US" altLang="ja-JP" dirty="0" smtClean="0"/>
              <a:t>. -- </a:t>
            </a:r>
            <a:r>
              <a:rPr lang="ja-JP" altLang="en-US" dirty="0" smtClean="0"/>
              <a:t>共立出版</a:t>
            </a:r>
            <a:r>
              <a:rPr lang="en-US" altLang="ja-JP" dirty="0" smtClean="0"/>
              <a:t>, 2006.4.</a:t>
            </a:r>
          </a:p>
          <a:p>
            <a:r>
              <a:rPr lang="ja-JP" altLang="en-US" dirty="0" smtClean="0">
                <a:hlinkClick r:id="rId5" action="ppaction://hlinkfile"/>
              </a:rPr>
              <a:t>大学生のための学習マニュアル</a:t>
            </a:r>
            <a:r>
              <a:rPr lang="ja-JP" altLang="en-US" dirty="0" smtClean="0"/>
              <a:t> </a:t>
            </a:r>
            <a:r>
              <a:rPr lang="en-US" altLang="ja-JP" dirty="0" smtClean="0"/>
              <a:t>/ L.</a:t>
            </a:r>
            <a:r>
              <a:rPr lang="ja-JP" altLang="en-US" dirty="0" smtClean="0"/>
              <a:t>タンブリン</a:t>
            </a:r>
            <a:r>
              <a:rPr lang="en-US" altLang="ja-JP" dirty="0" smtClean="0"/>
              <a:t>, P.</a:t>
            </a:r>
            <a:r>
              <a:rPr lang="ja-JP" altLang="en-US" dirty="0" smtClean="0"/>
              <a:t>ウォード共著 </a:t>
            </a:r>
            <a:r>
              <a:rPr lang="en-US" altLang="ja-JP" dirty="0" smtClean="0"/>
              <a:t>; </a:t>
            </a:r>
            <a:r>
              <a:rPr lang="ja-JP" altLang="en-US" dirty="0" smtClean="0"/>
              <a:t>植野真臣 </a:t>
            </a:r>
            <a:r>
              <a:rPr lang="en-US" altLang="ja-JP" dirty="0" smtClean="0"/>
              <a:t>[</a:t>
            </a:r>
            <a:r>
              <a:rPr lang="ja-JP" altLang="en-US" dirty="0" smtClean="0"/>
              <a:t>ほか</a:t>
            </a:r>
            <a:r>
              <a:rPr lang="en-US" altLang="ja-JP" dirty="0" smtClean="0"/>
              <a:t>] </a:t>
            </a:r>
            <a:r>
              <a:rPr lang="ja-JP" altLang="en-US" dirty="0" smtClean="0"/>
              <a:t>訳</a:t>
            </a:r>
            <a:r>
              <a:rPr lang="en-US" altLang="ja-JP" dirty="0" smtClean="0"/>
              <a:t>. -- </a:t>
            </a:r>
            <a:r>
              <a:rPr lang="ja-JP" altLang="en-US" dirty="0" smtClean="0"/>
              <a:t>培風館</a:t>
            </a:r>
            <a:r>
              <a:rPr lang="en-US" altLang="ja-JP" dirty="0" smtClean="0"/>
              <a:t>, 2009.4.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058163-0A36-45D0-8348-A22BE66C8F3B}" type="slidenum">
              <a:rPr lang="ja-JP" altLang="en-GB" smtClean="0"/>
              <a:pPr>
                <a:defRPr/>
              </a:pPr>
              <a:t>5</a:t>
            </a:fld>
            <a:endParaRPr lang="en-GB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07019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73F5825-DE82-4CCB-B760-4201DCECE538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6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B71549F-E2AD-4866-8BE0-2E75E9FDC6C9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7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460F0CDA-89E7-48C2-9EEC-591F3ADE22B8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8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9F03D6D-E0D5-4624-8B13-AA99EA18BF46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9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平成２４年７月　工学部分館</a:t>
            </a:r>
            <a:endParaRPr lang="en-GB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2667" y="1"/>
            <a:ext cx="645160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1507067"/>
            <a:ext cx="6400800" cy="413173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241135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23140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5113" y="1604963"/>
            <a:ext cx="2051050" cy="55435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5513" cy="55435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268501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087563"/>
            <a:ext cx="7751763" cy="1536700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234041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7500"/>
            <a:ext cx="8943975" cy="15557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27488" cy="59959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37088" y="1125538"/>
            <a:ext cx="4029075" cy="2921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0" y="3571876"/>
            <a:ext cx="4029075" cy="29225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41742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1283" y="1"/>
            <a:ext cx="7793037" cy="99880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11919" y="1702191"/>
            <a:ext cx="8338185" cy="41148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  <a:endParaRPr lang="ja-JP" alt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41553734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187472" y="0"/>
            <a:ext cx="7793037" cy="9392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08965" y="10572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371365" y="10572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08965" y="31908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371365" y="31908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384692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33770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153972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748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37088" y="1604963"/>
            <a:ext cx="402907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147446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40147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159706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363232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7234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219006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>
            <a:off x="0" y="6329363"/>
            <a:ext cx="9144000" cy="549275"/>
          </a:xfrm>
          <a:prstGeom prst="rect">
            <a:avLst/>
          </a:prstGeom>
          <a:gradFill rotWithShape="0">
            <a:gsLst>
              <a:gs pos="0">
                <a:srgbClr val="C0FD83"/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160338"/>
            <a:ext cx="7499350" cy="69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 smtClean="0"/>
              <a:t>タイトルテキスト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668344" y="6435724"/>
            <a:ext cx="1368152" cy="305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 baseline="0">
                <a:solidFill>
                  <a:schemeClr val="tx1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en-US" altLang="ja-JP" dirty="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3813"/>
            <a:ext cx="82105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>
            <a:off x="0" y="857250"/>
            <a:ext cx="9144000" cy="71438"/>
          </a:xfrm>
          <a:prstGeom prst="rect">
            <a:avLst/>
          </a:prstGeom>
          <a:solidFill>
            <a:srgbClr val="C0FD8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  <p:pic>
        <p:nvPicPr>
          <p:cNvPr id="1031" name="図 8" descr="new-lib-log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77850"/>
            <a:ext cx="15255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211960" y="6381328"/>
            <a:ext cx="720080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algn="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aseline="0">
                <a:solidFill>
                  <a:schemeClr val="tx1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55F79885-4CED-4BA2-9B0E-EA02DE3C1D5F}" type="slidenum">
              <a:rPr lang="en-US" altLang="ja-JP" sz="2400" smtClean="0"/>
              <a:pPr algn="ctr">
                <a:spcBef>
                  <a:spcPct val="0"/>
                </a:spcBef>
                <a:defRPr/>
              </a:pPr>
              <a:t>‹#›</a:t>
            </a:fld>
            <a:endParaRPr lang="en-US" altLang="ja-JP" sz="2400" dirty="0"/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 rot="10800000">
            <a:off x="0" y="85725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9" r:id="rId13"/>
    <p:sldLayoutId id="2147484407" r:id="rId14"/>
    <p:sldLayoutId id="2147484410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5pPr>
      <a:lvl6pPr marL="4572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22263" indent="-322263" algn="l" defTabSz="449263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4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65113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4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3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ib.ibaraki.ac.jp/guide/ill/il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2420938"/>
            <a:ext cx="8207375" cy="1971675"/>
          </a:xfrm>
        </p:spPr>
        <p:txBody>
          <a:bodyPr/>
          <a:lstStyle/>
          <a:p>
            <a:pPr algn="ctr" eaLnBrk="1" hangingPunct="1">
              <a:buFont typeface="ＭＳ Ｐゴシック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US" sz="3200" b="1" dirty="0" smtClean="0">
                <a:solidFill>
                  <a:schemeClr val="tx1"/>
                </a:solidFill>
                <a:latin typeface="ＭＳ Ｐゴシック" pitchFamily="50" charset="-128"/>
              </a:rPr>
              <a:t>レポート・論文のための</a:t>
            </a:r>
            <a:r>
              <a:rPr lang="en-US" altLang="ja-JP" sz="6000" b="1" dirty="0" smtClean="0">
                <a:solidFill>
                  <a:schemeClr val="tx1"/>
                </a:solidFill>
                <a:latin typeface="ＭＳ Ｐゴシック" pitchFamily="50" charset="-128"/>
              </a:rPr>
              <a:t/>
            </a:r>
            <a:br>
              <a:rPr lang="en-US" altLang="ja-JP" sz="6000" b="1" dirty="0" smtClean="0">
                <a:solidFill>
                  <a:schemeClr val="tx1"/>
                </a:solidFill>
                <a:latin typeface="ＭＳ Ｐゴシック" pitchFamily="50" charset="-128"/>
              </a:rPr>
            </a:br>
            <a:r>
              <a:rPr lang="ja-JP" altLang="en-US" sz="6000" b="1" dirty="0" smtClean="0">
                <a:solidFill>
                  <a:schemeClr val="tx1"/>
                </a:solidFill>
                <a:effectLst/>
                <a:latin typeface="ＭＳ Ｐゴシック" pitchFamily="50" charset="-128"/>
              </a:rPr>
              <a:t>資料の探し方講習会</a:t>
            </a:r>
            <a:r>
              <a:rPr lang="en-US" altLang="ja-JP" sz="6000" b="1" dirty="0" smtClean="0">
                <a:solidFill>
                  <a:schemeClr val="tx1"/>
                </a:solidFill>
                <a:effectLst/>
                <a:latin typeface="ＭＳ Ｐゴシック" pitchFamily="50" charset="-128"/>
              </a:rPr>
              <a:t/>
            </a:r>
            <a:br>
              <a:rPr lang="en-US" altLang="ja-JP" sz="6000" b="1" dirty="0" smtClean="0">
                <a:solidFill>
                  <a:schemeClr val="tx1"/>
                </a:solidFill>
                <a:effectLst/>
                <a:latin typeface="ＭＳ Ｐゴシック" pitchFamily="50" charset="-128"/>
              </a:rPr>
            </a:br>
            <a:r>
              <a:rPr lang="en-US" altLang="ja-JP" sz="6000" b="1" dirty="0" smtClean="0">
                <a:solidFill>
                  <a:schemeClr val="tx1"/>
                </a:solidFill>
                <a:latin typeface="ＭＳ Ｐゴシック" pitchFamily="50" charset="-128"/>
              </a:rPr>
              <a:t/>
            </a:r>
            <a:br>
              <a:rPr lang="en-US" altLang="ja-JP" sz="6000" b="1" dirty="0" smtClean="0">
                <a:solidFill>
                  <a:schemeClr val="tx1"/>
                </a:solidFill>
                <a:latin typeface="ＭＳ Ｐゴシック" pitchFamily="50" charset="-128"/>
              </a:rPr>
            </a:br>
            <a:r>
              <a:rPr lang="ja-JP" altLang="en-US" sz="5400" b="1" dirty="0" smtClean="0">
                <a:solidFill>
                  <a:schemeClr val="tx1"/>
                </a:solidFill>
                <a:latin typeface="ＭＳ Ｐゴシック" pitchFamily="50" charset="-128"/>
              </a:rPr>
              <a:t>入門編</a:t>
            </a:r>
            <a:r>
              <a:rPr lang="en-US" altLang="ja-JP" sz="5400" b="1" dirty="0" smtClean="0">
                <a:solidFill>
                  <a:schemeClr val="tx1"/>
                </a:solidFill>
                <a:latin typeface="ＭＳ Ｐゴシック" pitchFamily="50" charset="-128"/>
              </a:rPr>
              <a:t/>
            </a:r>
            <a:br>
              <a:rPr lang="en-US" altLang="ja-JP" sz="5400" b="1" dirty="0" smtClean="0">
                <a:solidFill>
                  <a:schemeClr val="tx1"/>
                </a:solidFill>
                <a:latin typeface="ＭＳ Ｐゴシック" pitchFamily="50" charset="-128"/>
              </a:rPr>
            </a:br>
            <a:endParaRPr lang="ja-JP" altLang="en-GB" sz="6000" b="1" dirty="0" smtClean="0">
              <a:solidFill>
                <a:schemeClr val="tx1"/>
              </a:solidFill>
              <a:latin typeface="ＭＳ Ｐゴシック" pitchFamily="50" charset="-128"/>
            </a:endParaRPr>
          </a:p>
        </p:txBody>
      </p:sp>
      <p:pic>
        <p:nvPicPr>
          <p:cNvPr id="5124" name="Picture 7" descr="wa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13636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テキスト ボックス 6"/>
          <p:cNvSpPr txBox="1">
            <a:spLocks noChangeArrowheads="1"/>
          </p:cNvSpPr>
          <p:nvPr/>
        </p:nvSpPr>
        <p:spPr bwMode="auto">
          <a:xfrm>
            <a:off x="1979613" y="5229225"/>
            <a:ext cx="2143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chemeClr val="tx1"/>
                </a:solidFill>
              </a:rPr>
              <a:t>図書館キャラクター</a:t>
            </a:r>
            <a:endParaRPr lang="en-US" altLang="ja-JP" b="1">
              <a:solidFill>
                <a:schemeClr val="tx1"/>
              </a:solidFill>
            </a:endParaRPr>
          </a:p>
          <a:p>
            <a:pPr algn="ctr" eaLnBrk="1" hangingPunct="1"/>
            <a:r>
              <a:rPr lang="ja-JP" altLang="en-US" b="1">
                <a:solidFill>
                  <a:schemeClr val="tx1"/>
                </a:solidFill>
              </a:rPr>
              <a:t>「わらづと君」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87900" y="5084762"/>
            <a:ext cx="3744913" cy="1152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1" algn="r" eaLnBrk="0" fontAlgn="auto" hangingPunct="0">
              <a:spcBef>
                <a:spcPts val="900"/>
              </a:spcBef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平成</a:t>
            </a:r>
            <a:r>
              <a:rPr kumimoji="1" lang="en-US" altLang="ja-JP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24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年</a:t>
            </a:r>
            <a:r>
              <a:rPr kumimoji="1" lang="en-US" altLang="ja-JP" sz="2000" b="1" i="1" kern="0" dirty="0">
                <a:solidFill>
                  <a:srgbClr val="00B050"/>
                </a:solidFill>
                <a:latin typeface="+mn-lt"/>
                <a:ea typeface="+mn-ea"/>
              </a:rPr>
              <a:t>7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月</a:t>
            </a:r>
            <a:r>
              <a:rPr kumimoji="1" lang="en-US" altLang="ja-JP" sz="2000" b="1" i="1" kern="0" dirty="0">
                <a:solidFill>
                  <a:srgbClr val="00B050"/>
                </a:solidFill>
                <a:latin typeface="+mn-lt"/>
                <a:ea typeface="+mn-ea"/>
              </a:rPr>
              <a:t>3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日</a:t>
            </a:r>
            <a:r>
              <a:rPr kumimoji="1" lang="en-US" altLang="ja-JP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,</a:t>
            </a:r>
            <a:r>
              <a:rPr kumimoji="1" lang="en-US" altLang="ja-JP" sz="2000" b="1" i="1" kern="0" dirty="0">
                <a:solidFill>
                  <a:srgbClr val="00B050"/>
                </a:solidFill>
                <a:latin typeface="+mn-lt"/>
                <a:ea typeface="+mn-ea"/>
              </a:rPr>
              <a:t>13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日</a:t>
            </a:r>
            <a:endParaRPr kumimoji="1" lang="en-US" altLang="ja-JP" sz="2000" b="1" i="1" kern="0" dirty="0">
              <a:solidFill>
                <a:srgbClr val="00B050"/>
              </a:solidFill>
              <a:latin typeface="+mn-lt"/>
              <a:ea typeface="+mn-ea"/>
            </a:endParaRPr>
          </a:p>
          <a:p>
            <a:pPr lvl="1" algn="r" eaLnBrk="0" fontAlgn="auto" hangingPunct="0">
              <a:spcBef>
                <a:spcPts val="900"/>
              </a:spcBef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1" lang="ja-JP" altLang="en-US" sz="2000" b="1" i="1" kern="0" dirty="0">
                <a:solidFill>
                  <a:srgbClr val="00B050"/>
                </a:solidFill>
                <a:latin typeface="+mn-lt"/>
                <a:ea typeface="+mn-ea"/>
              </a:rPr>
              <a:t>茨城大学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図書館 </a:t>
            </a:r>
            <a:endParaRPr kumimoji="1" lang="en-US" altLang="ja-JP" sz="2000" b="1" i="1" kern="0" dirty="0" smtClean="0">
              <a:solidFill>
                <a:srgbClr val="00B050"/>
              </a:solidFill>
              <a:latin typeface="+mn-lt"/>
              <a:ea typeface="+mn-ea"/>
            </a:endParaRPr>
          </a:p>
          <a:p>
            <a:pPr lvl="1" algn="r" eaLnBrk="0" fontAlgn="auto" hangingPunct="0">
              <a:spcBef>
                <a:spcPts val="900"/>
              </a:spcBef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工学部分館</a:t>
            </a:r>
            <a:endParaRPr kumimoji="1" lang="ja-JP" altLang="en-GB" sz="2000" b="1" i="1" kern="0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619"/>
          <a:stretch/>
        </p:blipFill>
        <p:spPr bwMode="auto">
          <a:xfrm>
            <a:off x="398363" y="2332604"/>
            <a:ext cx="8229600" cy="10360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899593" y="4005066"/>
            <a:ext cx="2664296" cy="1008110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ja-JP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</a:t>
            </a:r>
            <a:endParaRPr lang="ja-JP" altLang="en-US" sz="3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どこにあるか</a:t>
            </a:r>
          </a:p>
        </p:txBody>
      </p:sp>
      <p:sp>
        <p:nvSpPr>
          <p:cNvPr id="154631" name="Line 7"/>
          <p:cNvSpPr>
            <a:spLocks noChangeShapeType="1"/>
          </p:cNvSpPr>
          <p:nvPr/>
        </p:nvSpPr>
        <p:spPr bwMode="auto">
          <a:xfrm>
            <a:off x="1979712" y="2924944"/>
            <a:ext cx="0" cy="108012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ja-JP" altLang="en-US"/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auto">
          <a:xfrm>
            <a:off x="910085" y="2606719"/>
            <a:ext cx="1321656" cy="3182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4634" name="Oval 10"/>
          <p:cNvSpPr>
            <a:spLocks noChangeArrowheads="1"/>
          </p:cNvSpPr>
          <p:nvPr/>
        </p:nvSpPr>
        <p:spPr bwMode="auto">
          <a:xfrm>
            <a:off x="4103737" y="2676994"/>
            <a:ext cx="648073" cy="34726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4635" name="Line 11"/>
          <p:cNvSpPr>
            <a:spLocks noChangeShapeType="1"/>
          </p:cNvSpPr>
          <p:nvPr/>
        </p:nvSpPr>
        <p:spPr bwMode="auto">
          <a:xfrm>
            <a:off x="4580312" y="3024263"/>
            <a:ext cx="0" cy="98080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ja-JP" altLang="en-US"/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4357167" y="4006181"/>
            <a:ext cx="2663105" cy="107900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ja-JP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</a:t>
            </a:r>
            <a:endParaRPr lang="ja-JP" altLang="en-US" sz="3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ラベルの番号</a:t>
            </a:r>
          </a:p>
        </p:txBody>
      </p:sp>
      <p:sp>
        <p:nvSpPr>
          <p:cNvPr id="154640" name="AutoShape 16"/>
          <p:cNvSpPr>
            <a:spLocks/>
          </p:cNvSpPr>
          <p:nvPr/>
        </p:nvSpPr>
        <p:spPr bwMode="auto">
          <a:xfrm rot="-5400000">
            <a:off x="3961086" y="2529333"/>
            <a:ext cx="144462" cy="5400675"/>
          </a:xfrm>
          <a:prstGeom prst="leftBracket">
            <a:avLst>
              <a:gd name="adj" fmla="val 31154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>
            <a:off x="3996804" y="5301902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ja-JP" altLang="en-US"/>
          </a:p>
        </p:txBody>
      </p:sp>
      <p:sp>
        <p:nvSpPr>
          <p:cNvPr id="154642" name="Rectangle 18"/>
          <p:cNvSpPr>
            <a:spLocks noChangeArrowheads="1"/>
          </p:cNvSpPr>
          <p:nvPr/>
        </p:nvSpPr>
        <p:spPr bwMode="auto">
          <a:xfrm>
            <a:off x="1727572" y="5588595"/>
            <a:ext cx="568885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</a:pPr>
            <a:r>
              <a:rPr lang="ja-JP" altLang="en-US" sz="4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</a:t>
            </a:r>
            <a:r>
              <a:rPr lang="ja-JP" altLang="en-US" sz="4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を探しに行く手がかり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>
                <a:effectLst/>
              </a:rPr>
              <a:t>茨城大学図書館</a:t>
            </a:r>
            <a:r>
              <a:rPr lang="en-US" altLang="ja-JP" sz="4400" dirty="0" smtClean="0">
                <a:effectLst/>
              </a:rPr>
              <a:t>OPAC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/>
      <p:bldP spid="154631" grpId="0" animBg="1"/>
      <p:bldP spid="154632" grpId="0" animBg="1"/>
      <p:bldP spid="154634" grpId="0" animBg="1"/>
      <p:bldP spid="154635" grpId="0" animBg="1"/>
      <p:bldP spid="154636" grpId="0" animBg="1"/>
      <p:bldP spid="154640" grpId="0" animBg="1"/>
      <p:bldP spid="154641" grpId="0" animBg="1"/>
      <p:bldP spid="1546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59982" y="58614"/>
            <a:ext cx="4888082" cy="850106"/>
          </a:xfrm>
        </p:spPr>
        <p:txBody>
          <a:bodyPr>
            <a:noAutofit/>
          </a:bodyPr>
          <a:lstStyle/>
          <a:p>
            <a:pPr lvl="0"/>
            <a:r>
              <a:rPr lang="ja-JP" altLang="en-US" sz="4800" dirty="0" smtClean="0">
                <a:effectLst/>
              </a:rPr>
              <a:t>書棚</a:t>
            </a:r>
            <a:r>
              <a:rPr lang="ja-JP" altLang="en-US" dirty="0">
                <a:solidFill>
                  <a:sysClr val="windowText" lastClr="000000"/>
                </a:solidFill>
                <a:effectLst/>
              </a:rPr>
              <a:t>の</a:t>
            </a:r>
            <a:r>
              <a:rPr lang="ja-JP" altLang="en-US" dirty="0" smtClean="0">
                <a:solidFill>
                  <a:sysClr val="windowText" lastClr="000000"/>
                </a:solidFill>
                <a:effectLst/>
              </a:rPr>
              <a:t>並び</a:t>
            </a:r>
            <a:endParaRPr kumimoji="1" lang="ja-JP" altLang="en-US" sz="4800" dirty="0">
              <a:effectLst/>
            </a:endParaRPr>
          </a:p>
        </p:txBody>
      </p:sp>
      <p:sp>
        <p:nvSpPr>
          <p:cNvPr id="2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74193"/>
              </p:ext>
            </p:extLst>
          </p:nvPr>
        </p:nvGraphicFramePr>
        <p:xfrm>
          <a:off x="1524000" y="1541016"/>
          <a:ext cx="6096000" cy="41922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48000"/>
                <a:gridCol w="3048000"/>
              </a:tblGrid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5" name="直線矢印コネクタ 44"/>
          <p:cNvCxnSpPr/>
          <p:nvPr/>
        </p:nvCxnSpPr>
        <p:spPr>
          <a:xfrm>
            <a:off x="1988096" y="1988840"/>
            <a:ext cx="2376264" cy="0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6" name="直線矢印コネクタ 45"/>
          <p:cNvCxnSpPr/>
          <p:nvPr/>
        </p:nvCxnSpPr>
        <p:spPr>
          <a:xfrm>
            <a:off x="1988096" y="2852936"/>
            <a:ext cx="2376264" cy="0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7" name="直線矢印コネクタ 46"/>
          <p:cNvCxnSpPr/>
          <p:nvPr/>
        </p:nvCxnSpPr>
        <p:spPr>
          <a:xfrm flipH="1">
            <a:off x="1988096" y="2132856"/>
            <a:ext cx="2304256" cy="576064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8" name="直線矢印コネクタ 47"/>
          <p:cNvCxnSpPr/>
          <p:nvPr/>
        </p:nvCxnSpPr>
        <p:spPr>
          <a:xfrm flipH="1">
            <a:off x="1988096" y="3068960"/>
            <a:ext cx="2304256" cy="576064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1" name="テキスト ボックス 50"/>
          <p:cNvSpPr txBox="1"/>
          <p:nvPr/>
        </p:nvSpPr>
        <p:spPr>
          <a:xfrm>
            <a:off x="3047311" y="3645024"/>
            <a:ext cx="338554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●　　●　　●　　●　　●</a:t>
            </a:r>
            <a:endParaRPr kumimoji="1" lang="ja-JP" altLang="en-US" sz="10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1988096" y="5373216"/>
            <a:ext cx="2376264" cy="0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3" name="直線矢印コネクタ 52"/>
          <p:cNvCxnSpPr/>
          <p:nvPr/>
        </p:nvCxnSpPr>
        <p:spPr>
          <a:xfrm flipV="1">
            <a:off x="4364360" y="1988840"/>
            <a:ext cx="648072" cy="3384376"/>
          </a:xfrm>
          <a:prstGeom prst="straightConnector1">
            <a:avLst/>
          </a:prstGeom>
          <a:noFill/>
          <a:ln w="63500" cap="flat" cmpd="sng" algn="ctr">
            <a:solidFill>
              <a:srgbClr val="FF3333"/>
            </a:solidFill>
            <a:prstDash val="solid"/>
            <a:tailEnd type="arrow"/>
          </a:ln>
          <a:effectLst/>
        </p:spPr>
      </p:cxnSp>
      <p:cxnSp>
        <p:nvCxnSpPr>
          <p:cNvPr id="54" name="直線矢印コネクタ 53"/>
          <p:cNvCxnSpPr/>
          <p:nvPr/>
        </p:nvCxnSpPr>
        <p:spPr>
          <a:xfrm>
            <a:off x="5084440" y="1988840"/>
            <a:ext cx="2376264" cy="0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74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960714" y="2600908"/>
            <a:ext cx="7222572" cy="1656184"/>
            <a:chOff x="899592" y="2564904"/>
            <a:chExt cx="7222572" cy="1656184"/>
          </a:xfrm>
        </p:grpSpPr>
        <p:sp>
          <p:nvSpPr>
            <p:cNvPr id="98" name="角丸四角形 97"/>
            <p:cNvSpPr/>
            <p:nvPr/>
          </p:nvSpPr>
          <p:spPr>
            <a:xfrm>
              <a:off x="899592" y="2564904"/>
              <a:ext cx="1224136" cy="161958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>
              <a:off x="899592" y="3091712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0" name="直線コネクタ 99"/>
            <p:cNvCxnSpPr/>
            <p:nvPr/>
          </p:nvCxnSpPr>
          <p:spPr>
            <a:xfrm>
              <a:off x="899592" y="3674424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01" name="テキスト ボックス 100"/>
            <p:cNvSpPr txBox="1"/>
            <p:nvPr/>
          </p:nvSpPr>
          <p:spPr>
            <a:xfrm>
              <a:off x="1115616" y="263691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464</a:t>
              </a:r>
              <a:endPara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1115616" y="319381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</a:t>
              </a:r>
              <a:endPara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直線矢印コネクタ 128"/>
            <p:cNvCxnSpPr/>
            <p:nvPr/>
          </p:nvCxnSpPr>
          <p:spPr>
            <a:xfrm>
              <a:off x="2295812" y="3374694"/>
              <a:ext cx="475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矢印コネクタ 129"/>
            <p:cNvCxnSpPr/>
            <p:nvPr/>
          </p:nvCxnSpPr>
          <p:spPr>
            <a:xfrm>
              <a:off x="4319972" y="3374694"/>
              <a:ext cx="475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矢印コネクタ 130"/>
            <p:cNvCxnSpPr/>
            <p:nvPr/>
          </p:nvCxnSpPr>
          <p:spPr>
            <a:xfrm>
              <a:off x="6328260" y="3374694"/>
              <a:ext cx="4759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角丸四角形 137"/>
            <p:cNvSpPr/>
            <p:nvPr/>
          </p:nvSpPr>
          <p:spPr>
            <a:xfrm>
              <a:off x="2915816" y="2564904"/>
              <a:ext cx="1224136" cy="161958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39" name="直線コネクタ 138"/>
            <p:cNvCxnSpPr/>
            <p:nvPr/>
          </p:nvCxnSpPr>
          <p:spPr>
            <a:xfrm>
              <a:off x="2915816" y="3091712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0" name="直線コネクタ 139"/>
            <p:cNvCxnSpPr/>
            <p:nvPr/>
          </p:nvCxnSpPr>
          <p:spPr>
            <a:xfrm>
              <a:off x="2915816" y="3674424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41" name="テキスト ボックス 140"/>
            <p:cNvSpPr txBox="1"/>
            <p:nvPr/>
          </p:nvSpPr>
          <p:spPr>
            <a:xfrm>
              <a:off x="3131840" y="263691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464</a:t>
              </a:r>
              <a:endPara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3131840" y="31409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Sei</a:t>
              </a:r>
              <a:endPara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3131840" y="36978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49" name="角丸四角形 148"/>
            <p:cNvSpPr/>
            <p:nvPr/>
          </p:nvSpPr>
          <p:spPr>
            <a:xfrm>
              <a:off x="4960108" y="2564904"/>
              <a:ext cx="1224136" cy="161958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50" name="直線コネクタ 149"/>
            <p:cNvCxnSpPr/>
            <p:nvPr/>
          </p:nvCxnSpPr>
          <p:spPr>
            <a:xfrm>
              <a:off x="4960108" y="3674424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51" name="テキスト ボックス 150"/>
            <p:cNvSpPr txBox="1"/>
            <p:nvPr/>
          </p:nvSpPr>
          <p:spPr>
            <a:xfrm>
              <a:off x="4960108" y="2636912"/>
              <a:ext cx="12241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464.55</a:t>
              </a:r>
              <a:endParaRPr kumimoji="1" lang="ja-JP" alt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5148064" y="31409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Hor</a:t>
              </a:r>
              <a:endPara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5148064" y="36978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4" name="直線コネクタ 153"/>
            <p:cNvCxnSpPr/>
            <p:nvPr/>
          </p:nvCxnSpPr>
          <p:spPr>
            <a:xfrm>
              <a:off x="4960504" y="3091712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59" name="角丸四角形 158"/>
            <p:cNvSpPr/>
            <p:nvPr/>
          </p:nvSpPr>
          <p:spPr>
            <a:xfrm>
              <a:off x="6892778" y="2564904"/>
              <a:ext cx="1224136" cy="161958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60" name="直線コネクタ 159"/>
            <p:cNvCxnSpPr/>
            <p:nvPr/>
          </p:nvCxnSpPr>
          <p:spPr>
            <a:xfrm>
              <a:off x="6892778" y="3708093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61" name="テキスト ボックス 160"/>
            <p:cNvSpPr txBox="1"/>
            <p:nvPr/>
          </p:nvSpPr>
          <p:spPr>
            <a:xfrm>
              <a:off x="6892778" y="2689756"/>
              <a:ext cx="12241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469.41</a:t>
              </a:r>
              <a:endParaRPr kumimoji="1" lang="ja-JP" alt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7092280" y="321297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Nih</a:t>
              </a:r>
              <a:endPara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直線コネクタ 162"/>
            <p:cNvCxnSpPr/>
            <p:nvPr/>
          </p:nvCxnSpPr>
          <p:spPr>
            <a:xfrm>
              <a:off x="6898028" y="3091712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60338"/>
            <a:ext cx="7499350" cy="696912"/>
          </a:xfrm>
        </p:spPr>
        <p:txBody>
          <a:bodyPr/>
          <a:lstStyle/>
          <a:p>
            <a:pPr lvl="0" eaLnBrk="1" hangingPunct="1">
              <a:defRPr/>
            </a:pPr>
            <a:r>
              <a:rPr lang="ja-JP" altLang="en-US" sz="4400" dirty="0" smtClean="0">
                <a:solidFill>
                  <a:sysClr val="windowText" lastClr="000000"/>
                </a:solidFill>
                <a:effectLst/>
              </a:rPr>
              <a:t>ラベル</a:t>
            </a:r>
            <a:r>
              <a:rPr lang="ja-JP" altLang="en-US" sz="4400" dirty="0">
                <a:solidFill>
                  <a:sysClr val="windowText" lastClr="000000"/>
                </a:solidFill>
                <a:effectLst/>
              </a:rPr>
              <a:t>の</a:t>
            </a:r>
            <a:r>
              <a:rPr lang="ja-JP" altLang="en-US" sz="4400" dirty="0" smtClean="0">
                <a:solidFill>
                  <a:sysClr val="windowText" lastClr="000000"/>
                </a:solidFill>
                <a:effectLst/>
              </a:rPr>
              <a:t>並び</a:t>
            </a:r>
            <a:endParaRPr lang="en-US" altLang="ja-JP" sz="4400" dirty="0" smtClean="0">
              <a:effectLst/>
            </a:endParaRPr>
          </a:p>
        </p:txBody>
      </p:sp>
      <p:sp>
        <p:nvSpPr>
          <p:cNvPr id="16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583669" y="2744924"/>
            <a:ext cx="5976663" cy="1368152"/>
          </a:xfrm>
        </p:spPr>
        <p:txBody>
          <a:bodyPr/>
          <a:lstStyle/>
          <a:p>
            <a:r>
              <a:rPr lang="en-US" altLang="ja-JP" sz="7200" dirty="0" smtClean="0">
                <a:effectLst/>
              </a:rPr>
              <a:t>OPAC</a:t>
            </a:r>
            <a:r>
              <a:rPr lang="ja-JP" altLang="en-US" sz="7200" dirty="0" smtClean="0">
                <a:effectLst/>
              </a:rPr>
              <a:t>演習問題</a:t>
            </a:r>
            <a:endParaRPr kumimoji="1" lang="ja-JP" altLang="en-US" sz="7200" dirty="0">
              <a:effectLst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工学部分館</a:t>
            </a:r>
            <a:endParaRPr lang="ja-JP" altLang="en-GB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5" y="1124745"/>
            <a:ext cx="7632848" cy="5040559"/>
          </a:xfrm>
          <a:ln w="22225"/>
        </p:spPr>
        <p:txBody>
          <a:bodyPr/>
          <a:lstStyle/>
          <a:p>
            <a:pPr algn="l"/>
            <a:r>
              <a:rPr lang="ja-JP" altLang="en-US" sz="2800" dirty="0"/>
              <a:t>それぞれ</a:t>
            </a:r>
            <a:r>
              <a:rPr kumimoji="1" lang="en-US" altLang="ja-JP" sz="2800" dirty="0" smtClean="0"/>
              <a:t>OPAC</a:t>
            </a:r>
            <a:r>
              <a:rPr kumimoji="1" lang="ja-JP" altLang="en-US" sz="2800" dirty="0" smtClean="0"/>
              <a:t>で検索し、結果をもとに答えなさい。</a:t>
            </a:r>
            <a:endParaRPr kumimoji="1" lang="en-US" altLang="ja-JP" sz="2800" dirty="0" smtClean="0"/>
          </a:p>
          <a:p>
            <a:pPr algn="l"/>
            <a:r>
              <a:rPr kumimoji="1" lang="en-US" altLang="ja-JP" dirty="0" smtClean="0"/>
              <a:t>Q1</a:t>
            </a:r>
            <a:r>
              <a:rPr lang="ja-JP" altLang="en-US" dirty="0" err="1" smtClean="0"/>
              <a:t>．</a:t>
            </a:r>
            <a:r>
              <a:rPr lang="ja-JP" altLang="en-US" dirty="0"/>
              <a:t>小林政信</a:t>
            </a:r>
            <a:r>
              <a:rPr lang="en-US" altLang="ja-JP" dirty="0"/>
              <a:t>[</a:t>
            </a:r>
            <a:r>
              <a:rPr lang="ja-JP" altLang="en-US" dirty="0"/>
              <a:t>ほか</a:t>
            </a:r>
            <a:r>
              <a:rPr lang="en-US" altLang="ja-JP" dirty="0"/>
              <a:t>]</a:t>
            </a:r>
            <a:r>
              <a:rPr lang="ja-JP" altLang="en-US" dirty="0"/>
              <a:t>著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基礎材料学</a:t>
            </a:r>
            <a:r>
              <a:rPr lang="en-US" altLang="ja-JP" dirty="0" smtClean="0"/>
              <a:t>』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　　　・</a:t>
            </a:r>
            <a:r>
              <a:rPr lang="ja-JP" altLang="en-US" sz="2000" dirty="0" smtClean="0"/>
              <a:t>所蔵場所は？</a:t>
            </a:r>
            <a:endParaRPr lang="en-US" altLang="ja-JP" sz="2000" dirty="0" smtClean="0"/>
          </a:p>
          <a:p>
            <a:pPr algn="l"/>
            <a:r>
              <a:rPr lang="ja-JP" altLang="en-US" sz="2000" dirty="0" smtClean="0"/>
              <a:t>　　　  ・請求記号は？</a:t>
            </a:r>
            <a:endParaRPr lang="en-US" altLang="ja-JP" sz="2000" dirty="0" smtClean="0"/>
          </a:p>
          <a:p>
            <a:pPr algn="l"/>
            <a:r>
              <a:rPr lang="en-US" altLang="ja-JP" dirty="0" smtClean="0"/>
              <a:t>Q2</a:t>
            </a:r>
            <a:r>
              <a:rPr lang="ja-JP" altLang="en-US" dirty="0" err="1"/>
              <a:t>．</a:t>
            </a:r>
            <a:r>
              <a:rPr lang="ja-JP" altLang="en-US" dirty="0"/>
              <a:t>時田元昭著</a:t>
            </a:r>
            <a:r>
              <a:rPr lang="en-US" altLang="ja-JP" dirty="0" smtClean="0"/>
              <a:t>『</a:t>
            </a:r>
            <a:r>
              <a:rPr lang="ja-JP" altLang="en-US" dirty="0" smtClean="0"/>
              <a:t>トランジスタ回路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巻。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・</a:t>
            </a:r>
            <a:r>
              <a:rPr lang="ja-JP" altLang="en-US" sz="2000" dirty="0" smtClean="0"/>
              <a:t>所蔵</a:t>
            </a:r>
            <a:r>
              <a:rPr lang="ja-JP" altLang="en-US" sz="2000" dirty="0"/>
              <a:t>場所は</a:t>
            </a:r>
            <a:r>
              <a:rPr lang="ja-JP" altLang="en-US" sz="2000" dirty="0" smtClean="0"/>
              <a:t>？</a:t>
            </a:r>
            <a:endParaRPr lang="en-US" altLang="ja-JP" sz="2000" dirty="0" smtClean="0"/>
          </a:p>
          <a:p>
            <a:pPr algn="l"/>
            <a:r>
              <a:rPr lang="ja-JP" altLang="en-US" sz="2000" dirty="0" smtClean="0"/>
              <a:t>　　 　 ・請求記号は？</a:t>
            </a:r>
            <a:endParaRPr lang="en-US" altLang="ja-JP" sz="2000" dirty="0"/>
          </a:p>
          <a:p>
            <a:pPr algn="l"/>
            <a:r>
              <a:rPr kumimoji="1" lang="en-US" altLang="ja-JP" dirty="0" smtClean="0"/>
              <a:t>Q3</a:t>
            </a:r>
            <a:r>
              <a:rPr kumimoji="1" lang="ja-JP" altLang="en-US" dirty="0" err="1" smtClean="0"/>
              <a:t>．</a:t>
            </a:r>
            <a:r>
              <a:rPr lang="en-US" altLang="ja-JP" dirty="0"/>
              <a:t> </a:t>
            </a:r>
            <a:r>
              <a:rPr lang="en-US" altLang="ja-JP" dirty="0" err="1"/>
              <a:t>D.Voet</a:t>
            </a:r>
            <a:r>
              <a:rPr lang="en-US" altLang="ja-JP" dirty="0"/>
              <a:t>[</a:t>
            </a:r>
            <a:r>
              <a:rPr lang="ja-JP" altLang="en-US" dirty="0"/>
              <a:t>ほか</a:t>
            </a:r>
            <a:r>
              <a:rPr lang="en-US" altLang="ja-JP" dirty="0"/>
              <a:t>]</a:t>
            </a:r>
            <a:r>
              <a:rPr lang="ja-JP" altLang="en-US" dirty="0"/>
              <a:t>著</a:t>
            </a:r>
            <a:r>
              <a:rPr lang="en-US" altLang="ja-JP" dirty="0" smtClean="0"/>
              <a:t>『</a:t>
            </a:r>
            <a:r>
              <a:rPr lang="ja-JP" altLang="en-US" dirty="0"/>
              <a:t>ヴォート基礎</a:t>
            </a:r>
            <a:r>
              <a:rPr lang="ja-JP" altLang="en-US" dirty="0" smtClean="0"/>
              <a:t>生化学</a:t>
            </a:r>
            <a:r>
              <a:rPr lang="en-US" altLang="ja-JP" dirty="0" smtClean="0"/>
              <a:t>』</a:t>
            </a:r>
            <a:r>
              <a:rPr lang="ja-JP" altLang="en-US" dirty="0"/>
              <a:t>の</a:t>
            </a:r>
            <a:r>
              <a:rPr lang="ja-JP" altLang="en-US" u="sng" dirty="0"/>
              <a:t>最新</a:t>
            </a:r>
            <a:r>
              <a:rPr lang="ja-JP" altLang="en-US" dirty="0"/>
              <a:t>のもの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・</a:t>
            </a:r>
            <a:r>
              <a:rPr lang="ja-JP" altLang="en-US" sz="2000" dirty="0" smtClean="0"/>
              <a:t>所蔵</a:t>
            </a:r>
            <a:r>
              <a:rPr lang="ja-JP" altLang="en-US" sz="2000" dirty="0"/>
              <a:t>場所</a:t>
            </a:r>
            <a:r>
              <a:rPr lang="ja-JP" altLang="en-US" sz="2000" dirty="0" smtClean="0"/>
              <a:t>は？</a:t>
            </a:r>
            <a:endParaRPr lang="en-US" altLang="ja-JP" sz="2000" dirty="0" smtClean="0"/>
          </a:p>
          <a:p>
            <a:pPr algn="l"/>
            <a:r>
              <a:rPr lang="ja-JP" altLang="en-US" sz="2000" dirty="0"/>
              <a:t>　</a:t>
            </a:r>
            <a:r>
              <a:rPr lang="ja-JP" altLang="en-US" sz="2000" dirty="0" smtClean="0"/>
              <a:t>　 　 ・請求記号は？</a:t>
            </a:r>
            <a:endParaRPr lang="en-US" altLang="ja-JP" sz="2000" dirty="0"/>
          </a:p>
          <a:p>
            <a:pPr algn="l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工学部分館</a:t>
            </a:r>
            <a:endParaRPr lang="ja-JP" alt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2263" y="160338"/>
            <a:ext cx="7499350" cy="69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5pPr>
            <a:lvl6pPr marL="4572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6pPr>
            <a:lvl7pPr marL="9144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7pPr>
            <a:lvl8pPr marL="13716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8pPr>
            <a:lvl9pPr marL="18288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400" dirty="0" smtClean="0">
                <a:effectLst/>
              </a:rPr>
              <a:t>OPAC</a:t>
            </a:r>
            <a:r>
              <a:rPr lang="ja-JP" altLang="en-US" sz="4400" dirty="0" smtClean="0">
                <a:effectLst/>
              </a:rPr>
              <a:t>演習問題</a:t>
            </a:r>
            <a:endParaRPr lang="en-US" altLang="ja-JP" sz="4400" dirty="0" smtClean="0">
              <a:effectLst/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2699792" y="2522080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2699792" y="2954128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2699792" y="3981696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2699792" y="4437112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>
            <a:off x="2699792" y="5887000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>
            <a:off x="2699792" y="5445224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84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5" y="1124745"/>
            <a:ext cx="7632848" cy="5040559"/>
          </a:xfrm>
          <a:ln w="22225"/>
        </p:spPr>
        <p:txBody>
          <a:bodyPr/>
          <a:lstStyle/>
          <a:p>
            <a:pPr algn="l"/>
            <a:r>
              <a:rPr lang="ja-JP" altLang="en-US" sz="2800" dirty="0"/>
              <a:t>それぞれ</a:t>
            </a:r>
            <a:r>
              <a:rPr kumimoji="1" lang="en-US" altLang="ja-JP" sz="2800" dirty="0" smtClean="0"/>
              <a:t>OPAC</a:t>
            </a:r>
            <a:r>
              <a:rPr kumimoji="1" lang="ja-JP" altLang="en-US" sz="2800" dirty="0" smtClean="0"/>
              <a:t>で検索し、結果をもとに答えなさい。</a:t>
            </a:r>
            <a:endParaRPr kumimoji="1" lang="en-US" altLang="ja-JP" sz="2800" dirty="0" smtClean="0"/>
          </a:p>
          <a:p>
            <a:pPr algn="l"/>
            <a:r>
              <a:rPr kumimoji="1" lang="en-US" altLang="ja-JP" dirty="0" smtClean="0"/>
              <a:t>Q1</a:t>
            </a:r>
            <a:r>
              <a:rPr lang="ja-JP" altLang="en-US" dirty="0" err="1" smtClean="0"/>
              <a:t>．</a:t>
            </a:r>
            <a:r>
              <a:rPr lang="ja-JP" altLang="en-US" dirty="0"/>
              <a:t>小林政信</a:t>
            </a:r>
            <a:r>
              <a:rPr lang="en-US" altLang="ja-JP" dirty="0"/>
              <a:t>[</a:t>
            </a:r>
            <a:r>
              <a:rPr lang="ja-JP" altLang="en-US" dirty="0"/>
              <a:t>ほか</a:t>
            </a:r>
            <a:r>
              <a:rPr lang="en-US" altLang="ja-JP" dirty="0"/>
              <a:t>]</a:t>
            </a:r>
            <a:r>
              <a:rPr lang="ja-JP" altLang="en-US" dirty="0"/>
              <a:t>著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基礎材料学</a:t>
            </a:r>
            <a:r>
              <a:rPr lang="en-US" altLang="ja-JP" dirty="0" smtClean="0"/>
              <a:t>』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　　　・</a:t>
            </a:r>
            <a:r>
              <a:rPr lang="ja-JP" altLang="en-US" sz="2000" dirty="0" smtClean="0"/>
              <a:t>所蔵場所は？</a:t>
            </a:r>
            <a:r>
              <a:rPr lang="ja-JP" altLang="en-US" sz="2000" dirty="0">
                <a:solidFill>
                  <a:srgbClr val="FF0000"/>
                </a:solidFill>
              </a:rPr>
              <a:t>　工学部</a:t>
            </a:r>
            <a:r>
              <a:rPr lang="ja-JP" altLang="en-US" sz="2000" dirty="0" smtClean="0">
                <a:solidFill>
                  <a:srgbClr val="FF0000"/>
                </a:solidFill>
              </a:rPr>
              <a:t>分館、閲覧室</a:t>
            </a:r>
            <a:endParaRPr lang="en-US" altLang="ja-JP" sz="2000" dirty="0" smtClean="0"/>
          </a:p>
          <a:p>
            <a:pPr algn="l"/>
            <a:r>
              <a:rPr lang="ja-JP" altLang="en-US" sz="2000" dirty="0" smtClean="0"/>
              <a:t>　　　  ・請求記号は？　</a:t>
            </a:r>
            <a:r>
              <a:rPr lang="en-US" altLang="ja-JP" sz="2000" dirty="0" smtClean="0">
                <a:solidFill>
                  <a:srgbClr val="FF0000"/>
                </a:solidFill>
              </a:rPr>
              <a:t>501.4:Kis</a:t>
            </a:r>
          </a:p>
          <a:p>
            <a:pPr algn="l"/>
            <a:r>
              <a:rPr lang="en-US" altLang="ja-JP" dirty="0" smtClean="0"/>
              <a:t>Q2</a:t>
            </a:r>
            <a:r>
              <a:rPr lang="ja-JP" altLang="en-US" dirty="0" err="1"/>
              <a:t>．</a:t>
            </a:r>
            <a:r>
              <a:rPr lang="ja-JP" altLang="en-US" dirty="0"/>
              <a:t>時田元昭著</a:t>
            </a:r>
            <a:r>
              <a:rPr lang="en-US" altLang="ja-JP" dirty="0" smtClean="0"/>
              <a:t>『</a:t>
            </a:r>
            <a:r>
              <a:rPr lang="ja-JP" altLang="en-US" dirty="0" smtClean="0"/>
              <a:t>トランジスタ回路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巻。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・</a:t>
            </a:r>
            <a:r>
              <a:rPr lang="ja-JP" altLang="en-US" sz="2000" dirty="0" smtClean="0"/>
              <a:t>所蔵</a:t>
            </a:r>
            <a:r>
              <a:rPr lang="ja-JP" altLang="en-US" sz="2000" dirty="0"/>
              <a:t>場所は</a:t>
            </a:r>
            <a:r>
              <a:rPr lang="ja-JP" altLang="en-US" sz="2000" dirty="0" smtClean="0"/>
              <a:t>？　</a:t>
            </a:r>
            <a:r>
              <a:rPr lang="zh-TW" altLang="en-US" sz="20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工学部分館</a:t>
            </a:r>
            <a:r>
              <a:rPr lang="ja-JP" altLang="en-US" sz="2000" dirty="0" err="1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書庫</a:t>
            </a:r>
            <a:endParaRPr lang="en-US" altLang="ja-JP" sz="2000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l"/>
            <a:r>
              <a:rPr lang="ja-JP" altLang="en-US" sz="2000" dirty="0" smtClean="0"/>
              <a:t>　　 　 ・請求記号は？  </a:t>
            </a:r>
            <a:r>
              <a:rPr lang="en-US" altLang="ja-JP" sz="2000" dirty="0" smtClean="0">
                <a:solidFill>
                  <a:srgbClr val="FF0000"/>
                </a:solidFill>
              </a:rPr>
              <a:t>549:250:2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l"/>
            <a:r>
              <a:rPr kumimoji="1" lang="en-US" altLang="ja-JP" dirty="0" smtClean="0"/>
              <a:t>Q3</a:t>
            </a:r>
            <a:r>
              <a:rPr kumimoji="1" lang="ja-JP" altLang="en-US" dirty="0" err="1" smtClean="0"/>
              <a:t>．</a:t>
            </a:r>
            <a:r>
              <a:rPr lang="en-US" altLang="ja-JP" dirty="0"/>
              <a:t> </a:t>
            </a:r>
            <a:r>
              <a:rPr lang="en-US" altLang="ja-JP" dirty="0" err="1"/>
              <a:t>D.Voet</a:t>
            </a:r>
            <a:r>
              <a:rPr lang="en-US" altLang="ja-JP" dirty="0"/>
              <a:t>[</a:t>
            </a:r>
            <a:r>
              <a:rPr lang="ja-JP" altLang="en-US" dirty="0"/>
              <a:t>ほか</a:t>
            </a:r>
            <a:r>
              <a:rPr lang="en-US" altLang="ja-JP" dirty="0"/>
              <a:t>]</a:t>
            </a:r>
            <a:r>
              <a:rPr lang="ja-JP" altLang="en-US" dirty="0"/>
              <a:t>著</a:t>
            </a:r>
            <a:r>
              <a:rPr lang="en-US" altLang="ja-JP" dirty="0" smtClean="0"/>
              <a:t>『</a:t>
            </a:r>
            <a:r>
              <a:rPr lang="ja-JP" altLang="en-US" dirty="0"/>
              <a:t>ヴォート基礎</a:t>
            </a:r>
            <a:r>
              <a:rPr lang="ja-JP" altLang="en-US" dirty="0" smtClean="0"/>
              <a:t>生化学</a:t>
            </a:r>
            <a:r>
              <a:rPr lang="en-US" altLang="ja-JP" dirty="0" smtClean="0"/>
              <a:t>』</a:t>
            </a:r>
            <a:r>
              <a:rPr lang="ja-JP" altLang="en-US" dirty="0"/>
              <a:t>の</a:t>
            </a:r>
            <a:r>
              <a:rPr lang="ja-JP" altLang="en-US" u="sng" dirty="0"/>
              <a:t>最新</a:t>
            </a:r>
            <a:r>
              <a:rPr lang="ja-JP" altLang="en-US" dirty="0"/>
              <a:t>のもの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・</a:t>
            </a:r>
            <a:r>
              <a:rPr lang="ja-JP" altLang="en-US" sz="2000" dirty="0" smtClean="0"/>
              <a:t>所蔵</a:t>
            </a:r>
            <a:r>
              <a:rPr lang="ja-JP" altLang="en-US" sz="2000" dirty="0"/>
              <a:t>場所は？　</a:t>
            </a:r>
            <a:r>
              <a:rPr lang="ja-JP" altLang="en-US" sz="2000" dirty="0">
                <a:solidFill>
                  <a:srgbClr val="FF0000"/>
                </a:solidFill>
              </a:rPr>
              <a:t>工学部</a:t>
            </a:r>
            <a:r>
              <a:rPr lang="ja-JP" altLang="en-US" sz="2000" dirty="0" smtClean="0">
                <a:solidFill>
                  <a:srgbClr val="FF0000"/>
                </a:solidFill>
              </a:rPr>
              <a:t>分館、閲覧室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algn="l"/>
            <a:r>
              <a:rPr lang="ja-JP" altLang="en-US" sz="2000" dirty="0"/>
              <a:t>　</a:t>
            </a:r>
            <a:r>
              <a:rPr lang="ja-JP" altLang="en-US" sz="2000" dirty="0" smtClean="0"/>
              <a:t>　 　 ・請求記号は？　</a:t>
            </a:r>
            <a:r>
              <a:rPr lang="en-US" altLang="ja-JP" sz="2000" dirty="0" smtClean="0">
                <a:solidFill>
                  <a:srgbClr val="FF0000"/>
                </a:solidFill>
              </a:rPr>
              <a:t>464:Voe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l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工学部分館</a:t>
            </a:r>
            <a:endParaRPr lang="ja-JP" alt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2263" y="160338"/>
            <a:ext cx="7499350" cy="69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5pPr>
            <a:lvl6pPr marL="4572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6pPr>
            <a:lvl7pPr marL="9144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7pPr>
            <a:lvl8pPr marL="13716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8pPr>
            <a:lvl9pPr marL="18288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400" dirty="0" smtClean="0">
                <a:effectLst/>
              </a:rPr>
              <a:t>OPAC</a:t>
            </a:r>
            <a:r>
              <a:rPr lang="ja-JP" altLang="en-US" sz="4400" dirty="0" smtClean="0">
                <a:effectLst/>
              </a:rPr>
              <a:t>演習問題　</a:t>
            </a:r>
            <a:r>
              <a:rPr lang="ja-JP" altLang="en-US" sz="4400" dirty="0" smtClean="0">
                <a:solidFill>
                  <a:srgbClr val="FF0000"/>
                </a:solidFill>
                <a:effectLst/>
              </a:rPr>
              <a:t>解答</a:t>
            </a:r>
            <a:endParaRPr lang="en-US" altLang="ja-JP" sz="44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2699792" y="2522080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2699792" y="2954128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2699792" y="3981696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2699792" y="4437112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>
            <a:off x="2699792" y="5887000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>
            <a:off x="2699792" y="5445224"/>
            <a:ext cx="3816424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グループ化 7"/>
          <p:cNvGrpSpPr/>
          <p:nvPr/>
        </p:nvGrpSpPr>
        <p:grpSpPr>
          <a:xfrm>
            <a:off x="5508104" y="1926714"/>
            <a:ext cx="838618" cy="1070238"/>
            <a:chOff x="960714" y="2600908"/>
            <a:chExt cx="1224136" cy="1619580"/>
          </a:xfrm>
        </p:grpSpPr>
        <p:sp>
          <p:nvSpPr>
            <p:cNvPr id="17" name="角丸四角形 16"/>
            <p:cNvSpPr/>
            <p:nvPr/>
          </p:nvSpPr>
          <p:spPr>
            <a:xfrm>
              <a:off x="960714" y="2600908"/>
              <a:ext cx="1224136" cy="161958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960714" y="3127716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直線コネクタ 18"/>
            <p:cNvCxnSpPr/>
            <p:nvPr/>
          </p:nvCxnSpPr>
          <p:spPr>
            <a:xfrm>
              <a:off x="960714" y="3710428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0" name="テキスト ボックス 19"/>
            <p:cNvSpPr txBox="1"/>
            <p:nvPr/>
          </p:nvSpPr>
          <p:spPr>
            <a:xfrm>
              <a:off x="1074169" y="2663034"/>
              <a:ext cx="1018999" cy="45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501.4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187624" y="3229816"/>
              <a:ext cx="792088" cy="40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kern="0" dirty="0" err="1" smtClean="0">
                  <a:solidFill>
                    <a:sysClr val="windowText" lastClr="000000"/>
                  </a:solidFill>
                </a:rPr>
                <a:t>Kis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652120" y="5239082"/>
            <a:ext cx="838618" cy="1070238"/>
            <a:chOff x="960714" y="2600908"/>
            <a:chExt cx="1224136" cy="1619580"/>
          </a:xfrm>
        </p:grpSpPr>
        <p:sp>
          <p:nvSpPr>
            <p:cNvPr id="34" name="角丸四角形 33"/>
            <p:cNvSpPr/>
            <p:nvPr/>
          </p:nvSpPr>
          <p:spPr>
            <a:xfrm>
              <a:off x="960714" y="2600908"/>
              <a:ext cx="1224136" cy="161958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960714" y="3127716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直線コネクタ 35"/>
            <p:cNvCxnSpPr/>
            <p:nvPr/>
          </p:nvCxnSpPr>
          <p:spPr>
            <a:xfrm>
              <a:off x="960714" y="3710428"/>
              <a:ext cx="122413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7" name="テキスト ボックス 36"/>
            <p:cNvSpPr txBox="1"/>
            <p:nvPr/>
          </p:nvSpPr>
          <p:spPr>
            <a:xfrm>
              <a:off x="1074170" y="2663035"/>
              <a:ext cx="1018999" cy="512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464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124531" y="3229816"/>
              <a:ext cx="905545" cy="512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kern="0" noProof="0" dirty="0" err="1" smtClean="0">
                  <a:solidFill>
                    <a:sysClr val="windowText" lastClr="000000"/>
                  </a:solidFill>
                </a:rPr>
                <a:t>Voe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868144" y="3438882"/>
            <a:ext cx="838618" cy="1070238"/>
            <a:chOff x="7490296" y="2934826"/>
            <a:chExt cx="838618" cy="107023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7490296" y="2934826"/>
              <a:ext cx="838618" cy="1070238"/>
              <a:chOff x="960714" y="2600908"/>
              <a:chExt cx="1224136" cy="1619580"/>
            </a:xfrm>
          </p:grpSpPr>
          <p:sp>
            <p:nvSpPr>
              <p:cNvPr id="28" name="角丸四角形 27"/>
              <p:cNvSpPr/>
              <p:nvPr/>
            </p:nvSpPr>
            <p:spPr>
              <a:xfrm>
                <a:off x="960714" y="2600908"/>
                <a:ext cx="1224136" cy="161958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cxnSp>
            <p:nvCxnSpPr>
              <p:cNvPr id="29" name="直線コネクタ 28"/>
              <p:cNvCxnSpPr/>
              <p:nvPr/>
            </p:nvCxnSpPr>
            <p:spPr>
              <a:xfrm>
                <a:off x="960714" y="3127716"/>
                <a:ext cx="122413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960714" y="3710428"/>
                <a:ext cx="122413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1" name="テキスト ボックス 30"/>
              <p:cNvSpPr txBox="1"/>
              <p:nvPr/>
            </p:nvSpPr>
            <p:spPr>
              <a:xfrm>
                <a:off x="1074170" y="2663035"/>
                <a:ext cx="1018999" cy="512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kern="0" dirty="0" smtClean="0">
                    <a:solidFill>
                      <a:sysClr val="windowText" lastClr="000000"/>
                    </a:solidFill>
                  </a:rPr>
                  <a:t>549</a:t>
                </a:r>
                <a:endPara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1187624" y="3229816"/>
                <a:ext cx="792088" cy="512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kern="0" noProof="0" dirty="0" smtClean="0">
                    <a:solidFill>
                      <a:sysClr val="windowText" lastClr="000000"/>
                    </a:solidFill>
                  </a:rPr>
                  <a:t>250</a:t>
                </a:r>
                <a:endPara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7668344" y="3666510"/>
              <a:ext cx="542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kern="0" dirty="0">
                  <a:solidFill>
                    <a:sysClr val="windowText" lastClr="000000"/>
                  </a:solidFill>
                </a:rPr>
                <a:t>2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角丸四角形吹き出し 4"/>
          <p:cNvSpPr/>
          <p:nvPr/>
        </p:nvSpPr>
        <p:spPr bwMode="auto">
          <a:xfrm>
            <a:off x="6863430" y="4941168"/>
            <a:ext cx="2173066" cy="1296143"/>
          </a:xfrm>
          <a:prstGeom prst="wedgeRoundRectCallout">
            <a:avLst>
              <a:gd name="adj1" fmla="val -66325"/>
              <a:gd name="adj2" fmla="val -49895"/>
              <a:gd name="adj3" fmla="val 1666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lang="en-US" altLang="ja-JP" dirty="0" smtClean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-128"/>
              </a:rPr>
              <a:t>ここでは第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-128"/>
              </a:rPr>
              <a:t>版！</a:t>
            </a:r>
            <a:endParaRPr lang="en-US" altLang="ja-JP" sz="2000" dirty="0" smtClean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lang="en-US" altLang="ja-JP" sz="20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lang="en-US" altLang="ja-JP" sz="2000" dirty="0" smtClean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-128"/>
              </a:rPr>
              <a:t>版が違えば、別</a:t>
            </a:r>
            <a:endParaRPr lang="en-US" altLang="ja-JP" sz="2000" dirty="0" smtClean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lang="en-US" altLang="ja-JP" sz="20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lang="en-US" altLang="ja-JP" sz="20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  <a:p>
            <a:pPr marL="0" marR="0" indent="0" algn="l" defTabSz="449263" rtl="0" eaLnBrk="1" fontAlgn="base" latinLnBrk="0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-128"/>
              </a:rPr>
              <a:t>の図書扱い。</a:t>
            </a:r>
            <a:endParaRPr lang="en-US" altLang="ja-JP" sz="2000" dirty="0" smtClean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06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7" y="0"/>
            <a:ext cx="7452319" cy="928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dirty="0" err="1" smtClean="0">
                <a:effectLst/>
              </a:rPr>
              <a:t>CiNii</a:t>
            </a:r>
            <a:r>
              <a:rPr lang="en-US" altLang="ja-JP" sz="4400" dirty="0" smtClean="0">
                <a:effectLst/>
              </a:rPr>
              <a:t> Books (</a:t>
            </a:r>
            <a:r>
              <a:rPr lang="ja-JP" altLang="en-US" sz="3200" dirty="0" smtClean="0">
                <a:effectLst/>
              </a:rPr>
              <a:t>サイニィ </a:t>
            </a:r>
            <a:r>
              <a:rPr lang="ja-JP" altLang="en-US" sz="3200" dirty="0">
                <a:effectLst/>
              </a:rPr>
              <a:t>ブックス</a:t>
            </a:r>
            <a:r>
              <a:rPr lang="en-US" altLang="ja-JP" sz="4400" dirty="0" smtClean="0">
                <a:effectLst/>
              </a:rPr>
              <a:t>)</a:t>
            </a:r>
            <a:endParaRPr lang="ja-JP" altLang="en-US" sz="4400" dirty="0">
              <a:effectLst/>
            </a:endParaRPr>
          </a:p>
        </p:txBody>
      </p:sp>
      <p:sp>
        <p:nvSpPr>
          <p:cNvPr id="15368" name="テキスト ボックス 15"/>
          <p:cNvSpPr txBox="1">
            <a:spLocks noChangeArrowheads="1"/>
          </p:cNvSpPr>
          <p:nvPr/>
        </p:nvSpPr>
        <p:spPr bwMode="auto">
          <a:xfrm>
            <a:off x="571500" y="928688"/>
            <a:ext cx="8353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ja-JP" sz="2800" dirty="0">
                <a:solidFill>
                  <a:schemeClr val="tx1"/>
                </a:solidFill>
              </a:rPr>
              <a:t>http://ci.nii.ac.jp/books/</a:t>
            </a:r>
          </a:p>
          <a:p>
            <a:pPr eaLnBrk="1" hangingPunct="1">
              <a:spcBef>
                <a:spcPct val="0"/>
              </a:spcBef>
            </a:pPr>
            <a:r>
              <a:rPr kumimoji="1" lang="ja-JP" altLang="en-US" sz="2800" dirty="0" smtClean="0">
                <a:solidFill>
                  <a:schemeClr val="tx1"/>
                </a:solidFill>
              </a:rPr>
              <a:t>全国の大学図書館が所蔵する図書・雑誌が検索できる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6" y="1991954"/>
            <a:ext cx="6004148" cy="4245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22223"/>
            <a:ext cx="5445269" cy="3743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98" name="Oval 15"/>
          <p:cNvSpPr>
            <a:spLocks noChangeArrowheads="1"/>
          </p:cNvSpPr>
          <p:nvPr/>
        </p:nvSpPr>
        <p:spPr bwMode="auto">
          <a:xfrm>
            <a:off x="1187624" y="3235271"/>
            <a:ext cx="504056" cy="23762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676965" y="4371606"/>
            <a:ext cx="670899" cy="26138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00" name="テキスト ボックス 17"/>
          <p:cNvSpPr txBox="1">
            <a:spLocks noChangeArrowheads="1"/>
          </p:cNvSpPr>
          <p:nvPr/>
        </p:nvSpPr>
        <p:spPr bwMode="auto">
          <a:xfrm>
            <a:off x="232438" y="1052736"/>
            <a:ext cx="2160240" cy="594654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chemeClr val="tx1"/>
                </a:solidFill>
              </a:rPr>
              <a:t>検索画面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112872" y="2399380"/>
            <a:ext cx="5903382" cy="3842348"/>
            <a:chOff x="3112872" y="2399380"/>
            <a:chExt cx="5903382" cy="384234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2501483"/>
              <a:ext cx="5236342" cy="37402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395" name="AutoShape 7"/>
            <p:cNvSpPr>
              <a:spLocks noChangeArrowheads="1"/>
            </p:cNvSpPr>
            <p:nvPr/>
          </p:nvSpPr>
          <p:spPr bwMode="auto">
            <a:xfrm rot="20787366">
              <a:off x="3112872" y="3060388"/>
              <a:ext cx="720686" cy="1296988"/>
            </a:xfrm>
            <a:prstGeom prst="curvedRightArrow">
              <a:avLst>
                <a:gd name="adj1" fmla="val 21145"/>
                <a:gd name="adj2" fmla="val 57269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6" name="テキスト ボックス 16"/>
            <p:cNvSpPr txBox="1">
              <a:spLocks noChangeArrowheads="1"/>
            </p:cNvSpPr>
            <p:nvPr/>
          </p:nvSpPr>
          <p:spPr bwMode="auto">
            <a:xfrm>
              <a:off x="3787624" y="2399380"/>
              <a:ext cx="2160123" cy="594654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sz="2800" dirty="0">
                  <a:solidFill>
                    <a:schemeClr val="tx1"/>
                  </a:solidFill>
                </a:rPr>
                <a:t>一覧表示</a:t>
              </a:r>
              <a:endParaRPr lang="en-US" altLang="ja-JP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7" y="0"/>
            <a:ext cx="7452319" cy="928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dirty="0" err="1" smtClean="0">
                <a:effectLst/>
              </a:rPr>
              <a:t>CiNii</a:t>
            </a:r>
            <a:r>
              <a:rPr lang="en-US" altLang="ja-JP" sz="4400" dirty="0" smtClean="0">
                <a:effectLst/>
              </a:rPr>
              <a:t> Books (</a:t>
            </a:r>
            <a:r>
              <a:rPr lang="ja-JP" altLang="en-US" sz="3200" dirty="0" smtClean="0">
                <a:effectLst/>
              </a:rPr>
              <a:t>サイニィ </a:t>
            </a:r>
            <a:r>
              <a:rPr lang="ja-JP" altLang="en-US" sz="3200" dirty="0">
                <a:effectLst/>
              </a:rPr>
              <a:t>ブックス</a:t>
            </a:r>
            <a:r>
              <a:rPr lang="en-US" altLang="ja-JP" sz="4400" dirty="0" smtClean="0">
                <a:effectLst/>
              </a:rPr>
              <a:t>)</a:t>
            </a:r>
            <a:endParaRPr lang="ja-JP" altLang="en-US" sz="4400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6094"/>
            <a:ext cx="6598332" cy="5209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フッター プレースホルダー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工学部分館</a:t>
            </a:r>
            <a:endParaRPr lang="ja-JP" altLang="en-GB" dirty="0"/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テキスト ボックス 18"/>
          <p:cNvSpPr txBox="1">
            <a:spLocks noChangeArrowheads="1"/>
          </p:cNvSpPr>
          <p:nvPr/>
        </p:nvSpPr>
        <p:spPr bwMode="auto">
          <a:xfrm>
            <a:off x="447258" y="958243"/>
            <a:ext cx="2160123" cy="594654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chemeClr val="tx1"/>
                </a:solidFill>
              </a:rPr>
              <a:t>詳細表示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76" y="3068960"/>
            <a:ext cx="3810000" cy="32385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44017" y="85136"/>
            <a:ext cx="7452319" cy="928688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5pPr>
            <a:lvl6pPr marL="4572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6pPr>
            <a:lvl7pPr marL="9144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7pPr>
            <a:lvl8pPr marL="13716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8pPr>
            <a:lvl9pPr marL="18288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400" dirty="0" err="1" smtClean="0">
                <a:effectLst/>
              </a:rPr>
              <a:t>CiNii</a:t>
            </a:r>
            <a:r>
              <a:rPr lang="en-US" altLang="ja-JP" sz="4400" dirty="0" smtClean="0">
                <a:effectLst/>
              </a:rPr>
              <a:t> Books (</a:t>
            </a:r>
            <a:r>
              <a:rPr lang="ja-JP" altLang="en-US" sz="3200" dirty="0" smtClean="0">
                <a:effectLst/>
              </a:rPr>
              <a:t>サイニィ ブックス</a:t>
            </a:r>
            <a:r>
              <a:rPr lang="en-US" altLang="ja-JP" sz="4400" dirty="0" smtClean="0">
                <a:effectLst/>
              </a:rPr>
              <a:t>)</a:t>
            </a:r>
            <a:endParaRPr lang="ja-JP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3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6" name="テキスト プレースホルダ 2"/>
          <p:cNvSpPr txBox="1">
            <a:spLocks/>
          </p:cNvSpPr>
          <p:nvPr/>
        </p:nvSpPr>
        <p:spPr bwMode="auto">
          <a:xfrm>
            <a:off x="84596" y="1629023"/>
            <a:ext cx="8974808" cy="136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defRPr>
            </a:lvl5pPr>
            <a:lvl6pPr marL="4572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6pPr>
            <a:lvl7pPr marL="9144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7pPr>
            <a:lvl8pPr marL="13716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8pPr>
            <a:lvl9pPr marL="1828800" algn="l" defTabSz="449263" rtl="0" eaLnBrk="1" fontAlgn="base" hangingPunct="1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umimoji="1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altLang="ja-JP" sz="7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ja-JP" sz="7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ja-JP" altLang="en-US" sz="7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雑誌論文</a:t>
            </a:r>
            <a:r>
              <a:rPr lang="ja-JP" altLang="en-US" sz="7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の探し方</a:t>
            </a: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714375" y="3811687"/>
            <a:ext cx="79620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1" lang="ja-JP" altLang="en-US" sz="4400" dirty="0">
                <a:solidFill>
                  <a:schemeClr val="tx1"/>
                </a:solidFill>
              </a:rPr>
              <a:t>　</a:t>
            </a:r>
            <a:r>
              <a:rPr kumimoji="1" lang="en-US" altLang="ja-JP" sz="4400" dirty="0" err="1">
                <a:solidFill>
                  <a:schemeClr val="tx1"/>
                </a:solidFill>
              </a:rPr>
              <a:t>CiNii</a:t>
            </a:r>
            <a:r>
              <a:rPr kumimoji="1" lang="en-US" altLang="ja-JP" sz="4400" dirty="0">
                <a:solidFill>
                  <a:schemeClr val="tx1"/>
                </a:solidFill>
              </a:rPr>
              <a:t> </a:t>
            </a:r>
            <a:r>
              <a:rPr kumimoji="1" lang="en-US" altLang="ja-JP" sz="4400" dirty="0" smtClean="0">
                <a:solidFill>
                  <a:schemeClr val="tx1"/>
                </a:solidFill>
              </a:rPr>
              <a:t>Articles</a:t>
            </a:r>
            <a:r>
              <a:rPr kumimoji="1" lang="ja-JP" altLang="en-US" sz="4400" dirty="0">
                <a:solidFill>
                  <a:schemeClr val="tx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（サイニィ アーティクルズ）</a:t>
            </a:r>
            <a:endParaRPr kumimoji="1" lang="en-US" altLang="ja-JP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96461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　</a:t>
            </a:r>
            <a:r>
              <a:rPr lang="ja-JP" altLang="en-GB" sz="4400" dirty="0">
                <a:solidFill>
                  <a:srgbClr val="000000"/>
                </a:solidFill>
                <a:ea typeface="ＭＳ Ｐゴシック" pitchFamily="50" charset="-128"/>
              </a:rPr>
              <a:t>目次</a:t>
            </a:r>
            <a:endParaRPr lang="en-GB" altLang="ja-JP" sz="44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468313" y="1341189"/>
            <a:ext cx="82073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marL="457200" indent="-457200" fontAlgn="base">
              <a:buFont typeface="+mj-lt"/>
              <a:buAutoNum type="arabicPeriod"/>
              <a:defRPr/>
            </a:pPr>
            <a:r>
              <a:rPr kumimoji="1" lang="ja-JP" altLang="en-US" sz="4800" b="1" dirty="0">
                <a:solidFill>
                  <a:schemeClr val="tx1"/>
                </a:solidFill>
                <a:latin typeface="+mj-ea"/>
                <a:ea typeface="+mj-ea"/>
              </a:rPr>
              <a:t>レポート・論文の基礎知識</a:t>
            </a:r>
            <a:endParaRPr kumimoji="1" lang="en-US" altLang="ja-JP" sz="4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 fontAlgn="base">
              <a:buFont typeface="+mj-lt"/>
              <a:buAutoNum type="arabicPeriod"/>
              <a:defRPr/>
            </a:pPr>
            <a:r>
              <a:rPr kumimoji="1" lang="ja-JP" altLang="en-US" sz="4800" b="1" dirty="0" smtClean="0">
                <a:solidFill>
                  <a:schemeClr val="tx1"/>
                </a:solidFill>
                <a:latin typeface="+mj-ea"/>
                <a:ea typeface="+mj-ea"/>
              </a:rPr>
              <a:t>図書の</a:t>
            </a:r>
            <a:r>
              <a:rPr kumimoji="1" lang="ja-JP" altLang="en-US" sz="4800" b="1" dirty="0">
                <a:solidFill>
                  <a:schemeClr val="tx1"/>
                </a:solidFill>
                <a:latin typeface="+mj-ea"/>
                <a:ea typeface="+mj-ea"/>
              </a:rPr>
              <a:t>探し方</a:t>
            </a:r>
            <a:endParaRPr kumimoji="1" lang="en-US" altLang="ja-JP" sz="4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 fontAlgn="base">
              <a:buFont typeface="+mj-lt"/>
              <a:buAutoNum type="arabicPeriod"/>
              <a:defRPr/>
            </a:pPr>
            <a:r>
              <a:rPr kumimoji="1" lang="ja-JP" altLang="en-US" sz="4800" b="1" dirty="0" smtClean="0">
                <a:solidFill>
                  <a:schemeClr val="tx1"/>
                </a:solidFill>
                <a:latin typeface="+mj-ea"/>
                <a:ea typeface="+mj-ea"/>
              </a:rPr>
              <a:t>雑誌論文の</a:t>
            </a:r>
            <a:r>
              <a:rPr kumimoji="1" lang="ja-JP" altLang="en-US" sz="4800" b="1" dirty="0">
                <a:solidFill>
                  <a:schemeClr val="tx1"/>
                </a:solidFill>
                <a:latin typeface="+mj-ea"/>
                <a:ea typeface="+mj-ea"/>
              </a:rPr>
              <a:t>探し方</a:t>
            </a:r>
            <a:endParaRPr kumimoji="1" lang="en-US" altLang="ja-JP" sz="4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 fontAlgn="base">
              <a:buFont typeface="+mj-lt"/>
              <a:buAutoNum type="arabicPeriod"/>
              <a:defRPr/>
            </a:pPr>
            <a:r>
              <a:rPr kumimoji="1" lang="ja-JP" altLang="en-US" sz="4800" b="1" dirty="0">
                <a:solidFill>
                  <a:schemeClr val="tx1"/>
                </a:solidFill>
                <a:latin typeface="+mj-ea"/>
                <a:ea typeface="+mj-ea"/>
              </a:rPr>
              <a:t>文献入手</a:t>
            </a:r>
            <a:r>
              <a:rPr kumimoji="1" lang="ja-JP" altLang="en-US" sz="4800" b="1" dirty="0" smtClean="0">
                <a:solidFill>
                  <a:schemeClr val="tx1"/>
                </a:solidFill>
                <a:latin typeface="+mj-ea"/>
                <a:ea typeface="+mj-ea"/>
              </a:rPr>
              <a:t>方法</a:t>
            </a:r>
            <a:endParaRPr kumimoji="1" lang="en-US" altLang="ja-JP" sz="48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06713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928688" y="1285875"/>
            <a:ext cx="7467600" cy="194151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ja-JP" altLang="en-US" dirty="0">
                <a:latin typeface="+mn-ea"/>
              </a:rPr>
              <a:t>・学術雑誌って何？</a:t>
            </a:r>
            <a:endParaRPr lang="ja-JP" altLang="en-US" sz="1800" dirty="0">
              <a:latin typeface="+mn-ea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ja-JP" altLang="en-US" sz="2400" dirty="0">
                <a:latin typeface="+mn-ea"/>
              </a:rPr>
              <a:t>　　最新の学術情報を集めて、学会などが定期的に発行している資料のこと。</a:t>
            </a:r>
          </a:p>
        </p:txBody>
      </p:sp>
      <p:grpSp>
        <p:nvGrpSpPr>
          <p:cNvPr id="19460" name="Group 7"/>
          <p:cNvGrpSpPr>
            <a:grpSpLocks/>
          </p:cNvGrpSpPr>
          <p:nvPr/>
        </p:nvGrpSpPr>
        <p:grpSpPr bwMode="auto">
          <a:xfrm>
            <a:off x="1785938" y="3571875"/>
            <a:ext cx="6480175" cy="579438"/>
            <a:chOff x="1202" y="2704"/>
            <a:chExt cx="4082" cy="365"/>
          </a:xfrm>
        </p:grpSpPr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1202" y="2704"/>
              <a:ext cx="40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3200" dirty="0">
                  <a:solidFill>
                    <a:schemeClr val="tx1"/>
                  </a:solidFill>
                  <a:latin typeface="+mn-ea"/>
                  <a:ea typeface="+mn-ea"/>
                </a:rPr>
                <a:t>雑誌で発表　　　　　図書で発行</a:t>
              </a:r>
            </a:p>
          </p:txBody>
        </p:sp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>
              <a:off x="2608" y="2886"/>
              <a:ext cx="6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195513" y="5157788"/>
            <a:ext cx="396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143000" y="5429250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  <a:latin typeface="+mn-ea"/>
                <a:ea typeface="+mn-ea"/>
              </a:rPr>
              <a:t>最新の論文は雑誌にしか載っていない！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ffectLst/>
              </a:rPr>
              <a:t>雑誌論文とは</a:t>
            </a:r>
            <a:endParaRPr lang="ja-JP" altLang="en-US" dirty="0">
              <a:effectLst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3.</a:t>
            </a:r>
            <a:r>
              <a:rPr kumimoji="1" lang="ja-JP" altLang="en-US" dirty="0">
                <a:solidFill>
                  <a:schemeClr val="tx1"/>
                </a:solidFill>
              </a:rPr>
              <a:t>雑誌論文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ffectLst/>
              </a:rPr>
              <a:t>　蔵書検索と論文検索</a:t>
            </a:r>
            <a:endParaRPr lang="ja-JP" altLang="en-US" dirty="0">
              <a:effectLst/>
            </a:endParaRPr>
          </a:p>
        </p:txBody>
      </p:sp>
      <p:sp>
        <p:nvSpPr>
          <p:cNvPr id="20483" name="フローチャート : 複数書類 7"/>
          <p:cNvSpPr>
            <a:spLocks noChangeArrowheads="1"/>
          </p:cNvSpPr>
          <p:nvPr/>
        </p:nvSpPr>
        <p:spPr bwMode="auto">
          <a:xfrm>
            <a:off x="684213" y="1774825"/>
            <a:ext cx="3384550" cy="3960813"/>
          </a:xfrm>
          <a:prstGeom prst="flowChartMultidocumen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ja-JP"/>
          </a:p>
          <a:p>
            <a:r>
              <a:rPr lang="en-US" altLang="ja-JP"/>
              <a:t> </a:t>
            </a:r>
            <a:endParaRPr lang="ja-JP" altLang="en-US"/>
          </a:p>
        </p:txBody>
      </p:sp>
      <p:sp>
        <p:nvSpPr>
          <p:cNvPr id="20484" name="フローチャート : 複数書類 8"/>
          <p:cNvSpPr>
            <a:spLocks noChangeArrowheads="1"/>
          </p:cNvSpPr>
          <p:nvPr/>
        </p:nvSpPr>
        <p:spPr bwMode="auto">
          <a:xfrm>
            <a:off x="5219700" y="1701800"/>
            <a:ext cx="3382963" cy="3960813"/>
          </a:xfrm>
          <a:prstGeom prst="flowChartMultidocumen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ja-JP"/>
              <a:t>o </a:t>
            </a: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5663" y="2428875"/>
            <a:ext cx="28082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茨城大学人文学部紀要</a:t>
            </a:r>
            <a:endParaRPr kumimoji="1"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endParaRPr kumimoji="1"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endParaRPr kumimoji="1"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茨城太郎、水戸紀行</a:t>
            </a:r>
            <a:endParaRPr kumimoji="1" lang="en-US" altLang="ja-JP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水戸花子、日立紀行</a:t>
            </a:r>
            <a:endParaRPr kumimoji="1" lang="en-US" altLang="ja-JP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486" name="テキスト ボックス 10"/>
          <p:cNvSpPr txBox="1">
            <a:spLocks noChangeArrowheads="1"/>
          </p:cNvSpPr>
          <p:nvPr/>
        </p:nvSpPr>
        <p:spPr bwMode="auto">
          <a:xfrm>
            <a:off x="1071563" y="2068513"/>
            <a:ext cx="27368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b="1">
                <a:solidFill>
                  <a:schemeClr val="tx1"/>
                </a:solidFill>
              </a:rPr>
              <a:t>茨城大学教育学部紀要</a:t>
            </a:r>
          </a:p>
        </p:txBody>
      </p:sp>
      <p:sp>
        <p:nvSpPr>
          <p:cNvPr id="20487" name="テキスト ボックス 11"/>
          <p:cNvSpPr txBox="1">
            <a:spLocks noChangeArrowheads="1"/>
          </p:cNvSpPr>
          <p:nvPr/>
        </p:nvSpPr>
        <p:spPr bwMode="auto">
          <a:xfrm>
            <a:off x="1360488" y="1781175"/>
            <a:ext cx="2736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b="1">
                <a:solidFill>
                  <a:schemeClr val="tx1"/>
                </a:solidFill>
              </a:rPr>
              <a:t>茨城大学理学部紀要</a:t>
            </a:r>
          </a:p>
        </p:txBody>
      </p:sp>
      <p:sp>
        <p:nvSpPr>
          <p:cNvPr id="20488" name="テキスト ボックス 12"/>
          <p:cNvSpPr txBox="1">
            <a:spLocks noChangeArrowheads="1"/>
          </p:cNvSpPr>
          <p:nvPr/>
        </p:nvSpPr>
        <p:spPr bwMode="auto">
          <a:xfrm>
            <a:off x="5364163" y="2638425"/>
            <a:ext cx="2736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b="1">
                <a:solidFill>
                  <a:schemeClr val="tx1"/>
                </a:solidFill>
              </a:rPr>
              <a:t>茨城大学人文学部紀要</a:t>
            </a:r>
          </a:p>
        </p:txBody>
      </p:sp>
      <p:sp>
        <p:nvSpPr>
          <p:cNvPr id="20489" name="テキスト ボックス 10"/>
          <p:cNvSpPr txBox="1">
            <a:spLocks noChangeArrowheads="1"/>
          </p:cNvSpPr>
          <p:nvPr/>
        </p:nvSpPr>
        <p:spPr bwMode="auto">
          <a:xfrm>
            <a:off x="5364163" y="3214688"/>
            <a:ext cx="2447925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>
                <a:solidFill>
                  <a:schemeClr val="tx1"/>
                </a:solidFill>
                <a:latin typeface="ＭＳ Ｐ明朝" charset="-128"/>
                <a:ea typeface="ＭＳ Ｐ明朝" charset="-128"/>
              </a:rPr>
              <a:t>茨城太郎、水戸紀行</a:t>
            </a:r>
            <a:endParaRPr kumimoji="1" lang="en-US" altLang="ja-JP">
              <a:solidFill>
                <a:schemeClr val="tx1"/>
              </a:solidFill>
              <a:latin typeface="ＭＳ Ｐ明朝" charset="-128"/>
              <a:ea typeface="ＭＳ Ｐ明朝" charset="-128"/>
            </a:endParaRPr>
          </a:p>
        </p:txBody>
      </p:sp>
      <p:sp>
        <p:nvSpPr>
          <p:cNvPr id="20490" name="テキスト ボックス 11"/>
          <p:cNvSpPr txBox="1">
            <a:spLocks noChangeArrowheads="1"/>
          </p:cNvSpPr>
          <p:nvPr/>
        </p:nvSpPr>
        <p:spPr bwMode="auto">
          <a:xfrm>
            <a:off x="5364163" y="3935413"/>
            <a:ext cx="2447925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>
                <a:solidFill>
                  <a:schemeClr val="tx1"/>
                </a:solidFill>
                <a:latin typeface="ＭＳ Ｐ明朝" charset="-128"/>
                <a:ea typeface="ＭＳ Ｐ明朝" charset="-128"/>
              </a:rPr>
              <a:t>水戸花子、日立紀行</a:t>
            </a:r>
            <a:endParaRPr kumimoji="1" lang="en-US" altLang="ja-JP">
              <a:solidFill>
                <a:schemeClr val="tx1"/>
              </a:solidFill>
              <a:latin typeface="ＭＳ Ｐ明朝" charset="-128"/>
              <a:ea typeface="ＭＳ Ｐ明朝" charset="-128"/>
            </a:endParaRPr>
          </a:p>
        </p:txBody>
      </p:sp>
      <p:sp>
        <p:nvSpPr>
          <p:cNvPr id="20491" name="左右矢印 12"/>
          <p:cNvSpPr>
            <a:spLocks noChangeArrowheads="1"/>
          </p:cNvSpPr>
          <p:nvPr/>
        </p:nvSpPr>
        <p:spPr bwMode="auto">
          <a:xfrm>
            <a:off x="4211638" y="3286125"/>
            <a:ext cx="936625" cy="504825"/>
          </a:xfrm>
          <a:prstGeom prst="leftRightArrow">
            <a:avLst>
              <a:gd name="adj1" fmla="val 50000"/>
              <a:gd name="adj2" fmla="val 499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2" name="テキスト ボックス 13"/>
          <p:cNvSpPr txBox="1">
            <a:spLocks noChangeArrowheads="1"/>
          </p:cNvSpPr>
          <p:nvPr/>
        </p:nvSpPr>
        <p:spPr bwMode="auto">
          <a:xfrm>
            <a:off x="250825" y="1050925"/>
            <a:ext cx="4176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OPAC,</a:t>
            </a: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CiNii</a:t>
            </a:r>
            <a:r>
              <a:rPr kumimoji="1" lang="en-US" altLang="ja-JP" dirty="0" smtClean="0">
                <a:solidFill>
                  <a:schemeClr val="tx1"/>
                </a:solidFill>
              </a:rPr>
              <a:t> Books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</a:t>
            </a:r>
            <a:r>
              <a:rPr kumimoji="1" lang="ja-JP" altLang="en-US" b="1" dirty="0">
                <a:solidFill>
                  <a:srgbClr val="FF0000"/>
                </a:solidFill>
              </a:rPr>
              <a:t>雑誌単位</a:t>
            </a:r>
            <a:r>
              <a:rPr kumimoji="1" lang="ja-JP" altLang="en-US" dirty="0">
                <a:solidFill>
                  <a:schemeClr val="tx1"/>
                </a:solidFill>
              </a:rPr>
              <a:t>で検索</a:t>
            </a:r>
          </a:p>
        </p:txBody>
      </p:sp>
      <p:sp>
        <p:nvSpPr>
          <p:cNvPr id="20493" name="テキスト ボックス 14"/>
          <p:cNvSpPr txBox="1">
            <a:spLocks noChangeArrowheads="1"/>
          </p:cNvSpPr>
          <p:nvPr/>
        </p:nvSpPr>
        <p:spPr bwMode="auto">
          <a:xfrm>
            <a:off x="4967288" y="1054100"/>
            <a:ext cx="4176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ja-JP" dirty="0" err="1" smtClean="0">
                <a:solidFill>
                  <a:schemeClr val="tx1"/>
                </a:solidFill>
              </a:rPr>
              <a:t>CiNii</a:t>
            </a:r>
            <a:r>
              <a:rPr kumimoji="1" lang="en-US" altLang="ja-JP" dirty="0" smtClean="0">
                <a:solidFill>
                  <a:schemeClr val="tx1"/>
                </a:solidFill>
              </a:rPr>
              <a:t> Articles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</a:t>
            </a:r>
            <a:r>
              <a:rPr kumimoji="1" lang="ja-JP" altLang="en-US" b="1" dirty="0">
                <a:solidFill>
                  <a:srgbClr val="FF0000"/>
                </a:solidFill>
              </a:rPr>
              <a:t>論文単位</a:t>
            </a:r>
            <a:r>
              <a:rPr kumimoji="1" lang="ja-JP" altLang="en-US" dirty="0">
                <a:solidFill>
                  <a:schemeClr val="tx1"/>
                </a:solidFill>
              </a:rPr>
              <a:t>で検索</a:t>
            </a:r>
          </a:p>
        </p:txBody>
      </p:sp>
      <p:sp>
        <p:nvSpPr>
          <p:cNvPr id="20494" name="テキスト ボックス 15"/>
          <p:cNvSpPr txBox="1">
            <a:spLocks noChangeArrowheads="1"/>
          </p:cNvSpPr>
          <p:nvPr/>
        </p:nvSpPr>
        <p:spPr bwMode="auto">
          <a:xfrm>
            <a:off x="207963" y="5741988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ja-JP" altLang="en-US" sz="2400" b="1">
                <a:solidFill>
                  <a:schemeClr val="tx1"/>
                </a:solidFill>
              </a:rPr>
              <a:t>論文名からは検索できない</a:t>
            </a:r>
          </a:p>
        </p:txBody>
      </p:sp>
      <p:sp>
        <p:nvSpPr>
          <p:cNvPr id="20495" name="テキスト ボックス 16"/>
          <p:cNvSpPr txBox="1">
            <a:spLocks noChangeArrowheads="1"/>
          </p:cNvSpPr>
          <p:nvPr/>
        </p:nvSpPr>
        <p:spPr bwMode="auto">
          <a:xfrm>
            <a:off x="4786313" y="5786438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ja-JP" altLang="en-US" sz="2400" b="1" dirty="0">
                <a:solidFill>
                  <a:schemeClr val="tx1"/>
                </a:solidFill>
              </a:rPr>
              <a:t>論文名から検索できる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3.</a:t>
            </a:r>
            <a:r>
              <a:rPr kumimoji="1" lang="ja-JP" altLang="en-US" dirty="0">
                <a:solidFill>
                  <a:schemeClr val="tx1"/>
                </a:solidFill>
              </a:rPr>
              <a:t>雑誌論文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8435975" cy="792163"/>
          </a:xfrm>
        </p:spPr>
        <p:txBody>
          <a:bodyPr/>
          <a:lstStyle/>
          <a:p>
            <a:pPr marL="0" indent="0"/>
            <a:r>
              <a:rPr lang="ja-JP" altLang="en-US" dirty="0" smtClean="0"/>
              <a:t>　国内の学術論文のデータベース</a:t>
            </a:r>
            <a:endParaRPr lang="en-US" altLang="ja-JP" dirty="0" smtClean="0"/>
          </a:p>
          <a:p>
            <a:pPr marL="0" indent="0" algn="ctr"/>
            <a:r>
              <a:rPr lang="en-US" altLang="ja-JP" sz="2000" dirty="0" smtClean="0"/>
              <a:t>(</a:t>
            </a:r>
            <a:r>
              <a:rPr lang="ja-JP" altLang="en-US" sz="2000" dirty="0" smtClean="0"/>
              <a:t>国立情報学研究所提供）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8943975" cy="864096"/>
          </a:xfrm>
        </p:spPr>
        <p:txBody>
          <a:bodyPr/>
          <a:lstStyle/>
          <a:p>
            <a:pPr lvl="0" eaLnBrk="1" fontAlgn="ctr" hangingPunct="1">
              <a:spcBef>
                <a:spcPct val="50000"/>
              </a:spcBef>
            </a:pPr>
            <a:r>
              <a:rPr lang="ja-JP" altLang="en-US" dirty="0">
                <a:effectLst/>
              </a:rPr>
              <a:t> </a:t>
            </a:r>
            <a:r>
              <a:rPr lang="en-US" altLang="ja-JP" dirty="0" err="1" smtClean="0">
                <a:effectLst/>
              </a:rPr>
              <a:t>CiNii</a:t>
            </a:r>
            <a:r>
              <a:rPr lang="ja-JP" altLang="en-US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Articles</a:t>
            </a:r>
            <a:r>
              <a:rPr lang="ja-JP" altLang="en-US" sz="2000" kern="1200" dirty="0">
                <a:effectLst/>
                <a:latin typeface="Arial" charset="0"/>
                <a:ea typeface="ＭＳ Ｐゴシック" charset="-128"/>
                <a:cs typeface="+mn-cs"/>
              </a:rPr>
              <a:t>（サイニィ アーティクルズ</a:t>
            </a:r>
            <a:r>
              <a:rPr lang="ja-JP" altLang="en-US" sz="2000" kern="1200" dirty="0" smtClean="0">
                <a:effectLst/>
                <a:latin typeface="Arial" charset="0"/>
                <a:ea typeface="ＭＳ Ｐゴシック" charset="-128"/>
                <a:cs typeface="+mn-cs"/>
              </a:rPr>
              <a:t>）</a:t>
            </a:r>
            <a:endParaRPr lang="ja-JP" altLang="en-US" dirty="0">
              <a:effectLst/>
            </a:endParaRPr>
          </a:p>
        </p:txBody>
      </p:sp>
      <p:sp>
        <p:nvSpPr>
          <p:cNvPr id="21509" name="テキスト ボックス 5"/>
          <p:cNvSpPr txBox="1">
            <a:spLocks noChangeArrowheads="1"/>
          </p:cNvSpPr>
          <p:nvPr/>
        </p:nvSpPr>
        <p:spPr bwMode="auto">
          <a:xfrm>
            <a:off x="4716463" y="2349500"/>
            <a:ext cx="3959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学協会刊行物・大学研究紀要・国立国会図書館の雑誌記事索引データベースを収録。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約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1,500</a:t>
            </a:r>
            <a:r>
              <a:rPr kumimoji="1" lang="ja-JP" altLang="en-US" sz="2800" dirty="0">
                <a:solidFill>
                  <a:schemeClr val="tx1"/>
                </a:solidFill>
              </a:rPr>
              <a:t>万件の収録論文のうち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370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万</a:t>
            </a:r>
            <a:r>
              <a:rPr kumimoji="1" lang="ja-JP" altLang="en-US" sz="2800" dirty="0">
                <a:solidFill>
                  <a:schemeClr val="tx1"/>
                </a:solidFill>
              </a:rPr>
              <a:t>件は本文へのリンクがある。</a:t>
            </a:r>
          </a:p>
        </p:txBody>
      </p:sp>
      <p:sp>
        <p:nvSpPr>
          <p:cNvPr id="21510" name="テキスト ボックス 6"/>
          <p:cNvSpPr txBox="1">
            <a:spLocks noChangeArrowheads="1"/>
          </p:cNvSpPr>
          <p:nvPr/>
        </p:nvSpPr>
        <p:spPr bwMode="auto">
          <a:xfrm>
            <a:off x="468313" y="5929313"/>
            <a:ext cx="867568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>
                <a:solidFill>
                  <a:schemeClr val="tx1"/>
                </a:solidFill>
              </a:rPr>
              <a:t>学内外から利用可能だが、大学内からアクセスした方がより多くの本文にアクセス可能。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3.</a:t>
            </a:r>
            <a:r>
              <a:rPr kumimoji="1" lang="ja-JP" altLang="en-US" dirty="0">
                <a:solidFill>
                  <a:schemeClr val="tx1"/>
                </a:solidFill>
              </a:rPr>
              <a:t>雑誌論文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" y="2490192"/>
            <a:ext cx="4313585" cy="3099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13610" r="25422" b="12462"/>
          <a:stretch/>
        </p:blipFill>
        <p:spPr bwMode="auto">
          <a:xfrm>
            <a:off x="539552" y="1836818"/>
            <a:ext cx="5662952" cy="45629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ffectLst/>
              </a:rPr>
              <a:t>　</a:t>
            </a:r>
            <a:r>
              <a:rPr lang="en-US" altLang="ja-JP" dirty="0" err="1" smtClean="0">
                <a:effectLst/>
              </a:rPr>
              <a:t>CiNii</a:t>
            </a:r>
            <a:r>
              <a:rPr lang="ja-JP" altLang="en-US" dirty="0">
                <a:effectLst/>
              </a:rPr>
              <a:t> </a:t>
            </a:r>
            <a:r>
              <a:rPr lang="en-US" altLang="ja-JP" dirty="0" smtClean="0">
                <a:effectLst/>
              </a:rPr>
              <a:t>Articles</a:t>
            </a:r>
            <a:r>
              <a:rPr lang="ja-JP" altLang="en-US" dirty="0" err="1" smtClean="0">
                <a:effectLst/>
              </a:rPr>
              <a:t>への</a:t>
            </a:r>
            <a:r>
              <a:rPr lang="ja-JP" altLang="en-US" dirty="0" smtClean="0">
                <a:effectLst/>
              </a:rPr>
              <a:t>アクセス</a:t>
            </a:r>
            <a:endParaRPr lang="ja-JP" altLang="en-US" dirty="0">
              <a:effectLst/>
            </a:endParaRPr>
          </a:p>
        </p:txBody>
      </p:sp>
      <p:sp>
        <p:nvSpPr>
          <p:cNvPr id="22532" name="円/楕円 5"/>
          <p:cNvSpPr>
            <a:spLocks noChangeArrowheads="1"/>
          </p:cNvSpPr>
          <p:nvPr/>
        </p:nvSpPr>
        <p:spPr bwMode="auto">
          <a:xfrm>
            <a:off x="1291685" y="3614613"/>
            <a:ext cx="1223962" cy="217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487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 rot="20859515">
            <a:off x="2854202" y="3676650"/>
            <a:ext cx="720725" cy="1296988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5" name="テキスト ボックス 15"/>
          <p:cNvSpPr txBox="1">
            <a:spLocks noChangeArrowheads="1"/>
          </p:cNvSpPr>
          <p:nvPr/>
        </p:nvSpPr>
        <p:spPr bwMode="auto">
          <a:xfrm>
            <a:off x="395288" y="1125538"/>
            <a:ext cx="8353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2800">
                <a:solidFill>
                  <a:schemeClr val="tx1"/>
                </a:solidFill>
              </a:rPr>
              <a:t>http://ci.nii.ac.jp/</a:t>
            </a:r>
            <a:endParaRPr kumimoji="1" lang="ja-JP" altLang="en-US" sz="2800">
              <a:solidFill>
                <a:schemeClr val="tx1"/>
              </a:solidFill>
            </a:endParaRPr>
          </a:p>
        </p:txBody>
      </p:sp>
      <p:sp>
        <p:nvSpPr>
          <p:cNvPr id="22536" name="円/楕円 5"/>
          <p:cNvSpPr>
            <a:spLocks noChangeArrowheads="1"/>
          </p:cNvSpPr>
          <p:nvPr/>
        </p:nvSpPr>
        <p:spPr bwMode="auto">
          <a:xfrm>
            <a:off x="3635375" y="4100564"/>
            <a:ext cx="1223963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3.</a:t>
            </a:r>
            <a:r>
              <a:rPr kumimoji="1" lang="ja-JP" altLang="en-US" dirty="0">
                <a:solidFill>
                  <a:schemeClr val="tx1"/>
                </a:solidFill>
              </a:rPr>
              <a:t>雑誌論文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1" y="1366123"/>
            <a:ext cx="5586958" cy="4125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ffectLst/>
              </a:rPr>
              <a:t>　</a:t>
            </a:r>
            <a:r>
              <a:rPr lang="en-US" altLang="ja-JP" dirty="0" err="1" smtClean="0">
                <a:effectLst/>
              </a:rPr>
              <a:t>CiNii</a:t>
            </a:r>
            <a:r>
              <a:rPr lang="ja-JP" altLang="en-US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Articles</a:t>
            </a:r>
            <a:r>
              <a:rPr lang="ja-JP" altLang="en-US" dirty="0" smtClean="0">
                <a:effectLst/>
              </a:rPr>
              <a:t>　検索画面</a:t>
            </a:r>
            <a:endParaRPr lang="ja-JP" altLang="en-US" dirty="0">
              <a:effectLst/>
            </a:endParaRPr>
          </a:p>
        </p:txBody>
      </p:sp>
      <p:sp>
        <p:nvSpPr>
          <p:cNvPr id="23556" name="円/楕円 5"/>
          <p:cNvSpPr>
            <a:spLocks noChangeArrowheads="1"/>
          </p:cNvSpPr>
          <p:nvPr/>
        </p:nvSpPr>
        <p:spPr bwMode="auto">
          <a:xfrm>
            <a:off x="2484314" y="3314230"/>
            <a:ext cx="1223963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23557" name="テキスト ボックス 18"/>
          <p:cNvSpPr txBox="1">
            <a:spLocks noChangeArrowheads="1"/>
          </p:cNvSpPr>
          <p:nvPr/>
        </p:nvSpPr>
        <p:spPr bwMode="auto">
          <a:xfrm>
            <a:off x="35272" y="2996952"/>
            <a:ext cx="2376488" cy="503237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 dirty="0">
                <a:solidFill>
                  <a:schemeClr val="tx1"/>
                </a:solidFill>
              </a:rPr>
              <a:t>①検索条件入力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23558" name="円/楕円 5"/>
          <p:cNvSpPr>
            <a:spLocks noChangeArrowheads="1"/>
          </p:cNvSpPr>
          <p:nvPr/>
        </p:nvSpPr>
        <p:spPr bwMode="auto">
          <a:xfrm>
            <a:off x="3707904" y="4551435"/>
            <a:ext cx="1728787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23559" name="テキスト ボックス 18"/>
          <p:cNvSpPr txBox="1">
            <a:spLocks noChangeArrowheads="1"/>
          </p:cNvSpPr>
          <p:nvPr/>
        </p:nvSpPr>
        <p:spPr bwMode="auto">
          <a:xfrm>
            <a:off x="899592" y="4437112"/>
            <a:ext cx="2376488" cy="503237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chemeClr val="tx1"/>
                </a:solidFill>
              </a:rPr>
              <a:t>②「検索」ボタン</a:t>
            </a:r>
            <a:endParaRPr lang="en-US" altLang="ja-JP" sz="2400" b="1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3.</a:t>
            </a:r>
            <a:r>
              <a:rPr kumimoji="1" lang="ja-JP" altLang="en-US" dirty="0">
                <a:solidFill>
                  <a:schemeClr val="tx1"/>
                </a:solidFill>
              </a:rPr>
              <a:t>雑誌論文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68" y="2034902"/>
            <a:ext cx="6780112" cy="4274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ffectLst/>
              </a:rPr>
              <a:t>　</a:t>
            </a:r>
            <a:r>
              <a:rPr lang="en-US" altLang="ja-JP" dirty="0" err="1" smtClean="0">
                <a:effectLst/>
              </a:rPr>
              <a:t>CiNii</a:t>
            </a:r>
            <a:r>
              <a:rPr lang="ja-JP" altLang="en-US" dirty="0" smtClean="0">
                <a:effectLst/>
              </a:rPr>
              <a:t> </a:t>
            </a:r>
            <a:r>
              <a:rPr lang="en-US" altLang="ja-JP" dirty="0">
                <a:effectLst/>
              </a:rPr>
              <a:t>Articles </a:t>
            </a:r>
            <a:r>
              <a:rPr lang="ja-JP" altLang="en-US" dirty="0" smtClean="0">
                <a:effectLst/>
              </a:rPr>
              <a:t>　一覧画面</a:t>
            </a:r>
            <a:endParaRPr lang="ja-JP" altLang="en-US" dirty="0">
              <a:effectLst/>
            </a:endParaRPr>
          </a:p>
        </p:txBody>
      </p:sp>
      <p:sp>
        <p:nvSpPr>
          <p:cNvPr id="24580" name="テキスト ボックス 8"/>
          <p:cNvSpPr txBox="1">
            <a:spLocks noChangeArrowheads="1"/>
          </p:cNvSpPr>
          <p:nvPr/>
        </p:nvSpPr>
        <p:spPr bwMode="auto">
          <a:xfrm>
            <a:off x="467419" y="1124744"/>
            <a:ext cx="43926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4000" dirty="0">
                <a:solidFill>
                  <a:schemeClr val="tx1"/>
                </a:solidFill>
              </a:rPr>
              <a:t>検索結果の表示</a:t>
            </a:r>
          </a:p>
        </p:txBody>
      </p:sp>
      <p:sp>
        <p:nvSpPr>
          <p:cNvPr id="24581" name="線吹き出し 2 (枠付き) 10"/>
          <p:cNvSpPr>
            <a:spLocks/>
          </p:cNvSpPr>
          <p:nvPr/>
        </p:nvSpPr>
        <p:spPr bwMode="auto">
          <a:xfrm>
            <a:off x="143222" y="2925192"/>
            <a:ext cx="1512888" cy="431800"/>
          </a:xfrm>
          <a:prstGeom prst="borderCallout2">
            <a:avLst>
              <a:gd name="adj1" fmla="val 47313"/>
              <a:gd name="adj2" fmla="val 99948"/>
              <a:gd name="adj3" fmla="val 48514"/>
              <a:gd name="adj4" fmla="val 108648"/>
              <a:gd name="adj5" fmla="val 20425"/>
              <a:gd name="adj6" fmla="val 159459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掲載雑誌</a:t>
            </a:r>
          </a:p>
        </p:txBody>
      </p:sp>
      <p:sp>
        <p:nvSpPr>
          <p:cNvPr id="24582" name="線吹き出し 2 (枠付き) 11"/>
          <p:cNvSpPr>
            <a:spLocks/>
          </p:cNvSpPr>
          <p:nvPr/>
        </p:nvSpPr>
        <p:spPr bwMode="auto">
          <a:xfrm>
            <a:off x="252388" y="1917080"/>
            <a:ext cx="1511300" cy="431800"/>
          </a:xfrm>
          <a:prstGeom prst="borderCallout2">
            <a:avLst>
              <a:gd name="adj1" fmla="val 47313"/>
              <a:gd name="adj2" fmla="val 99943"/>
              <a:gd name="adj3" fmla="val 48514"/>
              <a:gd name="adj4" fmla="val 108648"/>
              <a:gd name="adj5" fmla="val 178639"/>
              <a:gd name="adj6" fmla="val 15542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solidFill>
                  <a:schemeClr val="tx1"/>
                </a:solidFill>
              </a:rPr>
              <a:t>論文名</a:t>
            </a:r>
          </a:p>
        </p:txBody>
      </p:sp>
      <p:sp>
        <p:nvSpPr>
          <p:cNvPr id="24583" name="線吹き出し 2 (枠付き) 12"/>
          <p:cNvSpPr>
            <a:spLocks/>
          </p:cNvSpPr>
          <p:nvPr/>
        </p:nvSpPr>
        <p:spPr bwMode="auto">
          <a:xfrm>
            <a:off x="107504" y="4797152"/>
            <a:ext cx="1584325" cy="431800"/>
          </a:xfrm>
          <a:prstGeom prst="borderCallout2">
            <a:avLst>
              <a:gd name="adj1" fmla="val 74347"/>
              <a:gd name="adj2" fmla="val 99537"/>
              <a:gd name="adj3" fmla="val 131534"/>
              <a:gd name="adj4" fmla="val 116916"/>
              <a:gd name="adj5" fmla="val 173738"/>
              <a:gd name="adj6" fmla="val 157362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solidFill>
                  <a:schemeClr val="tx1"/>
                </a:solidFill>
              </a:rPr>
              <a:t>本文リンク</a:t>
            </a:r>
          </a:p>
        </p:txBody>
      </p:sp>
      <p:sp>
        <p:nvSpPr>
          <p:cNvPr id="24584" name="線吹き出し 2 (枠付き) 14"/>
          <p:cNvSpPr>
            <a:spLocks/>
          </p:cNvSpPr>
          <p:nvPr/>
        </p:nvSpPr>
        <p:spPr bwMode="auto">
          <a:xfrm>
            <a:off x="5436096" y="3141092"/>
            <a:ext cx="2447925" cy="431800"/>
          </a:xfrm>
          <a:prstGeom prst="borderCallout2">
            <a:avLst>
              <a:gd name="adj1" fmla="val 100329"/>
              <a:gd name="adj2" fmla="val 9263"/>
              <a:gd name="adj3" fmla="val 182627"/>
              <a:gd name="adj4" fmla="val -9720"/>
              <a:gd name="adj5" fmla="val 231899"/>
              <a:gd name="adj6" fmla="val -4199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solidFill>
                  <a:schemeClr val="tx1"/>
                </a:solidFill>
              </a:rPr>
              <a:t>茨大</a:t>
            </a:r>
            <a:r>
              <a:rPr lang="en-US" altLang="ja-JP" sz="2400" b="1">
                <a:solidFill>
                  <a:schemeClr val="tx1"/>
                </a:solidFill>
              </a:rPr>
              <a:t>OPAC</a:t>
            </a:r>
            <a:r>
              <a:rPr lang="ja-JP" altLang="en-US" sz="2400" b="1">
                <a:solidFill>
                  <a:schemeClr val="tx1"/>
                </a:solidFill>
              </a:rPr>
              <a:t>リンク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3.</a:t>
            </a:r>
            <a:r>
              <a:rPr kumimoji="1" lang="ja-JP" altLang="en-US" dirty="0">
                <a:solidFill>
                  <a:schemeClr val="tx1"/>
                </a:solidFill>
              </a:rPr>
              <a:t>雑誌論文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 2"/>
          <p:cNvSpPr txBox="1">
            <a:spLocks noGrp="1"/>
          </p:cNvSpPr>
          <p:nvPr>
            <p:ph type="title"/>
          </p:nvPr>
        </p:nvSpPr>
        <p:spPr>
          <a:xfrm>
            <a:off x="827584" y="2781176"/>
            <a:ext cx="7488832" cy="1295648"/>
          </a:xfrm>
          <a:ln>
            <a:miter lim="800000"/>
          </a:ln>
        </p:spPr>
        <p:txBody>
          <a:bodyPr lIns="91440" tIns="45720" rIns="91440" bIns="45720" anchor="t">
            <a:noAutofit/>
          </a:bodyPr>
          <a:lstStyle/>
          <a:p>
            <a:pPr algn="ctr" defTabSz="9144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altLang="ja-JP" sz="8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ja-JP" altLang="en-US" sz="8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文献入手方法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0" y="0"/>
            <a:ext cx="896461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ja-JP" altLang="en-US" sz="4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　</a:t>
            </a:r>
            <a:r>
              <a:rPr kumimoji="1" lang="ja-JP" alt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調べた資料を入手するには</a:t>
            </a:r>
            <a:endParaRPr kumimoji="1" lang="ja-JP" altLang="en-GB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4" name="Picture 6" descr="C:\Users\kanrininus\AppData\Local\Microsoft\Windows\Temporary Internet Files\Content.IE5\W95DYIHA\MC900415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55123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ストライプ矢印 9"/>
          <p:cNvSpPr/>
          <p:nvPr/>
        </p:nvSpPr>
        <p:spPr bwMode="auto">
          <a:xfrm>
            <a:off x="4286250" y="3071813"/>
            <a:ext cx="865188" cy="79216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0726" name="テキスト ボックス 10"/>
          <p:cNvSpPr txBox="1">
            <a:spLocks noChangeArrowheads="1"/>
          </p:cNvSpPr>
          <p:nvPr/>
        </p:nvSpPr>
        <p:spPr bwMode="auto">
          <a:xfrm>
            <a:off x="571500" y="4652963"/>
            <a:ext cx="78882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4000" dirty="0" smtClean="0">
                <a:solidFill>
                  <a:schemeClr val="tx1"/>
                </a:solidFill>
              </a:rPr>
              <a:t>工学部分館で</a:t>
            </a:r>
            <a:r>
              <a:rPr kumimoji="1" lang="ja-JP" altLang="en-US" sz="4000" dirty="0">
                <a:solidFill>
                  <a:schemeClr val="tx1"/>
                </a:solidFill>
              </a:rPr>
              <a:t>所蔵していない時は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kumimoji="1" lang="ja-JP" altLang="en-US" sz="4000" dirty="0">
                <a:solidFill>
                  <a:schemeClr val="tx1"/>
                </a:solidFill>
              </a:rPr>
              <a:t>　図書館の</a:t>
            </a:r>
            <a:r>
              <a:rPr kumimoji="1" lang="en-US" altLang="ja-JP" sz="4000" dirty="0">
                <a:solidFill>
                  <a:schemeClr val="tx1"/>
                </a:solidFill>
              </a:rPr>
              <a:t>ILL</a:t>
            </a:r>
            <a:r>
              <a:rPr kumimoji="1" lang="ja-JP" altLang="en-US" sz="4000" dirty="0">
                <a:solidFill>
                  <a:schemeClr val="tx1"/>
                </a:solidFill>
              </a:rPr>
              <a:t>サービスを利用しよう</a:t>
            </a:r>
            <a:endParaRPr kumimoji="1" lang="en-US" altLang="ja-JP" sz="4000" dirty="0">
              <a:solidFill>
                <a:schemeClr val="tx1"/>
              </a:solidFill>
            </a:endParaRPr>
          </a:p>
        </p:txBody>
      </p:sp>
      <p:sp>
        <p:nvSpPr>
          <p:cNvPr id="30727" name="テキスト ボックス 11"/>
          <p:cNvSpPr txBox="1">
            <a:spLocks noChangeArrowheads="1"/>
          </p:cNvSpPr>
          <p:nvPr/>
        </p:nvSpPr>
        <p:spPr bwMode="auto">
          <a:xfrm>
            <a:off x="467545" y="1124744"/>
            <a:ext cx="83033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3000" dirty="0">
                <a:solidFill>
                  <a:schemeClr val="tx1"/>
                </a:solidFill>
              </a:rPr>
              <a:t>まず茨城大学</a:t>
            </a:r>
            <a:r>
              <a:rPr kumimoji="1" lang="ja-JP" altLang="en-US" sz="3000" dirty="0" smtClean="0">
                <a:solidFill>
                  <a:schemeClr val="tx1"/>
                </a:solidFill>
              </a:rPr>
              <a:t>図書館</a:t>
            </a:r>
            <a:r>
              <a:rPr kumimoji="1" lang="ja-JP" altLang="en-US" sz="3000" dirty="0">
                <a:solidFill>
                  <a:schemeClr val="tx1"/>
                </a:solidFill>
              </a:rPr>
              <a:t>工</a:t>
            </a:r>
            <a:r>
              <a:rPr kumimoji="1" lang="ja-JP" altLang="en-US" sz="3000" dirty="0" smtClean="0">
                <a:solidFill>
                  <a:schemeClr val="tx1"/>
                </a:solidFill>
              </a:rPr>
              <a:t>学部分館の</a:t>
            </a:r>
            <a:r>
              <a:rPr kumimoji="1" lang="ja-JP" altLang="en-US" sz="3000" dirty="0">
                <a:solidFill>
                  <a:schemeClr val="tx1"/>
                </a:solidFill>
              </a:rPr>
              <a:t>所蔵</a:t>
            </a:r>
            <a:r>
              <a:rPr kumimoji="1" lang="ja-JP" altLang="en-US" sz="3000" dirty="0" smtClean="0">
                <a:solidFill>
                  <a:schemeClr val="tx1"/>
                </a:solidFill>
              </a:rPr>
              <a:t>を調べよう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\\fileserver.admb.ibaraki.ac.jp\個人用共有フォルダ２\松土真由美\工学部\101_PANA\P101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022735"/>
            <a:ext cx="3291840" cy="24688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mtClean="0">
                <a:effectLst/>
              </a:rPr>
              <a:t>　</a:t>
            </a:r>
            <a:r>
              <a:rPr lang="en-US" altLang="ja-JP" smtClean="0">
                <a:effectLst/>
              </a:rPr>
              <a:t>ILL</a:t>
            </a:r>
            <a:r>
              <a:rPr lang="ja-JP" altLang="en-US" smtClean="0">
                <a:effectLst/>
              </a:rPr>
              <a:t>サービスとは</a:t>
            </a:r>
            <a:endParaRPr lang="ja-JP" altLang="en-GB" smtClean="0">
              <a:effectLst/>
            </a:endParaRPr>
          </a:p>
        </p:txBody>
      </p:sp>
      <p:pic>
        <p:nvPicPr>
          <p:cNvPr id="31747" name="Picture 6" descr="C:\Users\kanrininus\Desktop\広報委員会\わらづと君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0478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/>
        </p:nvSpPr>
        <p:spPr bwMode="auto">
          <a:xfrm>
            <a:off x="714375" y="1268413"/>
            <a:ext cx="8429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1" lang="ja-JP" altLang="en-US" sz="4400" dirty="0">
                <a:solidFill>
                  <a:schemeClr val="tx1"/>
                </a:solidFill>
                <a:latin typeface="+mj-ea"/>
                <a:ea typeface="+mj-ea"/>
              </a:rPr>
              <a:t>ＩＬＬ</a:t>
            </a:r>
            <a:r>
              <a:rPr kumimoji="1" lang="en-US" altLang="ja-JP" sz="44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1" lang="en-US" altLang="ja-JP" sz="4400" dirty="0">
                <a:solidFill>
                  <a:srgbClr val="FF0000"/>
                </a:solidFill>
                <a:latin typeface="+mj-ea"/>
                <a:ea typeface="+mj-ea"/>
              </a:rPr>
              <a:t>I</a:t>
            </a:r>
            <a:r>
              <a:rPr kumimoji="1" lang="en-US" altLang="ja-JP" sz="4400" dirty="0">
                <a:solidFill>
                  <a:schemeClr val="tx1"/>
                </a:solidFill>
                <a:latin typeface="+mj-ea"/>
                <a:ea typeface="+mj-ea"/>
              </a:rPr>
              <a:t>nter</a:t>
            </a:r>
            <a:r>
              <a:rPr kumimoji="1" lang="en-US" altLang="ja-JP" sz="4400" dirty="0">
                <a:solidFill>
                  <a:srgbClr val="FF0000"/>
                </a:solidFill>
                <a:latin typeface="+mj-ea"/>
                <a:ea typeface="+mj-ea"/>
              </a:rPr>
              <a:t>l</a:t>
            </a:r>
            <a:r>
              <a:rPr kumimoji="1" lang="en-US" altLang="ja-JP" sz="4400" dirty="0">
                <a:solidFill>
                  <a:schemeClr val="tx1"/>
                </a:solidFill>
                <a:latin typeface="+mj-ea"/>
                <a:ea typeface="+mj-ea"/>
              </a:rPr>
              <a:t>ibrary </a:t>
            </a:r>
            <a:r>
              <a:rPr kumimoji="1" lang="en-US" altLang="ja-JP" sz="4400" dirty="0">
                <a:solidFill>
                  <a:srgbClr val="FF0000"/>
                </a:solidFill>
                <a:latin typeface="+mj-ea"/>
                <a:ea typeface="+mj-ea"/>
              </a:rPr>
              <a:t>L</a:t>
            </a:r>
            <a:r>
              <a:rPr kumimoji="1" lang="en-US" altLang="ja-JP" sz="4400" dirty="0">
                <a:solidFill>
                  <a:schemeClr val="tx1"/>
                </a:solidFill>
                <a:latin typeface="+mj-ea"/>
                <a:ea typeface="+mj-ea"/>
              </a:rPr>
              <a:t>oan)</a:t>
            </a:r>
            <a:r>
              <a:rPr kumimoji="1" lang="ja-JP" altLang="en-US" sz="4400" dirty="0">
                <a:solidFill>
                  <a:schemeClr val="tx1"/>
                </a:solidFill>
                <a:latin typeface="+mj-ea"/>
                <a:ea typeface="+mj-ea"/>
              </a:rPr>
              <a:t>とは</a:t>
            </a:r>
            <a:endParaRPr kumimoji="1" lang="en-US" altLang="ja-JP" sz="4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1" lang="ja-JP" altLang="en-US" sz="4400" dirty="0">
                <a:solidFill>
                  <a:schemeClr val="tx1"/>
                </a:solidFill>
                <a:latin typeface="+mj-ea"/>
                <a:ea typeface="+mj-ea"/>
              </a:rPr>
              <a:t>「図書館間の相互利用」のこと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1908175" y="3644900"/>
            <a:ext cx="7416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3600">
                <a:solidFill>
                  <a:schemeClr val="tx1"/>
                </a:solidFill>
              </a:rPr>
              <a:t>茨城大学に所蔵がない図書を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3600">
                <a:solidFill>
                  <a:schemeClr val="tx1"/>
                </a:solidFill>
              </a:rPr>
              <a:t>他機関から借りたり、</a:t>
            </a:r>
            <a:endParaRPr kumimoji="1" lang="en-US" altLang="ja-JP" sz="36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3600">
                <a:solidFill>
                  <a:schemeClr val="tx1"/>
                </a:solidFill>
              </a:rPr>
              <a:t>コピーを取り寄せることができる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C:\Users\kanrininus\Desktop\広報委員会\わらづと君２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0478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mtClean="0">
                <a:effectLst/>
              </a:rPr>
              <a:t>補足：</a:t>
            </a:r>
            <a:r>
              <a:rPr lang="en-US" altLang="ja-JP" smtClean="0">
                <a:effectLst/>
              </a:rPr>
              <a:t>ILL</a:t>
            </a:r>
            <a:r>
              <a:rPr lang="ja-JP" altLang="en-US" smtClean="0">
                <a:effectLst/>
              </a:rPr>
              <a:t>サービスの種類</a:t>
            </a:r>
            <a:endParaRPr lang="ja-JP" altLang="en-GB" smtClean="0">
              <a:effectLst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/>
        </p:nvSpPr>
        <p:spPr bwMode="auto">
          <a:xfrm>
            <a:off x="1116013" y="1052513"/>
            <a:ext cx="7127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4400">
                <a:solidFill>
                  <a:schemeClr val="tx1"/>
                </a:solidFill>
              </a:rPr>
              <a:t>①文献複写</a:t>
            </a:r>
            <a:r>
              <a:rPr kumimoji="1" lang="ja-JP" altLang="en-US" sz="4000">
                <a:solidFill>
                  <a:schemeClr val="tx1"/>
                </a:solidFill>
              </a:rPr>
              <a:t>：コピーの取り寄せ</a:t>
            </a:r>
            <a:endParaRPr kumimoji="1" lang="en-US" altLang="ja-JP" sz="40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3600">
                <a:solidFill>
                  <a:schemeClr val="tx1"/>
                </a:solidFill>
              </a:rPr>
              <a:t>　　一部分を読みたい時におすすめ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/>
        </p:nvSpPr>
        <p:spPr bwMode="auto">
          <a:xfrm>
            <a:off x="1071563" y="2781300"/>
            <a:ext cx="80724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4400" dirty="0">
                <a:solidFill>
                  <a:schemeClr val="tx1"/>
                </a:solidFill>
              </a:rPr>
              <a:t>②図書貸借</a:t>
            </a:r>
            <a:r>
              <a:rPr kumimoji="1" lang="ja-JP" altLang="en-US" sz="4000" dirty="0">
                <a:solidFill>
                  <a:schemeClr val="tx1"/>
                </a:solidFill>
              </a:rPr>
              <a:t>：図書現物の取り寄せ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3600" dirty="0">
                <a:solidFill>
                  <a:schemeClr val="tx1"/>
                </a:solidFill>
              </a:rPr>
              <a:t>　　図書の全部を読みたい時におすすめ</a:t>
            </a:r>
          </a:p>
          <a:p>
            <a:pPr marL="342900" indent="-342900" algn="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kumimoji="1" lang="ja-JP" altLang="en-US" sz="3600" dirty="0">
                <a:solidFill>
                  <a:schemeClr val="tx1"/>
                </a:solidFill>
              </a:rPr>
              <a:t>（貴重資料や雑誌は不可）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/>
        </p:nvSpPr>
        <p:spPr bwMode="auto">
          <a:xfrm>
            <a:off x="755650" y="5157788"/>
            <a:ext cx="8101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ja-JP" altLang="en-US" sz="3200" dirty="0"/>
              <a:t>詳しくは</a:t>
            </a:r>
            <a:r>
              <a:rPr kumimoji="1" lang="ja-JP" altLang="en-US" sz="3200" dirty="0">
                <a:solidFill>
                  <a:schemeClr val="tx1"/>
                </a:solidFill>
              </a:rPr>
              <a:t>「ＩＬＬサービスについて」参照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ja-JP" altLang="en-US" dirty="0">
                <a:solidFill>
                  <a:schemeClr val="tx1"/>
                </a:solidFill>
              </a:rPr>
              <a:t>（</a:t>
            </a:r>
            <a:r>
              <a:rPr kumimoji="1" lang="en-US" altLang="ja-JP" dirty="0">
                <a:solidFill>
                  <a:schemeClr val="tx1"/>
                </a:solidFill>
                <a:hlinkClick r:id="rId4"/>
              </a:rPr>
              <a:t>http://www.lib.ibaraki.ac.jp/guide/ill/ill.html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</a:pPr>
            <a:endParaRPr kumimoji="1" lang="en-US" altLang="ja-JP" sz="320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 txBox="1">
            <a:spLocks/>
          </p:cNvSpPr>
          <p:nvPr/>
        </p:nvSpPr>
        <p:spPr>
          <a:xfrm>
            <a:off x="448655" y="2962945"/>
            <a:ext cx="8246690" cy="932110"/>
          </a:xfrm>
          <a:prstGeom prst="rect">
            <a:avLst/>
          </a:prstGeom>
        </p:spPr>
        <p:txBody>
          <a:bodyPr/>
          <a:lstStyle/>
          <a:p>
            <a:pPr marL="322263" indent="-322263" eaLnBrk="0" fontAlgn="auto" hangingPunct="0">
              <a:spcBef>
                <a:spcPts val="11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kumimoji="1" lang="en-US" altLang="ja-JP" sz="5400" kern="0" dirty="0" smtClean="0">
                <a:solidFill>
                  <a:srgbClr val="000000"/>
                </a:solidFill>
                <a:latin typeface="+mn-lt"/>
                <a:ea typeface="+mn-ea"/>
              </a:rPr>
              <a:t>1.</a:t>
            </a:r>
            <a:r>
              <a:rPr kumimoji="1" lang="ja-JP" altLang="en-US" sz="5400" kern="0" dirty="0" smtClean="0">
                <a:solidFill>
                  <a:srgbClr val="000000"/>
                </a:solidFill>
                <a:latin typeface="+mn-lt"/>
                <a:ea typeface="+mn-ea"/>
              </a:rPr>
              <a:t>レポート・論文の基礎知識</a:t>
            </a:r>
            <a:endParaRPr kumimoji="1" lang="ja-JP" altLang="en-US" sz="54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mtClean="0">
                <a:effectLst/>
              </a:rPr>
              <a:t>補足：</a:t>
            </a:r>
            <a:r>
              <a:rPr lang="ja-JP" altLang="en-US" sz="3200" smtClean="0">
                <a:effectLst/>
              </a:rPr>
              <a:t>本学で利用可能な</a:t>
            </a:r>
            <a:r>
              <a:rPr lang="en-US" altLang="ja-JP" sz="3200" smtClean="0">
                <a:effectLst/>
              </a:rPr>
              <a:t>ILL</a:t>
            </a:r>
            <a:r>
              <a:rPr lang="ja-JP" altLang="en-US" sz="3200" smtClean="0">
                <a:effectLst/>
              </a:rPr>
              <a:t>サービス</a:t>
            </a:r>
            <a:endParaRPr lang="ja-JP" altLang="en-GB" smtClean="0">
              <a:effectLst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9" y="1340643"/>
            <a:ext cx="8208963" cy="43926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13610" r="25422" b="12462"/>
          <a:stretch/>
        </p:blipFill>
        <p:spPr bwMode="auto">
          <a:xfrm>
            <a:off x="2051720" y="1484784"/>
            <a:ext cx="5662952" cy="45629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effectLst/>
              </a:rPr>
              <a:t>　</a:t>
            </a:r>
            <a:r>
              <a:rPr lang="en-US" altLang="ja-JP" dirty="0" smtClean="0">
                <a:effectLst/>
              </a:rPr>
              <a:t>My  Library</a:t>
            </a:r>
            <a:endParaRPr lang="ja-JP" altLang="en-GB" dirty="0" smtClean="0">
              <a:effectLst/>
            </a:endParaRPr>
          </a:p>
        </p:txBody>
      </p:sp>
      <p:sp>
        <p:nvSpPr>
          <p:cNvPr id="34820" name="Oval 8"/>
          <p:cNvSpPr>
            <a:spLocks noChangeArrowheads="1"/>
          </p:cNvSpPr>
          <p:nvPr/>
        </p:nvSpPr>
        <p:spPr bwMode="auto">
          <a:xfrm>
            <a:off x="2699792" y="2276872"/>
            <a:ext cx="1519237" cy="7207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endParaRPr kumimoji="1" lang="ja-JP" altLang="en-US"/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468313" y="3573463"/>
            <a:ext cx="3527425" cy="15113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＊ＩＤ、パスワードは</a:t>
            </a:r>
          </a:p>
          <a:p>
            <a:r>
              <a:rPr lang="ja-JP" altLang="en-US" sz="3200" dirty="0">
                <a:solidFill>
                  <a:schemeClr val="tx1"/>
                </a:solidFill>
              </a:rPr>
              <a:t>学内ＰＣと同じ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933450" y="2205434"/>
            <a:ext cx="1728787" cy="863600"/>
          </a:xfrm>
          <a:prstGeom prst="homePlate">
            <a:avLst>
              <a:gd name="adj" fmla="val 50046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ログイン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17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13895" r="55398" b="26934"/>
          <a:stretch/>
        </p:blipFill>
        <p:spPr>
          <a:xfrm>
            <a:off x="755576" y="1087107"/>
            <a:ext cx="6100632" cy="45658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843" name="Rectangle 9"/>
          <p:cNvSpPr>
            <a:spLocks noChangeArrowheads="1"/>
          </p:cNvSpPr>
          <p:nvPr/>
        </p:nvSpPr>
        <p:spPr bwMode="auto">
          <a:xfrm>
            <a:off x="3897739" y="4437112"/>
            <a:ext cx="4895850" cy="180022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4000">
                <a:solidFill>
                  <a:schemeClr val="tx1"/>
                </a:solidFill>
              </a:rPr>
              <a:t>24</a:t>
            </a:r>
            <a:r>
              <a:rPr lang="ja-JP" altLang="en-US" sz="4000">
                <a:solidFill>
                  <a:schemeClr val="tx1"/>
                </a:solidFill>
              </a:rPr>
              <a:t>時間受付、</a:t>
            </a:r>
          </a:p>
          <a:p>
            <a:r>
              <a:rPr lang="ja-JP" altLang="en-US" sz="4000">
                <a:solidFill>
                  <a:schemeClr val="tx1"/>
                </a:solidFill>
              </a:rPr>
              <a:t>自宅からも依頼可能</a:t>
            </a:r>
          </a:p>
        </p:txBody>
      </p:sp>
      <p:sp>
        <p:nvSpPr>
          <p:cNvPr id="3584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effectLst/>
              </a:rPr>
              <a:t>　</a:t>
            </a:r>
            <a:r>
              <a:rPr lang="en-US" altLang="ja-JP" dirty="0" smtClean="0">
                <a:effectLst/>
              </a:rPr>
              <a:t>My Library</a:t>
            </a:r>
            <a:endParaRPr lang="ja-JP" altLang="en-GB" dirty="0" smtClean="0">
              <a:effectLst/>
            </a:endParaRPr>
          </a:p>
        </p:txBody>
      </p:sp>
      <p:sp>
        <p:nvSpPr>
          <p:cNvPr id="35845" name="AutoShape 10"/>
          <p:cNvSpPr>
            <a:spLocks noChangeArrowheads="1"/>
          </p:cNvSpPr>
          <p:nvPr/>
        </p:nvSpPr>
        <p:spPr bwMode="auto">
          <a:xfrm rot="10800000">
            <a:off x="1927194" y="2736295"/>
            <a:ext cx="4032250" cy="633730"/>
          </a:xfrm>
          <a:prstGeom prst="homePlate">
            <a:avLst>
              <a:gd name="adj" fmla="val 159068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ILL</a:t>
            </a:r>
            <a:r>
              <a:rPr lang="ja-JP" altLang="en-US" dirty="0">
                <a:solidFill>
                  <a:schemeClr val="tx1"/>
                </a:solidFill>
              </a:rPr>
              <a:t>文献複写・図書貸借申込</a:t>
            </a:r>
          </a:p>
        </p:txBody>
      </p:sp>
      <p:sp>
        <p:nvSpPr>
          <p:cNvPr id="35846" name="AutoShape 12"/>
          <p:cNvSpPr>
            <a:spLocks noChangeArrowheads="1"/>
          </p:cNvSpPr>
          <p:nvPr/>
        </p:nvSpPr>
        <p:spPr bwMode="auto">
          <a:xfrm rot="10800000">
            <a:off x="1988131" y="3415030"/>
            <a:ext cx="3456940" cy="633730"/>
          </a:xfrm>
          <a:prstGeom prst="homePlate">
            <a:avLst>
              <a:gd name="adj" fmla="val 136373"/>
            </a:avLst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貸出・予約状況の確認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5" grpId="0" animBg="1"/>
      <p:bldP spid="358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>
                <a:effectLst/>
              </a:rPr>
              <a:t>化学書資料館</a:t>
            </a:r>
            <a:endParaRPr kumimoji="1" lang="ja-JP" altLang="en-US" dirty="0">
              <a:effectLst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</a:t>
            </a:r>
            <a:endParaRPr kumimoji="1" lang="ja-JP" altLang="en-US"/>
          </a:p>
        </p:txBody>
      </p:sp>
      <p:pic>
        <p:nvPicPr>
          <p:cNvPr id="13" name="図 12" descr="new-h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07" y="1031565"/>
            <a:ext cx="62091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04961" y="999617"/>
            <a:ext cx="3565525" cy="6080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図書館ＨＰを開く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630126" y="3407829"/>
            <a:ext cx="1296144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kumimoji="1" lang="ja-JP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70" y="1875534"/>
            <a:ext cx="4320480" cy="336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763142" y="1867186"/>
            <a:ext cx="2736850" cy="6080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選択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926270" y="4293790"/>
            <a:ext cx="648072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kumimoji="1" lang="ja-JP" alt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22" y="990458"/>
            <a:ext cx="4253850" cy="474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6"/>
          <p:cNvSpPr txBox="1"/>
          <p:nvPr/>
        </p:nvSpPr>
        <p:spPr>
          <a:xfrm>
            <a:off x="304961" y="5712085"/>
            <a:ext cx="85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学内のパソコンからアクセス可能。化学便覧、実験化学講座、標準化学用語辞典などを利用することができる。</a:t>
            </a:r>
            <a:endParaRPr kumimoji="1" lang="ja-JP" altLang="en-US" dirty="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 rot="20386582">
            <a:off x="1402824" y="2530420"/>
            <a:ext cx="488569" cy="948095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 rot="20386582">
            <a:off x="4131629" y="3432248"/>
            <a:ext cx="560412" cy="1011178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5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13609" r="25422" b="19892"/>
          <a:stretch/>
        </p:blipFill>
        <p:spPr bwMode="auto">
          <a:xfrm>
            <a:off x="199172" y="1588740"/>
            <a:ext cx="5662952" cy="410445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>
                <a:effectLst/>
              </a:rPr>
              <a:t>理科年表</a:t>
            </a:r>
            <a:endParaRPr kumimoji="1" lang="ja-JP" altLang="en-US" dirty="0">
              <a:effectLst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</a:t>
            </a:r>
            <a:endParaRPr kumimoji="1" lang="ja-JP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23528" y="980728"/>
            <a:ext cx="3565525" cy="608012"/>
          </a:xfrm>
          <a:prstGeom prst="rect">
            <a:avLst/>
          </a:prstGeom>
          <a:solidFill>
            <a:sysClr val="window" lastClr="FFFFFF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図書館ＨＰを開く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043608" y="3314908"/>
            <a:ext cx="1079574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8403" y="5693196"/>
            <a:ext cx="85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学内のパソコンからアクセス可能。冊子体の理科年表をオンラインで読むことができる。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データ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をダウンロードして使うことができる。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80" y="1775088"/>
            <a:ext cx="4876800" cy="3802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2317769" y="4904777"/>
            <a:ext cx="712879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123182" y="1775088"/>
            <a:ext cx="2736850" cy="608013"/>
          </a:xfrm>
          <a:prstGeom prst="rect">
            <a:avLst/>
          </a:prstGeom>
          <a:solidFill>
            <a:sysClr val="window" lastClr="FFFFFF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選択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r="25199" b="22484"/>
          <a:stretch/>
        </p:blipFill>
        <p:spPr bwMode="auto">
          <a:xfrm>
            <a:off x="5008275" y="1272017"/>
            <a:ext cx="3740189" cy="442117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7"/>
          <p:cNvSpPr>
            <a:spLocks noChangeArrowheads="1"/>
          </p:cNvSpPr>
          <p:nvPr/>
        </p:nvSpPr>
        <p:spPr bwMode="auto">
          <a:xfrm rot="20386582">
            <a:off x="1696476" y="2530420"/>
            <a:ext cx="488569" cy="948095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 rot="20386582">
            <a:off x="4499340" y="3379234"/>
            <a:ext cx="562195" cy="1065560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512304" y="2392398"/>
            <a:ext cx="648072" cy="2873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7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71550" y="2133600"/>
            <a:ext cx="7272338" cy="1008063"/>
          </a:xfrm>
        </p:spPr>
        <p:txBody>
          <a:bodyPr/>
          <a:lstStyle/>
          <a:p>
            <a:pPr marL="0" indent="0" algn="ctr"/>
            <a:r>
              <a:rPr lang="ja-JP" altLang="en-US" smtClean="0"/>
              <a:t>ご清聴ありがとうございました</a:t>
            </a:r>
          </a:p>
        </p:txBody>
      </p:sp>
      <p:pic>
        <p:nvPicPr>
          <p:cNvPr id="36867" name="Picture 2" descr="wa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1752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 bwMode="auto">
          <a:xfrm>
            <a:off x="1476375" y="3500438"/>
            <a:ext cx="6119813" cy="1152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角丸四角形 4"/>
          <p:cNvSpPr/>
          <p:nvPr/>
        </p:nvSpPr>
        <p:spPr bwMode="auto">
          <a:xfrm>
            <a:off x="1476375" y="1700213"/>
            <a:ext cx="6119813" cy="1152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626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4800">
                <a:solidFill>
                  <a:schemeClr val="tx1"/>
                </a:solidFill>
              </a:rPr>
              <a:t>なぜ文献探索が必要？</a:t>
            </a: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522309977"/>
              </p:ext>
            </p:extLst>
          </p:nvPr>
        </p:nvGraphicFramePr>
        <p:xfrm>
          <a:off x="1547664" y="1628800"/>
          <a:ext cx="6096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kumimoji="1" lang="ja-JP" altLang="en-US" dirty="0" smtClean="0">
                <a:solidFill>
                  <a:schemeClr val="tx1"/>
                </a:solidFill>
              </a:rPr>
              <a:t>レポート・論文の</a:t>
            </a:r>
            <a:r>
              <a:rPr kumimoji="1" lang="ja-JP" altLang="en-US" dirty="0">
                <a:solidFill>
                  <a:schemeClr val="tx1"/>
                </a:solidFill>
              </a:rPr>
              <a:t>基礎知識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>
          <a:xfrm>
            <a:off x="500063" y="1285875"/>
            <a:ext cx="8286750" cy="471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中田亨著</a:t>
            </a:r>
            <a:r>
              <a:rPr lang="en-US" altLang="ja-JP" sz="2800" dirty="0" smtClean="0"/>
              <a:t>『</a:t>
            </a:r>
            <a:r>
              <a:rPr lang="ja-JP" altLang="en-US" sz="3600" dirty="0"/>
              <a:t>理系のための「即効</a:t>
            </a:r>
            <a:r>
              <a:rPr lang="en-US" altLang="ja-JP" sz="3600" dirty="0"/>
              <a:t>!</a:t>
            </a:r>
            <a:r>
              <a:rPr lang="ja-JP" altLang="en-US" sz="3600" dirty="0"/>
              <a:t>」卒業論文術 </a:t>
            </a:r>
            <a:r>
              <a:rPr lang="en-US" altLang="ja-JP" sz="3600" dirty="0"/>
              <a:t>: </a:t>
            </a:r>
            <a:r>
              <a:rPr lang="ja-JP" altLang="en-US" sz="3600" dirty="0"/>
              <a:t>この通りに書けば卒論ができあがる </a:t>
            </a:r>
            <a:r>
              <a:rPr lang="en-US" altLang="ja-JP" sz="2800" dirty="0" smtClean="0"/>
              <a:t>』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講談社</a:t>
            </a:r>
            <a:r>
              <a:rPr lang="ja-JP" altLang="en-US" sz="2800" dirty="0"/>
              <a:t>、</a:t>
            </a:r>
            <a:r>
              <a:rPr lang="en-US" altLang="ja-JP" sz="2800" dirty="0" smtClean="0"/>
              <a:t>2010</a:t>
            </a:r>
          </a:p>
          <a:p>
            <a:pPr>
              <a:buFont typeface="Wingdings" pitchFamily="2" charset="2"/>
              <a:buNone/>
            </a:pPr>
            <a:r>
              <a:rPr lang="ja-JP" altLang="en-US" sz="2800" dirty="0" smtClean="0"/>
              <a:t>・小笠原喜康著</a:t>
            </a:r>
            <a:r>
              <a:rPr lang="en-US" altLang="ja-JP" sz="2800" dirty="0" smtClean="0"/>
              <a:t>『</a:t>
            </a:r>
            <a:r>
              <a:rPr lang="ja-JP" altLang="en-US" sz="3600" dirty="0" smtClean="0"/>
              <a:t>大学生のためのレポート・論文術</a:t>
            </a:r>
            <a:r>
              <a:rPr lang="en-US" altLang="ja-JP" sz="2800" dirty="0" smtClean="0"/>
              <a:t>』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新版、（講談社現代新書）、講談社、</a:t>
            </a:r>
            <a:r>
              <a:rPr lang="en-US" altLang="ja-JP" sz="2800" dirty="0" smtClean="0"/>
              <a:t>2009</a:t>
            </a:r>
          </a:p>
          <a:p>
            <a:pPr>
              <a:buFont typeface="Wingdings" pitchFamily="2" charset="2"/>
              <a:buNone/>
            </a:pPr>
            <a:r>
              <a:rPr lang="ja-JP" altLang="en-US" sz="2800" dirty="0"/>
              <a:t>・酒井聡樹著</a:t>
            </a:r>
            <a:r>
              <a:rPr lang="en-US" altLang="ja-JP" sz="2800" dirty="0" smtClean="0"/>
              <a:t>『</a:t>
            </a:r>
            <a:r>
              <a:rPr lang="ja-JP" altLang="en-US" sz="3600" dirty="0"/>
              <a:t>これからレポート・卒論を書く若者のために </a:t>
            </a:r>
            <a:r>
              <a:rPr lang="en-US" altLang="ja-JP" sz="2800" dirty="0" smtClean="0"/>
              <a:t>』</a:t>
            </a:r>
            <a:r>
              <a:rPr lang="ja-JP" altLang="en-US" sz="2800" dirty="0" err="1"/>
              <a:t>、</a:t>
            </a:r>
            <a:r>
              <a:rPr lang="ja-JP" altLang="en-US" sz="2800" dirty="0"/>
              <a:t>共立</a:t>
            </a:r>
            <a:r>
              <a:rPr lang="ja-JP" altLang="en-US" sz="2800" dirty="0" smtClean="0"/>
              <a:t>出版</a:t>
            </a:r>
            <a:r>
              <a:rPr lang="ja-JP" altLang="en-US" sz="2800" dirty="0"/>
              <a:t>、</a:t>
            </a:r>
            <a:r>
              <a:rPr lang="en-US" altLang="ja-JP" sz="2800" dirty="0" smtClean="0"/>
              <a:t>2007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ja-JP" altLang="en-US" sz="2800" dirty="0" smtClean="0">
                <a:latin typeface="ＭＳ Ｐゴシック" charset="-128"/>
              </a:rPr>
              <a:t>ほか、茨大図書館にはまだまだあります！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896461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　</a:t>
            </a:r>
            <a:r>
              <a:rPr lang="ja-JP" altLang="en-US" sz="4400" dirty="0">
                <a:solidFill>
                  <a:srgbClr val="000000"/>
                </a:solidFill>
                <a:ea typeface="ＭＳ Ｐゴシック" pitchFamily="50" charset="-128"/>
              </a:rPr>
              <a:t>参考文献</a:t>
            </a:r>
            <a:endParaRPr lang="en-GB" altLang="ja-JP" sz="44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kumimoji="1" lang="ja-JP" altLang="en-US" dirty="0" smtClean="0">
                <a:solidFill>
                  <a:schemeClr val="tx1"/>
                </a:solidFill>
              </a:rPr>
              <a:t>レポート・論文の</a:t>
            </a:r>
            <a:r>
              <a:rPr kumimoji="1" lang="ja-JP" altLang="en-US" dirty="0">
                <a:solidFill>
                  <a:schemeClr val="tx1"/>
                </a:solidFill>
              </a:rPr>
              <a:t>基礎知識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468313" y="0"/>
            <a:ext cx="8229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0" hangingPunct="0">
              <a:defRPr/>
            </a:pPr>
            <a:r>
              <a:rPr kumimoji="1" lang="ja-JP" altLang="en-US" sz="4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文献探索の流れ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523038" y="2286000"/>
            <a:ext cx="2124075" cy="2089150"/>
          </a:xfrm>
          <a:prstGeom prst="star32">
            <a:avLst>
              <a:gd name="adj" fmla="val 37500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資料の</a:t>
            </a:r>
            <a:endParaRPr lang="en-US" altLang="ja-JP" sz="28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入手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995613" y="3294063"/>
            <a:ext cx="5746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235700" y="3294063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428625" y="2214563"/>
            <a:ext cx="2520950" cy="2520950"/>
          </a:xfrm>
          <a:prstGeom prst="can">
            <a:avLst>
              <a:gd name="adj" fmla="val 2498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i="1">
                <a:solidFill>
                  <a:schemeClr val="tx1"/>
                </a:solidFill>
              </a:rPr>
              <a:t>どのような</a:t>
            </a:r>
          </a:p>
          <a:p>
            <a:pPr algn="ctr"/>
            <a:r>
              <a:rPr lang="ja-JP" altLang="en-US" sz="3200">
                <a:solidFill>
                  <a:schemeClr val="tx1"/>
                </a:solidFill>
              </a:rPr>
              <a:t>資料があるか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635375" y="2205038"/>
            <a:ext cx="2520950" cy="2520950"/>
          </a:xfrm>
          <a:prstGeom prst="can">
            <a:avLst>
              <a:gd name="adj" fmla="val 2498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i="1" dirty="0">
                <a:solidFill>
                  <a:schemeClr val="tx1"/>
                </a:solidFill>
              </a:rPr>
              <a:t>どこに</a:t>
            </a: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資料があるか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9100" y="5085184"/>
            <a:ext cx="8305800" cy="909637"/>
          </a:xfrm>
          <a:prstGeom prst="rect">
            <a:avLst/>
          </a:prstGeom>
        </p:spPr>
        <p:txBody>
          <a:bodyPr/>
          <a:lstStyle/>
          <a:p>
            <a:pPr marL="322263" indent="-322263" algn="ctr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kumimoji="1" lang="ja-JP" altLang="en-US" sz="4400" i="1" kern="0" dirty="0" smtClean="0">
                <a:solidFill>
                  <a:srgbClr val="000000"/>
                </a:solidFill>
                <a:latin typeface="+mn-lt"/>
                <a:ea typeface="+mn-ea"/>
              </a:rPr>
              <a:t>資料</a:t>
            </a:r>
            <a:r>
              <a:rPr kumimoji="1" lang="ja-JP" altLang="en-US" sz="4400" i="1" kern="0" dirty="0">
                <a:solidFill>
                  <a:srgbClr val="000000"/>
                </a:solidFill>
                <a:latin typeface="+mn-lt"/>
                <a:ea typeface="+mn-ea"/>
              </a:rPr>
              <a:t>の種類を問わず共通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143000" y="2143125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ja-JP" altLang="en-US" sz="3600">
                <a:solidFill>
                  <a:srgbClr val="FF0000"/>
                </a:solidFill>
              </a:rPr>
              <a:t>内容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786188" y="2214563"/>
            <a:ext cx="21605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</a:rPr>
              <a:t>所蔵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kumimoji="1" lang="ja-JP" altLang="en-US" dirty="0" smtClean="0">
                <a:solidFill>
                  <a:schemeClr val="tx1"/>
                </a:solidFill>
              </a:rPr>
              <a:t>レポート・論文の</a:t>
            </a:r>
            <a:r>
              <a:rPr kumimoji="1" lang="ja-JP" altLang="en-US" dirty="0">
                <a:solidFill>
                  <a:schemeClr val="tx1"/>
                </a:solidFill>
              </a:rPr>
              <a:t>基礎知識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2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 2"/>
          <p:cNvSpPr txBox="1">
            <a:spLocks noGrp="1"/>
          </p:cNvSpPr>
          <p:nvPr>
            <p:ph type="title"/>
          </p:nvPr>
        </p:nvSpPr>
        <p:spPr>
          <a:xfrm>
            <a:off x="863402" y="1485007"/>
            <a:ext cx="7417196" cy="1367929"/>
          </a:xfrm>
          <a:ln>
            <a:miter lim="800000"/>
          </a:ln>
        </p:spPr>
        <p:txBody>
          <a:bodyPr lIns="91440" tIns="45720" rIns="91440" bIns="45720" anchor="t">
            <a:normAutofit/>
          </a:bodyPr>
          <a:lstStyle/>
          <a:p>
            <a:pPr algn="ctr" defTabSz="9144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altLang="ja-JP" sz="8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ja-JP" altLang="en-US" sz="8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図書の探し方</a:t>
            </a:r>
          </a:p>
        </p:txBody>
      </p:sp>
      <p:sp>
        <p:nvSpPr>
          <p:cNvPr id="11267" name="テキスト ボックス 5"/>
          <p:cNvSpPr txBox="1">
            <a:spLocks noChangeArrowheads="1"/>
          </p:cNvSpPr>
          <p:nvPr/>
        </p:nvSpPr>
        <p:spPr bwMode="auto">
          <a:xfrm>
            <a:off x="714375" y="3372088"/>
            <a:ext cx="796208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1" lang="ja-JP" altLang="en-US" sz="4400" dirty="0"/>
              <a:t>　</a:t>
            </a:r>
            <a:r>
              <a:rPr kumimoji="1" lang="ja-JP" altLang="en-US" sz="4400" dirty="0">
                <a:solidFill>
                  <a:schemeClr val="tx1"/>
                </a:solidFill>
              </a:rPr>
              <a:t>茨城大学図書館</a:t>
            </a:r>
            <a:r>
              <a:rPr kumimoji="1" lang="en-US" altLang="ja-JP" sz="4400" dirty="0">
                <a:solidFill>
                  <a:schemeClr val="tx1"/>
                </a:solidFill>
              </a:rPr>
              <a:t>OPAC</a:t>
            </a:r>
            <a:r>
              <a:rPr kumimoji="1" lang="ja-JP" altLang="en-US" sz="2400" dirty="0">
                <a:solidFill>
                  <a:schemeClr val="tx1"/>
                </a:solidFill>
              </a:rPr>
              <a:t>（オーパック）</a:t>
            </a:r>
            <a:endParaRPr kumimoji="1" lang="en-US" altLang="ja-JP" sz="44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ja-JP" altLang="en-US" sz="4400" dirty="0">
                <a:solidFill>
                  <a:schemeClr val="tx1"/>
                </a:solidFill>
              </a:rPr>
              <a:t>　</a:t>
            </a:r>
            <a:r>
              <a:rPr kumimoji="1" lang="en-US" altLang="ja-JP" sz="4400" dirty="0" err="1">
                <a:solidFill>
                  <a:schemeClr val="tx1"/>
                </a:solidFill>
              </a:rPr>
              <a:t>CiNii</a:t>
            </a:r>
            <a:r>
              <a:rPr kumimoji="1" lang="en-US" altLang="ja-JP" sz="4400" dirty="0">
                <a:solidFill>
                  <a:schemeClr val="tx1"/>
                </a:solidFill>
              </a:rPr>
              <a:t> Books</a:t>
            </a:r>
            <a:r>
              <a:rPr kumimoji="1" lang="ja-JP" altLang="en-US" sz="4400" dirty="0">
                <a:solidFill>
                  <a:schemeClr val="tx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（サイニィ ブックス）</a:t>
            </a:r>
            <a:endParaRPr kumimoji="1" lang="en-US" altLang="ja-JP" sz="440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13610" r="25422" b="12462"/>
          <a:stretch/>
        </p:blipFill>
        <p:spPr bwMode="auto">
          <a:xfrm>
            <a:off x="261167" y="1726621"/>
            <a:ext cx="5662952" cy="45629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 r="1610"/>
          <a:stretch/>
        </p:blipFill>
        <p:spPr>
          <a:xfrm>
            <a:off x="3699519" y="3143720"/>
            <a:ext cx="5444481" cy="27036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>
                <a:effectLst/>
              </a:rPr>
              <a:t>茨城大学図書館</a:t>
            </a:r>
            <a:r>
              <a:rPr lang="en-US" altLang="ja-JP" sz="4400" dirty="0" smtClean="0">
                <a:effectLst/>
              </a:rPr>
              <a:t>OPAC</a:t>
            </a:r>
          </a:p>
        </p:txBody>
      </p:sp>
      <p:sp>
        <p:nvSpPr>
          <p:cNvPr id="12292" name="スライド番号プレースホルダ 4"/>
          <p:cNvSpPr>
            <a:spLocks noGrp="1"/>
          </p:cNvSpPr>
          <p:nvPr>
            <p:ph type="sldNum" sz="quarter" idx="4294967295"/>
          </p:nvPr>
        </p:nvSpPr>
        <p:spPr bwMode="auto">
          <a:xfrm rot="5400000">
            <a:off x="7574830" y="1076673"/>
            <a:ext cx="20113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FFFFFF"/>
              </a:buClr>
            </a:pPr>
            <a:r>
              <a:rPr lang="ja-JP" altLang="en-US" sz="1200" dirty="0">
                <a:latin typeface="Times New Roman" pitchFamily="18" charset="0"/>
                <a:ea typeface="ＭＳ Ｐ明朝" charset="-128"/>
              </a:rPr>
              <a:t>　　　　　</a:t>
            </a:r>
            <a:fld id="{2888DCC8-31F2-4A50-A9C5-ED97F7F3F731}" type="slidenum">
              <a:rPr lang="ja-JP" altLang="en-US" sz="1200">
                <a:latin typeface="Times New Roman" pitchFamily="18" charset="0"/>
                <a:ea typeface="ＭＳ Ｐ明朝" charset="-128"/>
              </a:rPr>
              <a:pPr algn="r" eaLnBrk="1" hangingPunct="1">
                <a:buClr>
                  <a:srgbClr val="FFFFFF"/>
                </a:buClr>
              </a:pPr>
              <a:t>8</a:t>
            </a:fld>
            <a:endParaRPr lang="ja-JP" altLang="en-US" sz="1200" dirty="0"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357438" y="2599604"/>
            <a:ext cx="735205" cy="14366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0825" y="1268760"/>
            <a:ext cx="3748088" cy="50006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>
              <a:spcBef>
                <a:spcPct val="20000"/>
              </a:spcBef>
            </a:pPr>
            <a:r>
              <a:rPr lang="en-US" altLang="ja-JP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</a:t>
            </a: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図書館</a:t>
            </a:r>
            <a:r>
              <a:rPr lang="en-US" altLang="ja-JP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HP</a:t>
            </a: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を開く</a:t>
            </a: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V="1">
            <a:off x="2484438" y="2743272"/>
            <a:ext cx="0" cy="6163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5288" y="3359620"/>
            <a:ext cx="2376487" cy="1296987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蔵書検索を</a:t>
            </a:r>
            <a:endParaRPr lang="en-US" altLang="ja-JP" sz="28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クリック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 rot="-332655">
            <a:off x="2917825" y="3462807"/>
            <a:ext cx="720725" cy="1296988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6617872" y="2671438"/>
            <a:ext cx="2500312" cy="2371725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キーワードを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入力し、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検索開始を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クリック</a:t>
            </a:r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 flipH="1">
            <a:off x="6617872" y="5043163"/>
            <a:ext cx="21590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5938209" y="5430127"/>
            <a:ext cx="679664" cy="20860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3605735" y="3044258"/>
            <a:ext cx="2736850" cy="64135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ja-JP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②OPAC</a:t>
            </a: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8" grpId="0" animBg="1"/>
      <p:bldP spid="149511" grpId="0" animBg="1"/>
      <p:bldP spid="149517" grpId="0" animBg="1"/>
      <p:bldP spid="149518" grpId="0" animBg="1"/>
      <p:bldP spid="149519" grpId="0" animBg="1"/>
      <p:bldP spid="1495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8517" r="24294" b="8517"/>
          <a:stretch/>
        </p:blipFill>
        <p:spPr bwMode="auto">
          <a:xfrm>
            <a:off x="218087" y="1290399"/>
            <a:ext cx="5465625" cy="341388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Oval 7"/>
          <p:cNvSpPr>
            <a:spLocks noChangeArrowheads="1"/>
          </p:cNvSpPr>
          <p:nvPr/>
        </p:nvSpPr>
        <p:spPr bwMode="auto">
          <a:xfrm>
            <a:off x="467544" y="4409285"/>
            <a:ext cx="792088" cy="12192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35496" y="5507504"/>
            <a:ext cx="3744416" cy="648072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タイトル</a:t>
            </a:r>
            <a:r>
              <a:rPr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をクリック</a:t>
            </a:r>
            <a:endParaRPr lang="ja-JP" altLang="en-US" sz="3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H="1" flipV="1">
            <a:off x="1207856" y="4869159"/>
            <a:ext cx="380274" cy="63834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214313" y="1052736"/>
            <a:ext cx="4786312" cy="5111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</a:t>
            </a: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検索結果が表示される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>
                <a:effectLst/>
              </a:rPr>
              <a:t>茨城大学図書館</a:t>
            </a:r>
            <a:r>
              <a:rPr lang="en-US" altLang="ja-JP" sz="4400" dirty="0" smtClean="0">
                <a:effectLst/>
              </a:rPr>
              <a:t>OPAC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図書の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探し方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9366"/>
          <a:stretch/>
        </p:blipFill>
        <p:spPr bwMode="auto">
          <a:xfrm>
            <a:off x="3563938" y="3061396"/>
            <a:ext cx="5486400" cy="236972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733429" y="3760782"/>
            <a:ext cx="830270" cy="1246646"/>
          </a:xfrm>
          <a:prstGeom prst="curvedRightArrow">
            <a:avLst>
              <a:gd name="adj1" fmla="val 47727"/>
              <a:gd name="adj2" fmla="val 86987"/>
              <a:gd name="adj3" fmla="val 3603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563699" y="2806602"/>
            <a:ext cx="4786312" cy="50958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>
              <a:spcBef>
                <a:spcPct val="20000"/>
              </a:spcBef>
            </a:pPr>
            <a:r>
              <a:rPr lang="en-US" altLang="ja-JP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</a:t>
            </a:r>
            <a:r>
              <a:rPr lang="ja-JP" altLang="en-US" sz="3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詳細画面が表示される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9" grpId="0" animBg="1"/>
      <p:bldP spid="1515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2|1.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heme/theme1.xml><?xml version="1.0" encoding="utf-8"?>
<a:theme xmlns:a="http://schemas.openxmlformats.org/drawingml/2006/main" name="1_標準デザイン">
  <a:themeElements>
    <a:clrScheme name="ユーザー定義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2D2D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anchor="ctr" anchorCtr="1">
        <a:spAutoFit/>
      </a:bodyPr>
      <a:lstStyle>
        <a:defPPr fontAlgn="base">
          <a:lnSpc>
            <a:spcPct val="41000"/>
          </a:lnSpc>
          <a:defRPr sz="2400" b="1" dirty="0">
            <a:solidFill>
              <a:srgbClr val="FF3300"/>
            </a:solidFill>
            <a:ea typeface="HGP創英角ﾎﾟｯﾌﾟ体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literacy-templete</Template>
  <TotalTime>8686</TotalTime>
  <Words>1250</Words>
  <Application>Microsoft Office PowerPoint</Application>
  <PresentationFormat>画面に合わせる (4:3)</PresentationFormat>
  <Paragraphs>327</Paragraphs>
  <Slides>35</Slides>
  <Notes>35</Notes>
  <HiddenSlides>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1_標準デザイン</vt:lpstr>
      <vt:lpstr>レポート・論文のための 資料の探し方講習会  入門編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2.図書の探し方</vt:lpstr>
      <vt:lpstr>茨城大学図書館OPAC</vt:lpstr>
      <vt:lpstr>茨城大学図書館OPAC</vt:lpstr>
      <vt:lpstr>茨城大学図書館OPAC</vt:lpstr>
      <vt:lpstr>書棚の並び</vt:lpstr>
      <vt:lpstr>ラベルの並び</vt:lpstr>
      <vt:lpstr>OPAC演習問題</vt:lpstr>
      <vt:lpstr>PowerPoint プレゼンテーション</vt:lpstr>
      <vt:lpstr>PowerPoint プレゼンテーション</vt:lpstr>
      <vt:lpstr>CiNii Books (サイニィ ブックス)</vt:lpstr>
      <vt:lpstr>CiNii Books (サイニィ ブックス)</vt:lpstr>
      <vt:lpstr>PowerPoint プレゼンテーション</vt:lpstr>
      <vt:lpstr>PowerPoint プレゼンテーション</vt:lpstr>
      <vt:lpstr>雑誌論文とは</vt:lpstr>
      <vt:lpstr>　蔵書検索と論文検索</vt:lpstr>
      <vt:lpstr> CiNii Articles（サイニィ アーティクルズ）</vt:lpstr>
      <vt:lpstr>　CiNii Articlesへのアクセス</vt:lpstr>
      <vt:lpstr>　CiNii Articles　検索画面</vt:lpstr>
      <vt:lpstr>　CiNii Articles 　一覧画面</vt:lpstr>
      <vt:lpstr>4.文献入手方法</vt:lpstr>
      <vt:lpstr>PowerPoint プレゼンテーション</vt:lpstr>
      <vt:lpstr>　ILLサービスとは</vt:lpstr>
      <vt:lpstr>補足：ILLサービスの種類</vt:lpstr>
      <vt:lpstr>補足：本学で利用可能なILLサービス</vt:lpstr>
      <vt:lpstr>　My  Library</vt:lpstr>
      <vt:lpstr>　My Library</vt:lpstr>
      <vt:lpstr>化学書資料館</vt:lpstr>
      <vt:lpstr>理科年表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図書館ガイダンス</dc:title>
  <dc:creator>学術情報係</dc:creator>
  <cp:lastModifiedBy>ko-tosho</cp:lastModifiedBy>
  <cp:revision>473</cp:revision>
  <cp:lastPrinted>2012-07-02T05:24:28Z</cp:lastPrinted>
  <dcterms:modified xsi:type="dcterms:W3CDTF">2012-07-02T05:24:30Z</dcterms:modified>
</cp:coreProperties>
</file>