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1" r:id="rId4"/>
    <p:sldId id="258" r:id="rId5"/>
    <p:sldId id="269" r:id="rId6"/>
    <p:sldId id="259" r:id="rId7"/>
    <p:sldId id="260" r:id="rId8"/>
    <p:sldId id="262" r:id="rId9"/>
    <p:sldId id="270" r:id="rId10"/>
    <p:sldId id="263" r:id="rId11"/>
    <p:sldId id="264" r:id="rId12"/>
    <p:sldId id="271" r:id="rId13"/>
    <p:sldId id="272" r:id="rId14"/>
    <p:sldId id="265" r:id="rId15"/>
    <p:sldId id="273" r:id="rId16"/>
    <p:sldId id="274" r:id="rId17"/>
    <p:sldId id="275" r:id="rId18"/>
    <p:sldId id="276" r:id="rId19"/>
    <p:sldId id="266" r:id="rId20"/>
    <p:sldId id="280" r:id="rId21"/>
    <p:sldId id="281" r:id="rId22"/>
    <p:sldId id="304" r:id="rId23"/>
    <p:sldId id="309" r:id="rId24"/>
    <p:sldId id="310" r:id="rId25"/>
    <p:sldId id="284" r:id="rId26"/>
    <p:sldId id="267" r:id="rId27"/>
    <p:sldId id="286" r:id="rId28"/>
    <p:sldId id="313" r:id="rId29"/>
    <p:sldId id="288" r:id="rId30"/>
    <p:sldId id="289" r:id="rId31"/>
    <p:sldId id="287" r:id="rId32"/>
    <p:sldId id="268" r:id="rId33"/>
    <p:sldId id="312" r:id="rId34"/>
    <p:sldId id="315" r:id="rId35"/>
    <p:sldId id="296" r:id="rId36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33"/>
    <a:srgbClr val="FEE848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0" autoAdjust="0"/>
  </p:normalViewPr>
  <p:slideViewPr>
    <p:cSldViewPr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0"/>
          <c:w val="0.96604938271604934"/>
          <c:h val="0.82206041012708231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蔵書冊数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本館</c:v>
                </c:pt>
                <c:pt idx="1">
                  <c:v>工学部</c:v>
                </c:pt>
                <c:pt idx="2">
                  <c:v>農学部</c:v>
                </c:pt>
              </c:strCache>
            </c:strRef>
          </c:cat>
          <c:val>
            <c:numRef>
              <c:f>Sheet1!$B$2:$B$4</c:f>
              <c:numCache>
                <c:formatCode>#,##0_);[Red]\(#,##0\)</c:formatCode>
                <c:ptCount val="3"/>
                <c:pt idx="0">
                  <c:v>726791</c:v>
                </c:pt>
                <c:pt idx="1">
                  <c:v>167457</c:v>
                </c:pt>
                <c:pt idx="2">
                  <c:v>92611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2110592"/>
        <c:axId val="132001792"/>
      </c:barChart>
      <c:catAx>
        <c:axId val="132110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600"/>
            </a:pPr>
            <a:endParaRPr lang="ja-JP"/>
          </a:p>
        </c:txPr>
        <c:crossAx val="132001792"/>
        <c:crossesAt val="0"/>
        <c:auto val="1"/>
        <c:lblAlgn val="ctr"/>
        <c:lblOffset val="100"/>
        <c:noMultiLvlLbl val="0"/>
      </c:catAx>
      <c:valAx>
        <c:axId val="132001792"/>
        <c:scaling>
          <c:orientation val="minMax"/>
        </c:scaling>
        <c:delete val="1"/>
        <c:axPos val="l"/>
        <c:numFmt formatCode="#,##0_);[Red]\(#,##0\)" sourceLinked="1"/>
        <c:majorTickMark val="out"/>
        <c:minorTickMark val="none"/>
        <c:tickLblPos val="none"/>
        <c:crossAx val="13211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自然科学・工学</c:v>
                </c:pt>
              </c:strCache>
            </c:strRef>
          </c:tx>
          <c:spPr>
            <a:solidFill>
              <a:schemeClr val="accent2"/>
            </a:solidFill>
            <a:ln w="28575"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tx1"/>
                </a:solidFill>
                <a:prstDash val="solid"/>
              </a:ln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本館</c:v>
                </c:pt>
                <c:pt idx="1">
                  <c:v>工学部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148144</c:v>
                </c:pt>
                <c:pt idx="1">
                  <c:v>132696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prstDash val="solid"/>
            </a:ln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本館</c:v>
                </c:pt>
                <c:pt idx="1">
                  <c:v>工学部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578647</c:v>
                </c:pt>
                <c:pt idx="1">
                  <c:v>34761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8"/>
        <c:overlap val="100"/>
        <c:axId val="132387584"/>
        <c:axId val="132389120"/>
      </c:barChart>
      <c:catAx>
        <c:axId val="132387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600"/>
            </a:pPr>
            <a:endParaRPr lang="ja-JP"/>
          </a:p>
        </c:txPr>
        <c:crossAx val="132389120"/>
        <c:crosses val="autoZero"/>
        <c:auto val="1"/>
        <c:lblAlgn val="ctr"/>
        <c:lblOffset val="100"/>
        <c:noMultiLvlLbl val="0"/>
      </c:catAx>
      <c:valAx>
        <c:axId val="132389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387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0.06251</cdr:x>
      <cdr:y>0</cdr:y>
    </cdr:from>
    <cdr:to>
      <cdr:x>0.29299</cdr:x>
      <cdr:y>0.08397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14432" y="0"/>
          <a:ext cx="1896759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2800" dirty="0" smtClean="0"/>
            <a:t>７３万冊</a:t>
          </a:r>
          <a:endParaRPr lang="ja-JP" altLang="en-US" sz="2800" dirty="0"/>
        </a:p>
      </cdr:txBody>
    </cdr:sp>
  </cdr:relSizeAnchor>
  <cdr:relSizeAnchor xmlns:cdr="http://schemas.openxmlformats.org/drawingml/2006/chartDrawing">
    <cdr:from>
      <cdr:x>0.395</cdr:x>
      <cdr:y>0.55978</cdr:y>
    </cdr:from>
    <cdr:to>
      <cdr:x>0.60841</cdr:x>
      <cdr:y>0.65774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3250704" y="2880320"/>
          <a:ext cx="1756305" cy="50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2800" b="1" dirty="0" smtClean="0">
              <a:solidFill>
                <a:srgbClr val="FF0000"/>
              </a:solidFill>
            </a:rPr>
            <a:t>１７</a:t>
          </a:r>
          <a:r>
            <a:rPr lang="ja-JP" altLang="en-US" sz="2800" dirty="0" smtClean="0">
              <a:solidFill>
                <a:srgbClr val="FF0000"/>
              </a:solidFill>
            </a:rPr>
            <a:t>万冊</a:t>
          </a:r>
          <a:endParaRPr lang="ja-JP" altLang="en-US" sz="2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0.72782</cdr:x>
      <cdr:y>0.64375</cdr:y>
    </cdr:from>
    <cdr:to>
      <cdr:x>0.91562</cdr:x>
      <cdr:y>0.75512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5989631" y="3312368"/>
          <a:ext cx="1545549" cy="57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2800" dirty="0" smtClean="0"/>
            <a:t>９万冊</a:t>
          </a:r>
          <a:endParaRPr lang="ja-JP" altLang="en-US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3C743-BE42-43F0-82C7-E0D1F496EB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78420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78D6F-C518-4CF4-A765-883300786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8661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815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57BCDCE-E7FF-42F8-9B63-0B1C67B6C2FA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24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36869" name="日付プレースホルダー 1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t>2012/4/17</a:t>
            </a:r>
            <a:r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t>　情報工学ゼミナール</a:t>
            </a:r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132852F6-33C9-401A-9B15-D87A22A1BA77}" type="slidenum">
              <a:rPr lang="ja-JP" altLang="en-GB" sz="120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eaLnBrk="1" hangingPunct="1">
                <a:buFont typeface="Wingdings" pitchFamily="2" charset="2"/>
                <a:buNone/>
              </a:pPr>
              <a:t>29</a:t>
            </a:fld>
            <a:endParaRPr lang="en-GB" altLang="ja-JP" sz="1200" smtClean="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277964" y="514213"/>
            <a:ext cx="6588075" cy="25710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17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913753" y="3257414"/>
            <a:ext cx="7292787" cy="30874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329E3058-27B0-4203-87F3-0C39886D21D5}" type="slidenum">
              <a:rPr lang="ja-JP" altLang="en-GB" sz="120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eaLnBrk="1" hangingPunct="1">
                <a:buFont typeface="Wingdings" pitchFamily="2" charset="2"/>
                <a:buNone/>
              </a:pPr>
              <a:t>30</a:t>
            </a:fld>
            <a:endParaRPr lang="en-GB" altLang="ja-JP" sz="1200" smtClean="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9"/>
          <p:cNvSpPr txBox="1">
            <a:spLocks noGrp="1" noChangeArrowheads="1"/>
          </p:cNvSpPr>
          <p:nvPr/>
        </p:nvSpPr>
        <p:spPr bwMode="auto">
          <a:xfrm>
            <a:off x="5178656" y="6514825"/>
            <a:ext cx="3963189" cy="34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8" tIns="47429" rIns="94858" bIns="47429" anchor="b"/>
          <a:lstStyle>
            <a:lvl1pPr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4300" algn="l"/>
                <a:tab pos="2078038" algn="l"/>
                <a:tab pos="27701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fld id="{C107B043-14A6-4EA1-BAFC-D004C114D6FB}" type="slidenum">
              <a:rPr lang="ja-JP" altLang="en-GB" sz="1200">
                <a:latin typeface="Times New Roman" pitchFamily="18" charset="0"/>
                <a:ea typeface="ＭＳ Ｐ明朝" charset="-128"/>
              </a:rPr>
              <a:pPr algn="r" eaLnBrk="1" hangingPunct="1">
                <a:buFont typeface="Wingdings" pitchFamily="2" charset="2"/>
                <a:buNone/>
              </a:pPr>
              <a:t>31</a:t>
            </a:fld>
            <a:endParaRPr lang="en-GB" altLang="ja-JP" sz="1200"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34499" name="Text Box 1"/>
          <p:cNvSpPr txBox="1">
            <a:spLocks noChangeArrowheads="1"/>
          </p:cNvSpPr>
          <p:nvPr/>
        </p:nvSpPr>
        <p:spPr bwMode="auto">
          <a:xfrm>
            <a:off x="1277964" y="514213"/>
            <a:ext cx="6588075" cy="25710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700">
              <a:ea typeface="HGS創英ﾌﾟﾚｾﾞﾝｽEB" pitchFamily="18" charset="-128"/>
            </a:endParaRPr>
          </a:p>
        </p:txBody>
      </p:sp>
      <p:sp>
        <p:nvSpPr>
          <p:cNvPr id="23450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3753" y="3257414"/>
            <a:ext cx="7292787" cy="3087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58" tIns="47429" rIns="94858" bIns="47429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9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76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7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93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77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06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図書検索と雑誌論文検索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2012/4/17</a:t>
            </a:r>
            <a:r>
              <a:rPr kumimoji="1" lang="ja-JP" altLang="en-US" smtClean="0"/>
              <a:t>　情報工学ゼミナール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44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12" tIns="47579" rIns="94812" bIns="47579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35844" name="スライド番号プレースホルダ 3"/>
          <p:cNvSpPr txBox="1">
            <a:spLocks noGrp="1"/>
          </p:cNvSpPr>
          <p:nvPr/>
        </p:nvSpPr>
        <p:spPr bwMode="auto">
          <a:xfrm>
            <a:off x="5178708" y="6515342"/>
            <a:ext cx="3937347" cy="34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12" tIns="47579" rIns="94812" bIns="47579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fld id="{62C1FD5B-5752-4384-896B-F95166777DFD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hangingPunct="1">
                <a:buFont typeface="Wingdings" pitchFamily="2" charset="2"/>
                <a:buNone/>
              </a:pPr>
              <a:t>23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35845" name="日付プレースホルダー 1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t>2012/4/17</a:t>
            </a:r>
            <a:r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t>　情報工学ゼミナール</a:t>
            </a:r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05200" y="6490763"/>
            <a:ext cx="2133600" cy="365125"/>
          </a:xfrm>
        </p:spPr>
        <p:txBody>
          <a:bodyPr/>
          <a:lstStyle>
            <a:lvl1pPr algn="ctr"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9860B3DC-FA87-4EDF-ACDD-58741CF6129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6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8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7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17500"/>
            <a:ext cx="8943975" cy="15557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27488" cy="5995987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37088" y="1125538"/>
            <a:ext cx="4029075" cy="2921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0" y="3571876"/>
            <a:ext cx="4029075" cy="2922587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494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 userDrawn="1"/>
        </p:nvSpPr>
        <p:spPr>
          <a:xfrm>
            <a:off x="7740352" y="65160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工学部分館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7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7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2011/11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0" y="6679192"/>
            <a:ext cx="9144000" cy="0"/>
          </a:xfrm>
          <a:prstGeom prst="line">
            <a:avLst/>
          </a:prstGeom>
          <a:ln w="3556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 userDrawn="1"/>
        </p:nvSpPr>
        <p:spPr>
          <a:xfrm>
            <a:off x="7740352" y="65160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工学部分館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54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11" name="直線コネクタ 10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7" name="直線コネクタ 6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6" name="直線コネクタ 5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17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5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61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343150" cy="419100"/>
          </a:xfrm>
          <a:prstGeom prst="rect">
            <a:avLst/>
          </a:prstGeom>
        </p:spPr>
      </p:pic>
      <p:cxnSp>
        <p:nvCxnSpPr>
          <p:cNvPr id="12" name="直線コネクタ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0" y="6679192"/>
            <a:ext cx="9144000" cy="0"/>
          </a:xfrm>
          <a:prstGeom prst="line">
            <a:avLst/>
          </a:prstGeom>
          <a:ln w="3556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 userDrawn="1"/>
        </p:nvSpPr>
        <p:spPr>
          <a:xfrm>
            <a:off x="7740352" y="65160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工学部分館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505200" y="64907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9860B3DC-FA87-4EDF-ACDD-58741CF612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38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war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58" y="1846606"/>
            <a:ext cx="1902248" cy="389450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 descr="101_PANA-P1010032_P101003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62" y="2204864"/>
            <a:ext cx="5194354" cy="368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テキスト ボックス 6"/>
          <p:cNvSpPr txBox="1">
            <a:spLocks noChangeArrowheads="1"/>
          </p:cNvSpPr>
          <p:nvPr/>
        </p:nvSpPr>
        <p:spPr>
          <a:xfrm>
            <a:off x="538758" y="5805264"/>
            <a:ext cx="2017018" cy="557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ja-JP" altLang="en-US" sz="2000" b="1" dirty="0" smtClean="0"/>
              <a:t>図書館キャラクター</a:t>
            </a:r>
            <a:endParaRPr lang="en-US" altLang="ja-JP" sz="2000" b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ja-JP" altLang="en-US" sz="2000" b="1" dirty="0" smtClean="0"/>
              <a:t>「</a:t>
            </a:r>
            <a:r>
              <a:rPr lang="ja-JP" altLang="en-US" sz="2000" b="1" dirty="0" err="1" smtClean="0"/>
              <a:t>わらづと</a:t>
            </a:r>
            <a:r>
              <a:rPr lang="ja-JP" altLang="en-US" sz="2000" b="1" dirty="0" smtClean="0"/>
              <a:t>君」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848872" cy="147002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　　</a:t>
            </a:r>
            <a:r>
              <a:rPr kumimoji="1" lang="en-US" altLang="ja-JP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</a:t>
            </a:r>
            <a:r>
              <a:rPr kumimoji="1" lang="ja-JP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年度</a:t>
            </a:r>
            <a:r>
              <a:rPr kumimoji="1" lang="en-US" altLang="ja-JP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kumimoji="1" lang="en-US" altLang="ja-JP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ja-JP" alt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　</a:t>
            </a:r>
            <a:r>
              <a:rPr lang="ja-JP" alt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　　</a:t>
            </a:r>
            <a:r>
              <a:rPr kumimoji="1" lang="ja-JP" altLang="en-US" sz="7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図書館ガイダンス</a:t>
            </a:r>
            <a:endParaRPr kumimoji="1" lang="ja-JP" altLang="en-US" sz="7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23928" y="60212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2012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月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日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火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限目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『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情報工学ゼミナール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』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３．図書の探し方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4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 smtClean="0"/>
              <a:t>①書棚から探す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340768"/>
            <a:ext cx="2520280" cy="4752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ja-JP" altLang="en-US" sz="2800" dirty="0" smtClean="0"/>
              <a:t>０ 総記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１ 哲学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２ 歴史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３ 社会科学</a:t>
            </a:r>
            <a:endParaRPr kumimoji="1" lang="en-US" altLang="ja-JP" sz="2800" dirty="0" smtClean="0"/>
          </a:p>
          <a:p>
            <a:r>
              <a:rPr lang="ja-JP" altLang="en-US" sz="2800" dirty="0" smtClean="0">
                <a:solidFill>
                  <a:schemeClr val="bg1"/>
                </a:solidFill>
              </a:rPr>
              <a:t>４ 自然科学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５ 技術・工学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６ 産業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７ 芸術・美術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８ 言語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９ 文学</a:t>
            </a:r>
            <a:endParaRPr kumimoji="1" lang="en-US" altLang="ja-JP" sz="2800" dirty="0" smtClean="0"/>
          </a:p>
        </p:txBody>
      </p:sp>
      <p:sp>
        <p:nvSpPr>
          <p:cNvPr id="8" name="四角形吹き出し 7"/>
          <p:cNvSpPr/>
          <p:nvPr/>
        </p:nvSpPr>
        <p:spPr>
          <a:xfrm>
            <a:off x="3131840" y="3212976"/>
            <a:ext cx="3240360" cy="2232248"/>
          </a:xfrm>
          <a:prstGeom prst="wedgeRectCallout">
            <a:avLst>
              <a:gd name="adj1" fmla="val -65453"/>
              <a:gd name="adj2" fmla="val -1967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50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技術．工学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en-US" altLang="ja-JP" sz="2400" dirty="0" smtClean="0">
                <a:solidFill>
                  <a:schemeClr val="bg1"/>
                </a:solidFill>
              </a:rPr>
              <a:t>51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建設工学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  <a:r>
              <a:rPr lang="ja-JP" altLang="en-US" sz="2400" dirty="0" smtClean="0">
                <a:solidFill>
                  <a:schemeClr val="bg1"/>
                </a:solidFill>
              </a:rPr>
              <a:t>土木</a:t>
            </a:r>
            <a:r>
              <a:rPr lang="ja-JP" altLang="en-US" sz="2400" dirty="0">
                <a:solidFill>
                  <a:schemeClr val="bg1"/>
                </a:solidFill>
              </a:rPr>
              <a:t>工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学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/>
              <a:t>52</a:t>
            </a:r>
            <a:r>
              <a:rPr lang="ja-JP" altLang="en-US" sz="2400" dirty="0" smtClean="0"/>
              <a:t> 建築学</a:t>
            </a:r>
            <a:endParaRPr lang="en-US" altLang="ja-JP" sz="2400" dirty="0" smtClean="0"/>
          </a:p>
          <a:p>
            <a:r>
              <a:rPr lang="en-US" altLang="ja-JP" sz="2400" dirty="0"/>
              <a:t>53</a:t>
            </a:r>
            <a:r>
              <a:rPr kumimoji="1" lang="ja-JP" altLang="en-US" sz="2400" dirty="0" smtClean="0"/>
              <a:t> </a:t>
            </a:r>
            <a:r>
              <a:rPr kumimoji="1" lang="ja-JP" altLang="en-US" sz="2000" b="1" dirty="0" smtClean="0"/>
              <a:t>機械工学．原子力工学</a:t>
            </a:r>
            <a:endParaRPr kumimoji="1" lang="en-US" altLang="ja-JP" sz="2000" b="1" dirty="0" smtClean="0"/>
          </a:p>
          <a:p>
            <a:r>
              <a:rPr lang="en-US" altLang="ja-JP" sz="2400" b="1" dirty="0">
                <a:solidFill>
                  <a:srgbClr val="FF0000"/>
                </a:solidFill>
              </a:rPr>
              <a:t>54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 電気工学．電子</a:t>
            </a:r>
            <a:r>
              <a:rPr lang="ja-JP" altLang="en-US" sz="2400" b="1" dirty="0">
                <a:solidFill>
                  <a:srgbClr val="FF0000"/>
                </a:solidFill>
              </a:rPr>
              <a:t>工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学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660232" y="3792070"/>
            <a:ext cx="2376264" cy="1797170"/>
          </a:xfrm>
          <a:prstGeom prst="wedgeRectCallout">
            <a:avLst>
              <a:gd name="adj1" fmla="val -66649"/>
              <a:gd name="adj2" fmla="val 2208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500" dirty="0" smtClean="0">
                <a:solidFill>
                  <a:schemeClr val="bg1"/>
                </a:solidFill>
              </a:rPr>
              <a:t>547</a:t>
            </a:r>
            <a:r>
              <a:rPr kumimoji="1" lang="ja-JP" altLang="en-US" sz="2500" dirty="0" smtClean="0">
                <a:solidFill>
                  <a:schemeClr val="bg1"/>
                </a:solidFill>
              </a:rPr>
              <a:t> 通信工学．</a:t>
            </a:r>
            <a:endParaRPr kumimoji="1" lang="en-US" altLang="ja-JP" sz="2500" dirty="0" smtClean="0">
              <a:solidFill>
                <a:schemeClr val="bg1"/>
              </a:solidFill>
            </a:endParaRPr>
          </a:p>
          <a:p>
            <a:r>
              <a:rPr lang="ja-JP" altLang="en-US" sz="2500" dirty="0">
                <a:solidFill>
                  <a:schemeClr val="bg1"/>
                </a:solidFill>
              </a:rPr>
              <a:t>　</a:t>
            </a:r>
            <a:r>
              <a:rPr lang="ja-JP" altLang="en-US" sz="2500" dirty="0" smtClean="0">
                <a:solidFill>
                  <a:schemeClr val="bg1"/>
                </a:solidFill>
              </a:rPr>
              <a:t>　　　電気通信</a:t>
            </a:r>
            <a:endParaRPr kumimoji="1" lang="en-US" altLang="ja-JP" sz="2500" dirty="0" smtClean="0">
              <a:solidFill>
                <a:schemeClr val="bg1"/>
              </a:solidFill>
            </a:endParaRPr>
          </a:p>
          <a:p>
            <a:r>
              <a:rPr lang="en-US" altLang="ja-JP" sz="2500" b="1" dirty="0" smtClean="0">
                <a:solidFill>
                  <a:srgbClr val="FF0000"/>
                </a:solidFill>
              </a:rPr>
              <a:t>548</a:t>
            </a:r>
            <a:r>
              <a:rPr lang="ja-JP" altLang="en-US" sz="2500" b="1" dirty="0" smtClean="0">
                <a:solidFill>
                  <a:srgbClr val="FF0000"/>
                </a:solidFill>
              </a:rPr>
              <a:t> 情報工学</a:t>
            </a:r>
            <a:endParaRPr lang="en-US" altLang="ja-JP" sz="2500" b="1" dirty="0" smtClean="0">
              <a:solidFill>
                <a:srgbClr val="FF0000"/>
              </a:solidFill>
            </a:endParaRPr>
          </a:p>
          <a:p>
            <a:r>
              <a:rPr kumimoji="1" lang="en-US" altLang="ja-JP" sz="2500" dirty="0" smtClean="0">
                <a:solidFill>
                  <a:schemeClr val="bg1"/>
                </a:solidFill>
              </a:rPr>
              <a:t>549</a:t>
            </a:r>
            <a:r>
              <a:rPr kumimoji="1" lang="ja-JP" altLang="en-US" sz="2500" dirty="0" smtClean="0">
                <a:solidFill>
                  <a:schemeClr val="bg1"/>
                </a:solidFill>
              </a:rPr>
              <a:t> 電子工学</a:t>
            </a:r>
            <a:endParaRPr kumimoji="1" lang="en-US" altLang="ja-JP" sz="2500" dirty="0" smtClean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486698" y="1628800"/>
            <a:ext cx="5328591" cy="11521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日本十進分類法</a:t>
            </a:r>
            <a:endParaRPr kumimoji="1" lang="ja-JP" altLang="en-US" sz="4000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</a:t>
            </a:r>
            <a:r>
              <a:rPr kumimoji="1" lang="ja-JP" altLang="en-US" sz="1600" dirty="0" smtClean="0"/>
              <a:t>図書の探し方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591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48160"/>
              </p:ext>
            </p:extLst>
          </p:nvPr>
        </p:nvGraphicFramePr>
        <p:xfrm>
          <a:off x="1524000" y="1397000"/>
          <a:ext cx="6096000" cy="41922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48000"/>
                <a:gridCol w="3048000"/>
              </a:tblGrid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987824" y="573325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図１　書棚の並び</a:t>
            </a:r>
            <a:endParaRPr kumimoji="1" lang="ja-JP" altLang="en-US" sz="32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835696" y="1772816"/>
            <a:ext cx="23762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1835696" y="2636912"/>
            <a:ext cx="23762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1835696" y="1916832"/>
            <a:ext cx="2304256" cy="5760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1835696" y="2852936"/>
            <a:ext cx="2304256" cy="5760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2894911" y="3429000"/>
            <a:ext cx="338554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 smtClean="0">
                <a:solidFill>
                  <a:schemeClr val="accent1"/>
                </a:solidFill>
              </a:rPr>
              <a:t>●　　●　　●　　●　　●</a:t>
            </a:r>
            <a:endParaRPr kumimoji="1" lang="ja-JP" altLang="en-US" sz="1000" b="1" dirty="0">
              <a:solidFill>
                <a:schemeClr val="accent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835696" y="5157192"/>
            <a:ext cx="23762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4211960" y="1772816"/>
            <a:ext cx="648072" cy="3384376"/>
          </a:xfrm>
          <a:prstGeom prst="straightConnector1">
            <a:avLst/>
          </a:prstGeom>
          <a:ln w="63500">
            <a:solidFill>
              <a:srgbClr val="FF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4932040" y="1772816"/>
            <a:ext cx="23762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 smtClean="0"/>
              <a:t>①書棚から探す</a:t>
            </a:r>
            <a:endParaRPr kumimoji="1" lang="ja-JP" altLang="en-US" sz="4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496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</a:t>
            </a:r>
            <a:r>
              <a:rPr kumimoji="1" lang="ja-JP" altLang="en-US" sz="1600" dirty="0" smtClean="0"/>
              <a:t>図書の探し方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99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743732" y="5301208"/>
            <a:ext cx="362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図２　ラベルの並び</a:t>
            </a:r>
            <a:endParaRPr kumimoji="1" lang="ja-JP" altLang="en-US" sz="32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2295812" y="3374694"/>
            <a:ext cx="4759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4319972" y="3374694"/>
            <a:ext cx="4759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328260" y="3429000"/>
            <a:ext cx="4759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グループ化 45"/>
          <p:cNvGrpSpPr/>
          <p:nvPr/>
        </p:nvGrpSpPr>
        <p:grpSpPr>
          <a:xfrm>
            <a:off x="899592" y="2564904"/>
            <a:ext cx="1224136" cy="1619580"/>
            <a:chOff x="899592" y="2564904"/>
            <a:chExt cx="1224136" cy="1619580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899592" y="2564904"/>
              <a:ext cx="1224136" cy="1619580"/>
              <a:chOff x="755576" y="2142784"/>
              <a:chExt cx="1224136" cy="1619580"/>
            </a:xfrm>
          </p:grpSpPr>
          <p:sp>
            <p:nvSpPr>
              <p:cNvPr id="3" name="角丸四角形 2"/>
              <p:cNvSpPr/>
              <p:nvPr/>
            </p:nvSpPr>
            <p:spPr>
              <a:xfrm>
                <a:off x="755576" y="2142784"/>
                <a:ext cx="1224136" cy="16195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755576" y="2669592"/>
                <a:ext cx="12241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755576" y="3252304"/>
                <a:ext cx="12241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テキスト ボックス 33"/>
            <p:cNvSpPr txBox="1"/>
            <p:nvPr/>
          </p:nvSpPr>
          <p:spPr>
            <a:xfrm>
              <a:off x="1115616" y="263691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464</a:t>
              </a:r>
              <a:endParaRPr kumimoji="1" lang="ja-JP" altLang="en-US" sz="28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115616" y="319381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8</a:t>
              </a:r>
              <a:endParaRPr kumimoji="1" lang="ja-JP" altLang="en-US" sz="2800" dirty="0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915816" y="2564904"/>
            <a:ext cx="1224136" cy="1656184"/>
            <a:chOff x="2915816" y="2564904"/>
            <a:chExt cx="1224136" cy="1656184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2915816" y="2564904"/>
              <a:ext cx="1224136" cy="1619580"/>
              <a:chOff x="755576" y="2142784"/>
              <a:chExt cx="1224136" cy="1619580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755576" y="2142784"/>
                <a:ext cx="1224136" cy="16195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>
                <a:off x="755576" y="2669592"/>
                <a:ext cx="12241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755576" y="3252304"/>
                <a:ext cx="12241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テキスト ボックス 36"/>
            <p:cNvSpPr txBox="1"/>
            <p:nvPr/>
          </p:nvSpPr>
          <p:spPr>
            <a:xfrm>
              <a:off x="3131840" y="263691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464</a:t>
              </a:r>
              <a:endParaRPr kumimoji="1" lang="ja-JP" altLang="en-US" sz="28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131840" y="31409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err="1" smtClean="0"/>
                <a:t>Sei</a:t>
              </a:r>
              <a:endParaRPr kumimoji="1" lang="ja-JP" altLang="en-US" sz="28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131840" y="36978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2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4960108" y="2564904"/>
            <a:ext cx="1224136" cy="1656184"/>
            <a:chOff x="4960108" y="2564904"/>
            <a:chExt cx="1224136" cy="1656184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4960108" y="2564904"/>
              <a:ext cx="1224136" cy="1619580"/>
              <a:chOff x="755576" y="2142784"/>
              <a:chExt cx="1224136" cy="1619580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755576" y="2142784"/>
                <a:ext cx="1224136" cy="16195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755576" y="2669592"/>
                <a:ext cx="12241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755576" y="3252304"/>
                <a:ext cx="12241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テキスト ボックス 39"/>
            <p:cNvSpPr txBox="1"/>
            <p:nvPr/>
          </p:nvSpPr>
          <p:spPr>
            <a:xfrm>
              <a:off x="4960108" y="2636912"/>
              <a:ext cx="12241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dirty="0" smtClean="0"/>
                <a:t>464.55</a:t>
              </a:r>
              <a:endParaRPr kumimoji="1" lang="ja-JP" altLang="en-US" sz="26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148064" y="31409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err="1" smtClean="0"/>
                <a:t>Hor</a:t>
              </a:r>
              <a:endParaRPr kumimoji="1" lang="ja-JP" altLang="en-US" sz="28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148064" y="36978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1</a:t>
              </a:r>
              <a:endParaRPr kumimoji="1" lang="ja-JP" altLang="en-US" sz="2800" dirty="0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6892778" y="2564904"/>
            <a:ext cx="1224136" cy="1619580"/>
            <a:chOff x="6892778" y="2564904"/>
            <a:chExt cx="1224136" cy="1619580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6892778" y="2564904"/>
              <a:ext cx="1224136" cy="1619580"/>
              <a:chOff x="755576" y="2109115"/>
              <a:chExt cx="1224136" cy="1619580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755576" y="2109115"/>
                <a:ext cx="1224136" cy="16195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>
                <a:off x="755576" y="2669592"/>
                <a:ext cx="12241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755576" y="3252304"/>
                <a:ext cx="12241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テキスト ボックス 42"/>
            <p:cNvSpPr txBox="1"/>
            <p:nvPr/>
          </p:nvSpPr>
          <p:spPr>
            <a:xfrm>
              <a:off x="6892778" y="2689756"/>
              <a:ext cx="12241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dirty="0" smtClean="0"/>
                <a:t>469.41</a:t>
              </a:r>
              <a:endParaRPr kumimoji="1" lang="ja-JP" altLang="en-US" sz="26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092280" y="321297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err="1" smtClean="0"/>
                <a:t>Nih</a:t>
              </a:r>
              <a:endParaRPr kumimoji="1" lang="ja-JP" altLang="en-US" sz="2800" dirty="0"/>
            </a:p>
          </p:txBody>
        </p:sp>
      </p:grp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 smtClean="0"/>
              <a:t>①書棚から探す</a:t>
            </a:r>
            <a:endParaRPr kumimoji="1" lang="ja-JP" altLang="en-US" sz="48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496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</a:t>
            </a:r>
            <a:r>
              <a:rPr kumimoji="1" lang="ja-JP" altLang="en-US" sz="1600" dirty="0" smtClean="0"/>
              <a:t>図書の探し方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221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　　</a:t>
            </a:r>
            <a:r>
              <a:rPr lang="en-US" altLang="ja-JP" sz="48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OPAC</a:t>
            </a:r>
            <a:r>
              <a:rPr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O</a:t>
            </a:r>
            <a:r>
              <a:rPr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nline </a:t>
            </a:r>
            <a:r>
              <a:rPr lang="en-US" altLang="ja-JP" sz="2000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P</a:t>
            </a:r>
            <a:r>
              <a:rPr lang="en-US" altLang="ja-JP" sz="2000" dirty="0">
                <a:latin typeface="HGS創英角ｺﾞｼｯｸUB" pitchFamily="50" charset="-128"/>
                <a:ea typeface="HGS創英角ｺﾞｼｯｸUB" pitchFamily="50" charset="-128"/>
              </a:rPr>
              <a:t>ublic </a:t>
            </a:r>
            <a:r>
              <a:rPr lang="en-US" altLang="ja-JP" sz="2000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A</a:t>
            </a:r>
            <a:r>
              <a:rPr lang="en-US" altLang="ja-JP" sz="2000" dirty="0">
                <a:latin typeface="HGS創英角ｺﾞｼｯｸUB" pitchFamily="50" charset="-128"/>
                <a:ea typeface="HGS創英角ｺﾞｼｯｸUB" pitchFamily="50" charset="-128"/>
              </a:rPr>
              <a:t>ccess </a:t>
            </a:r>
            <a:r>
              <a:rPr lang="en-US" altLang="ja-JP" sz="20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C</a:t>
            </a:r>
            <a:r>
              <a:rPr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atalogue)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で</a:t>
            </a:r>
            <a:endParaRPr lang="en-US" altLang="ja-JP" sz="2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　いつでもどこ</a:t>
            </a: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でも 茨大にある本が検索できます。</a:t>
            </a:r>
          </a:p>
          <a:p>
            <a:pPr>
              <a:buFont typeface="Wingdings" pitchFamily="2" charset="2"/>
              <a:buNone/>
            </a:pPr>
            <a:endParaRPr lang="ja-JP" altLang="en-US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600" dirty="0">
                <a:latin typeface="HGS創英角ｺﾞｼｯｸUB" pitchFamily="50" charset="-128"/>
                <a:ea typeface="HGS創英角ｺﾞｼｯｸUB" pitchFamily="50" charset="-128"/>
              </a:rPr>
              <a:t>　　</a:t>
            </a: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検索できるもの</a:t>
            </a:r>
          </a:p>
          <a:p>
            <a:pPr>
              <a:buFont typeface="Wingdings" pitchFamily="2" charset="2"/>
              <a:buNone/>
            </a:pP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　　　</a:t>
            </a: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本館、工学部分館、農学部分館にある</a:t>
            </a:r>
            <a:r>
              <a:rPr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、</a:t>
            </a:r>
            <a:endParaRPr lang="ja-JP" altLang="en-US" sz="28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　　　　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r>
              <a:rPr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・</a:t>
            </a: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図書　・雑誌　・視聴覚資料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 smtClean="0"/>
              <a:t>②</a:t>
            </a:r>
            <a:r>
              <a:rPr lang="en-US" altLang="ja-JP" sz="4800" dirty="0"/>
              <a:t>OPAC</a:t>
            </a:r>
            <a:r>
              <a:rPr lang="ja-JP" altLang="en-US" sz="4800" dirty="0"/>
              <a:t>で</a:t>
            </a:r>
            <a:r>
              <a:rPr lang="ja-JP" altLang="en-US" sz="4800" dirty="0" smtClean="0"/>
              <a:t>探す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220486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オー　　　　 パック</a:t>
            </a:r>
            <a:endParaRPr kumimoji="1" lang="ja-JP" altLang="en-US" sz="11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96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</a:t>
            </a:r>
            <a:r>
              <a:rPr kumimoji="1" lang="ja-JP" altLang="en-US" sz="1600" dirty="0" smtClean="0"/>
              <a:t>図書の探し方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019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5573"/>
            <a:ext cx="5792009" cy="42296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6395" y="1164804"/>
            <a:ext cx="3565525" cy="60801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図書館ＨＰを開く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90518" y="2574736"/>
            <a:ext cx="792162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1569793" y="2790636"/>
            <a:ext cx="790575" cy="5032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28774" y="3284984"/>
            <a:ext cx="2559050" cy="5016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蔵書検索をクリック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5544616" cy="3672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91880" y="2028899"/>
            <a:ext cx="273685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ＯＰＡＣ画面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20453682">
            <a:off x="2849687" y="3777976"/>
            <a:ext cx="720725" cy="1296987"/>
          </a:xfrm>
          <a:prstGeom prst="curvedRightArrow">
            <a:avLst>
              <a:gd name="adj1" fmla="val 44247"/>
              <a:gd name="adj2" fmla="val 80372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 smtClean="0"/>
              <a:t>②</a:t>
            </a:r>
            <a:r>
              <a:rPr lang="en-US" altLang="ja-JP" sz="4800" dirty="0"/>
              <a:t>OPAC</a:t>
            </a:r>
            <a:r>
              <a:rPr lang="ja-JP" altLang="en-US" sz="4800" dirty="0"/>
              <a:t>で</a:t>
            </a:r>
            <a:r>
              <a:rPr lang="ja-JP" altLang="en-US" sz="4800" dirty="0" smtClean="0"/>
              <a:t>探す</a:t>
            </a:r>
            <a:endParaRPr kumimoji="1" lang="ja-JP" altLang="en-US" sz="4800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60032" y="4394600"/>
            <a:ext cx="736791" cy="31607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96663" y="5329395"/>
            <a:ext cx="2738561" cy="835909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キーワードを入力し、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検索開始をクリック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945056" y="5157192"/>
            <a:ext cx="720080" cy="28828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5586704" y="4869160"/>
            <a:ext cx="785496" cy="36377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496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</a:t>
            </a:r>
            <a:r>
              <a:rPr kumimoji="1" lang="ja-JP" altLang="en-US" sz="1600" dirty="0" smtClean="0"/>
              <a:t>図書の探し方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579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7695"/>
            <a:ext cx="6554115" cy="41915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3850" y="1196752"/>
            <a:ext cx="4535488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③</a:t>
            </a:r>
            <a:r>
              <a: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検索結果が表示される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27959" y="4479624"/>
            <a:ext cx="2951953" cy="32829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8758" y="6021536"/>
            <a:ext cx="2305050" cy="4318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タイトルをクリック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476624" y="4816154"/>
            <a:ext cx="71437" cy="12053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3" y="2323437"/>
            <a:ext cx="5143233" cy="3913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707333" y="2172916"/>
            <a:ext cx="4537075" cy="60801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④</a:t>
            </a:r>
            <a:r>
              <a: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詳細画面が表示される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19397822">
            <a:off x="3032510" y="2435215"/>
            <a:ext cx="719137" cy="1296988"/>
          </a:xfrm>
          <a:prstGeom prst="curvedRightArrow">
            <a:avLst>
              <a:gd name="adj1" fmla="val 47727"/>
              <a:gd name="adj2" fmla="val 86987"/>
              <a:gd name="adj3" fmla="val 3603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 smtClean="0"/>
              <a:t>②</a:t>
            </a:r>
            <a:r>
              <a:rPr lang="en-US" altLang="ja-JP" sz="4800" dirty="0"/>
              <a:t>OPAC</a:t>
            </a:r>
            <a:r>
              <a:rPr lang="ja-JP" altLang="en-US" sz="4800" dirty="0"/>
              <a:t>で</a:t>
            </a:r>
            <a:r>
              <a:rPr lang="ja-JP" altLang="en-US" sz="4800" dirty="0" smtClean="0"/>
              <a:t>探す</a:t>
            </a:r>
            <a:endParaRPr kumimoji="1" lang="ja-JP" altLang="en-US" sz="4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496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</a:t>
            </a:r>
            <a:r>
              <a:rPr kumimoji="1" lang="ja-JP" altLang="en-US" sz="1600" dirty="0" smtClean="0"/>
              <a:t>図書の探し方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152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6" y="1331044"/>
            <a:ext cx="7580589" cy="18819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49" descr="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30" y="3628912"/>
            <a:ext cx="3767410" cy="25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 smtClean="0"/>
              <a:t>②</a:t>
            </a:r>
            <a:r>
              <a:rPr lang="en-US" altLang="ja-JP" sz="4800" dirty="0"/>
              <a:t>OPAC</a:t>
            </a:r>
            <a:r>
              <a:rPr lang="ja-JP" altLang="en-US" sz="4800" dirty="0"/>
              <a:t>で</a:t>
            </a:r>
            <a:r>
              <a:rPr lang="ja-JP" altLang="en-US" sz="4800" dirty="0" smtClean="0"/>
              <a:t>探す</a:t>
            </a:r>
            <a:endParaRPr kumimoji="1" lang="ja-JP" altLang="en-US" sz="4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496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</a:t>
            </a:r>
            <a:r>
              <a:rPr kumimoji="1" lang="ja-JP" altLang="en-US" sz="1600" dirty="0" smtClean="0"/>
              <a:t>図書の探し方</a:t>
            </a:r>
            <a:endParaRPr kumimoji="1" lang="ja-JP" altLang="en-US" sz="1600" dirty="0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417358" y="2157699"/>
            <a:ext cx="2074522" cy="479213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44204" y="2204800"/>
            <a:ext cx="1138105" cy="93666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3789040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所在</a:t>
            </a:r>
            <a:r>
              <a:rPr kumimoji="1" lang="ja-JP" altLang="en-US" sz="2800" dirty="0" smtClean="0"/>
              <a:t>で、どの図書館のどの部屋・コーナーにあるか確認。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請求記号</a:t>
            </a:r>
            <a:r>
              <a:rPr lang="ja-JP" altLang="en-US" sz="2800" dirty="0" smtClean="0"/>
              <a:t>で、その中のどこにあるかを探す。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97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3034737" y="1340768"/>
            <a:ext cx="5281679" cy="2088232"/>
          </a:xfrm>
          <a:prstGeom prst="cloudCallout">
            <a:avLst>
              <a:gd name="adj1" fmla="val -50298"/>
              <a:gd name="adj2" fmla="val 5633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OPAC</a:t>
            </a:r>
            <a:r>
              <a:rPr lang="ja-JP" altLang="en-US" sz="3200" dirty="0" smtClean="0"/>
              <a:t>は携帯でも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検索できるよ♪</a:t>
            </a:r>
            <a:endParaRPr kumimoji="1" lang="ja-JP" altLang="en-US" sz="3200" dirty="0"/>
          </a:p>
        </p:txBody>
      </p:sp>
      <p:pic>
        <p:nvPicPr>
          <p:cNvPr id="8" name="Picture 2" descr="G:\war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1864108" cy="38164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Documents and Settings\nalis\Local Settings\Temporary Internet Files\Content.IE5\8XC92F0H\MC90043257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66" y="4263600"/>
            <a:ext cx="770270" cy="7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 smtClean="0"/>
              <a:t>②</a:t>
            </a:r>
            <a:r>
              <a:rPr lang="en-US" altLang="ja-JP" sz="4800" dirty="0"/>
              <a:t>OPAC</a:t>
            </a:r>
            <a:r>
              <a:rPr lang="ja-JP" altLang="en-US" sz="4800" dirty="0"/>
              <a:t>で</a:t>
            </a:r>
            <a:r>
              <a:rPr lang="ja-JP" altLang="en-US" sz="4800" dirty="0" smtClean="0"/>
              <a:t>探す</a:t>
            </a:r>
            <a:endParaRPr kumimoji="1" lang="ja-JP" altLang="en-US" sz="4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</a:t>
            </a:r>
            <a:r>
              <a:rPr kumimoji="1" lang="ja-JP" altLang="en-US" sz="1600" dirty="0" smtClean="0"/>
              <a:t>図書の探し方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424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４．雑誌論文の探し方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94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840" y="44624"/>
            <a:ext cx="2036912" cy="792088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/>
              <a:t>目次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１．</a:t>
            </a:r>
            <a:r>
              <a:rPr lang="en-US" altLang="ja-JP" sz="3600" dirty="0" smtClean="0"/>
              <a:t> </a:t>
            </a:r>
            <a:r>
              <a:rPr lang="ja-JP" altLang="en-US" sz="3600" dirty="0" smtClean="0"/>
              <a:t>工学部分館概要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２．</a:t>
            </a:r>
            <a:r>
              <a:rPr lang="ja-JP" altLang="en-US" sz="3600" dirty="0" smtClean="0"/>
              <a:t>図書館を使った調査・情報収集フロー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３．</a:t>
            </a:r>
            <a:r>
              <a:rPr lang="ja-JP" altLang="en-US" sz="3600" dirty="0" smtClean="0"/>
              <a:t>図書の探し方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４．</a:t>
            </a:r>
            <a:r>
              <a:rPr lang="ja-JP" altLang="en-US" sz="3600" dirty="0" smtClean="0"/>
              <a:t>雑誌論文の探し方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５．</a:t>
            </a:r>
            <a:r>
              <a:rPr lang="ja-JP" altLang="en-US" sz="3600" dirty="0" smtClean="0"/>
              <a:t>工学部分館にない本は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６</a:t>
            </a:r>
            <a:r>
              <a:rPr lang="ja-JP" altLang="en-US" sz="3600" dirty="0" smtClean="0"/>
              <a:t>．その他</a:t>
            </a:r>
            <a:endParaRPr lang="en-US" altLang="ja-JP" sz="3600" dirty="0" smtClean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17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o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06713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" y="54456"/>
            <a:ext cx="6203032" cy="792088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/>
              <a:t>雑誌論文と</a:t>
            </a:r>
            <a:r>
              <a:rPr lang="ja-JP" altLang="en-US" sz="4800" dirty="0" smtClean="0"/>
              <a:t>は</a:t>
            </a:r>
            <a:endParaRPr kumimoji="1" lang="ja-JP" altLang="en-US" sz="4800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928688" y="1285875"/>
            <a:ext cx="7467600" cy="194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ja-JP" altLang="en-US" dirty="0" smtClean="0">
                <a:latin typeface="+mn-ea"/>
              </a:rPr>
              <a:t>・学術雑誌って何？</a:t>
            </a:r>
            <a:endParaRPr lang="ja-JP" altLang="en-US" sz="1800" dirty="0" smtClean="0">
              <a:latin typeface="+mn-ea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ja-JP" altLang="en-US" sz="2400" dirty="0" smtClean="0">
                <a:latin typeface="+mn-ea"/>
              </a:rPr>
              <a:t>　　最新の学術情報を集めて、学会などが定期的に発行している資料のこと。</a:t>
            </a:r>
            <a:endParaRPr lang="ja-JP" altLang="en-US" sz="2400" dirty="0">
              <a:latin typeface="+mn-ea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785938" y="3571875"/>
            <a:ext cx="6480175" cy="579438"/>
            <a:chOff x="1202" y="2704"/>
            <a:chExt cx="4082" cy="36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02" y="2704"/>
              <a:ext cx="40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3200" dirty="0">
                  <a:solidFill>
                    <a:schemeClr val="tx1"/>
                  </a:solidFill>
                  <a:latin typeface="+mn-ea"/>
                  <a:ea typeface="+mn-ea"/>
                </a:rPr>
                <a:t>雑誌で発表　　　　　図書で発行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608" y="2886"/>
              <a:ext cx="6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3000" y="5429250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  <a:latin typeface="+mn-ea"/>
                <a:ea typeface="+mn-ea"/>
              </a:rPr>
              <a:t>最新の論文は雑誌にしか載っていない！</a:t>
            </a: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6525344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4.</a:t>
            </a:r>
            <a:r>
              <a:rPr kumimoji="1" lang="ja-JP" altLang="en-US" sz="1600" dirty="0" smtClean="0"/>
              <a:t>雑誌論文の探し方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625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 : 複数書類 7"/>
          <p:cNvSpPr>
            <a:spLocks noChangeArrowheads="1"/>
          </p:cNvSpPr>
          <p:nvPr/>
        </p:nvSpPr>
        <p:spPr bwMode="auto">
          <a:xfrm>
            <a:off x="684213" y="1979761"/>
            <a:ext cx="3384550" cy="3960813"/>
          </a:xfrm>
          <a:prstGeom prst="flowChartMultidocumen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ja-JP"/>
          </a:p>
          <a:p>
            <a:r>
              <a:rPr lang="en-US" altLang="ja-JP"/>
              <a:t> </a:t>
            </a:r>
            <a:endParaRPr lang="ja-JP" altLang="en-US"/>
          </a:p>
        </p:txBody>
      </p:sp>
      <p:sp>
        <p:nvSpPr>
          <p:cNvPr id="4" name="フローチャート : 複数書類 8"/>
          <p:cNvSpPr>
            <a:spLocks noChangeArrowheads="1"/>
          </p:cNvSpPr>
          <p:nvPr/>
        </p:nvSpPr>
        <p:spPr bwMode="auto">
          <a:xfrm>
            <a:off x="5219700" y="1906736"/>
            <a:ext cx="3382963" cy="3960813"/>
          </a:xfrm>
          <a:prstGeom prst="flowChartMultidocumen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5" name="左右矢印 12"/>
          <p:cNvSpPr>
            <a:spLocks noChangeArrowheads="1"/>
          </p:cNvSpPr>
          <p:nvPr/>
        </p:nvSpPr>
        <p:spPr bwMode="auto">
          <a:xfrm>
            <a:off x="4211638" y="3491061"/>
            <a:ext cx="936625" cy="504825"/>
          </a:xfrm>
          <a:prstGeom prst="leftRightArrow">
            <a:avLst>
              <a:gd name="adj1" fmla="val 50000"/>
              <a:gd name="adj2" fmla="val 4994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テキスト ボックス 13"/>
          <p:cNvSpPr txBox="1">
            <a:spLocks noChangeArrowheads="1"/>
          </p:cNvSpPr>
          <p:nvPr/>
        </p:nvSpPr>
        <p:spPr bwMode="auto">
          <a:xfrm>
            <a:off x="250825" y="1255861"/>
            <a:ext cx="4176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OPAC,</a:t>
            </a: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CiNii</a:t>
            </a:r>
            <a:r>
              <a:rPr kumimoji="1" lang="en-US" altLang="ja-JP" dirty="0" smtClean="0">
                <a:solidFill>
                  <a:schemeClr val="tx1"/>
                </a:solidFill>
              </a:rPr>
              <a:t> Books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</a:t>
            </a:r>
            <a:r>
              <a:rPr kumimoji="1" lang="ja-JP" altLang="en-US" dirty="0">
                <a:solidFill>
                  <a:schemeClr val="tx1"/>
                </a:solidFill>
              </a:rPr>
              <a:t>雑誌単位で検索</a:t>
            </a:r>
          </a:p>
        </p:txBody>
      </p:sp>
      <p:sp>
        <p:nvSpPr>
          <p:cNvPr id="7" name="テキスト ボックス 14"/>
          <p:cNvSpPr txBox="1">
            <a:spLocks noChangeArrowheads="1"/>
          </p:cNvSpPr>
          <p:nvPr/>
        </p:nvSpPr>
        <p:spPr bwMode="auto">
          <a:xfrm>
            <a:off x="4967288" y="1259036"/>
            <a:ext cx="4176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en-US" altLang="ja-JP" dirty="0" err="1" smtClean="0">
                <a:solidFill>
                  <a:schemeClr val="tx1"/>
                </a:solidFill>
              </a:rPr>
              <a:t>CiNii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Articles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</a:t>
            </a:r>
            <a:r>
              <a:rPr kumimoji="1" lang="ja-JP" altLang="en-US" dirty="0">
                <a:solidFill>
                  <a:schemeClr val="tx1"/>
                </a:solidFill>
              </a:rPr>
              <a:t>論文単位で検索</a:t>
            </a:r>
          </a:p>
        </p:txBody>
      </p:sp>
      <p:sp>
        <p:nvSpPr>
          <p:cNvPr id="8" name="テキスト ボックス 15"/>
          <p:cNvSpPr txBox="1">
            <a:spLocks noChangeArrowheads="1"/>
          </p:cNvSpPr>
          <p:nvPr/>
        </p:nvSpPr>
        <p:spPr bwMode="auto">
          <a:xfrm>
            <a:off x="207963" y="5946924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ja-JP" altLang="en-US" sz="2400" b="1">
                <a:solidFill>
                  <a:schemeClr val="tx1"/>
                </a:solidFill>
              </a:rPr>
              <a:t>論文名からは検索できない</a:t>
            </a:r>
          </a:p>
        </p:txBody>
      </p:sp>
      <p:sp>
        <p:nvSpPr>
          <p:cNvPr id="9" name="テキスト ボックス 16"/>
          <p:cNvSpPr txBox="1">
            <a:spLocks noChangeArrowheads="1"/>
          </p:cNvSpPr>
          <p:nvPr/>
        </p:nvSpPr>
        <p:spPr bwMode="auto">
          <a:xfrm>
            <a:off x="4786313" y="5991374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ja-JP" altLang="en-US" sz="2400" b="1">
                <a:solidFill>
                  <a:schemeClr val="tx1"/>
                </a:solidFill>
              </a:rPr>
              <a:t>論文名から検索できる</a:t>
            </a: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69168" y="54456"/>
            <a:ext cx="62030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 smtClean="0"/>
              <a:t>図書検索と雑誌論文検索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5663" y="2621136"/>
            <a:ext cx="28082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茨城大学人文学部紀要</a:t>
            </a:r>
            <a:endParaRPr kumimoji="1" lang="en-US" altLang="ja-JP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endParaRPr kumimoji="1" lang="en-US" altLang="ja-JP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endParaRPr kumimoji="1" lang="en-US" altLang="ja-JP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1" lang="ja-JP" altLang="en-US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茨城太郎、水戸紀行</a:t>
            </a:r>
            <a:endParaRPr kumimoji="1" lang="en-US" altLang="ja-JP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>
              <a:defRPr/>
            </a:pPr>
            <a:r>
              <a:rPr kumimoji="1" lang="ja-JP" altLang="en-US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水戸花子、日立紀行</a:t>
            </a:r>
            <a:endParaRPr kumimoji="1" lang="en-US" altLang="ja-JP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" name="テキスト ボックス 10"/>
          <p:cNvSpPr txBox="1">
            <a:spLocks noChangeArrowheads="1"/>
          </p:cNvSpPr>
          <p:nvPr/>
        </p:nvSpPr>
        <p:spPr bwMode="auto">
          <a:xfrm>
            <a:off x="1071563" y="2260774"/>
            <a:ext cx="27368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b="1">
                <a:solidFill>
                  <a:schemeClr val="tx1"/>
                </a:solidFill>
              </a:rPr>
              <a:t>茨城大学教育学部紀要</a:t>
            </a:r>
          </a:p>
        </p:txBody>
      </p:sp>
      <p:sp>
        <p:nvSpPr>
          <p:cNvPr id="15" name="テキスト ボックス 11"/>
          <p:cNvSpPr txBox="1">
            <a:spLocks noChangeArrowheads="1"/>
          </p:cNvSpPr>
          <p:nvPr/>
        </p:nvSpPr>
        <p:spPr bwMode="auto">
          <a:xfrm>
            <a:off x="1360488" y="1973436"/>
            <a:ext cx="2736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b="1" dirty="0">
                <a:solidFill>
                  <a:schemeClr val="tx1"/>
                </a:solidFill>
              </a:rPr>
              <a:t>茨城大学理学部紀要</a:t>
            </a:r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5364163" y="2830686"/>
            <a:ext cx="2736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b="1" dirty="0">
                <a:solidFill>
                  <a:schemeClr val="tx1"/>
                </a:solidFill>
              </a:rPr>
              <a:t>茨城大学人文学部紀要</a:t>
            </a:r>
          </a:p>
        </p:txBody>
      </p:sp>
      <p:sp>
        <p:nvSpPr>
          <p:cNvPr id="18" name="テキスト ボックス 10"/>
          <p:cNvSpPr txBox="1">
            <a:spLocks noChangeArrowheads="1"/>
          </p:cNvSpPr>
          <p:nvPr/>
        </p:nvSpPr>
        <p:spPr bwMode="auto">
          <a:xfrm>
            <a:off x="5364163" y="3406949"/>
            <a:ext cx="2447925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>
                <a:solidFill>
                  <a:schemeClr val="tx1"/>
                </a:solidFill>
                <a:latin typeface="ＭＳ Ｐ明朝" charset="-128"/>
                <a:ea typeface="ＭＳ Ｐ明朝" charset="-128"/>
              </a:rPr>
              <a:t>茨城太郎、水戸紀行</a:t>
            </a:r>
            <a:endParaRPr kumimoji="1" lang="en-US" altLang="ja-JP">
              <a:solidFill>
                <a:schemeClr val="tx1"/>
              </a:solidFill>
              <a:latin typeface="ＭＳ Ｐ明朝" charset="-128"/>
              <a:ea typeface="ＭＳ Ｐ明朝" charset="-128"/>
            </a:endParaRPr>
          </a:p>
        </p:txBody>
      </p:sp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5364163" y="4127674"/>
            <a:ext cx="2447925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dirty="0">
                <a:solidFill>
                  <a:schemeClr val="tx1"/>
                </a:solidFill>
                <a:latin typeface="ＭＳ Ｐ明朝" charset="-128"/>
                <a:ea typeface="ＭＳ Ｐ明朝" charset="-128"/>
              </a:rPr>
              <a:t>水戸花子、日立紀行</a:t>
            </a:r>
            <a:endParaRPr kumimoji="1" lang="en-US" altLang="ja-JP" dirty="0">
              <a:solidFill>
                <a:schemeClr val="tx1"/>
              </a:solidFill>
              <a:latin typeface="ＭＳ Ｐ明朝" charset="-128"/>
              <a:ea typeface="ＭＳ Ｐ明朝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6525344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4.</a:t>
            </a:r>
            <a:r>
              <a:rPr kumimoji="1" lang="ja-JP" altLang="en-US" sz="1600" dirty="0" smtClean="0"/>
              <a:t>雑誌論文の探し方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763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5148263" cy="857250"/>
          </a:xfrm>
        </p:spPr>
        <p:txBody>
          <a:bodyPr/>
          <a:lstStyle/>
          <a:p>
            <a:r>
              <a:rPr lang="ja-JP" altLang="en-US" smtClean="0">
                <a:effectLst/>
              </a:rPr>
              <a:t> </a:t>
            </a:r>
            <a:r>
              <a:rPr lang="en-US" altLang="ja-JP" smtClean="0">
                <a:effectLst/>
              </a:rPr>
              <a:t>CiNii</a:t>
            </a:r>
            <a:r>
              <a:rPr lang="ja-JP" altLang="en-US" smtClean="0">
                <a:effectLst/>
              </a:rPr>
              <a:t> </a:t>
            </a:r>
            <a:r>
              <a:rPr lang="en-US" altLang="ja-JP" smtClean="0">
                <a:effectLst/>
              </a:rPr>
              <a:t>Articles</a:t>
            </a:r>
            <a:r>
              <a:rPr lang="ja-JP" altLang="en-US" smtClean="0">
                <a:effectLst/>
              </a:rPr>
              <a:t>とは</a:t>
            </a:r>
          </a:p>
        </p:txBody>
      </p:sp>
      <p:sp>
        <p:nvSpPr>
          <p:cNvPr id="5123" name="正方形/長方形 6"/>
          <p:cNvSpPr>
            <a:spLocks noChangeArrowheads="1"/>
          </p:cNvSpPr>
          <p:nvPr/>
        </p:nvSpPr>
        <p:spPr bwMode="auto">
          <a:xfrm>
            <a:off x="428625" y="975206"/>
            <a:ext cx="8286750" cy="40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en-US" altLang="ja-JP" sz="3200" dirty="0" err="1">
                <a:solidFill>
                  <a:schemeClr val="tx1"/>
                </a:solidFill>
              </a:rPr>
              <a:t>CiNii</a:t>
            </a:r>
            <a:r>
              <a:rPr lang="en-US" altLang="ja-JP" sz="3200" dirty="0">
                <a:solidFill>
                  <a:schemeClr val="tx1"/>
                </a:solidFill>
              </a:rPr>
              <a:t> Articles</a:t>
            </a:r>
            <a:r>
              <a:rPr lang="ja-JP" altLang="en-US" sz="3200" dirty="0">
                <a:solidFill>
                  <a:schemeClr val="tx1"/>
                </a:solidFill>
              </a:rPr>
              <a:t>（日本の論文をさがす）は</a:t>
            </a:r>
            <a:r>
              <a:rPr lang="ja-JP" altLang="en-US" sz="3200" dirty="0" smtClean="0">
                <a:solidFill>
                  <a:schemeClr val="tx1"/>
                </a:solidFill>
              </a:rPr>
              <a:t>、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9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ja-JP" altLang="en-US" sz="3200" dirty="0"/>
              <a:t>学協会刊行物・</a:t>
            </a:r>
            <a:r>
              <a:rPr lang="ja-JP" altLang="en-US" sz="3200" dirty="0" smtClean="0"/>
              <a:t>大学</a:t>
            </a:r>
            <a:r>
              <a:rPr lang="ja-JP" altLang="en-US" sz="3200" dirty="0"/>
              <a:t>研究紀要・国立国会</a:t>
            </a:r>
            <a:r>
              <a:rPr lang="ja-JP" altLang="en-US" sz="3200" dirty="0" smtClean="0"/>
              <a:t>図書</a:t>
            </a:r>
            <a:endParaRPr lang="en-US" altLang="ja-JP" sz="3200" dirty="0" smtClean="0"/>
          </a:p>
          <a:p>
            <a:endParaRPr lang="en-US" altLang="ja-JP" sz="900" dirty="0"/>
          </a:p>
          <a:p>
            <a:r>
              <a:rPr lang="ja-JP" altLang="en-US" sz="3200" dirty="0" smtClean="0"/>
              <a:t>館</a:t>
            </a:r>
            <a:r>
              <a:rPr lang="ja-JP" altLang="en-US" sz="3200" dirty="0"/>
              <a:t>の雑誌記事索引データベースを収録</a:t>
            </a:r>
            <a:r>
              <a:rPr lang="ja-JP" altLang="en-US" sz="3200" dirty="0" smtClean="0"/>
              <a:t>。</a:t>
            </a:r>
            <a:endParaRPr lang="en-US" altLang="ja-JP" sz="3200" dirty="0" smtClean="0"/>
          </a:p>
          <a:p>
            <a:endParaRPr lang="en-US" altLang="ja-JP" sz="1000" dirty="0" smtClean="0"/>
          </a:p>
          <a:p>
            <a:pPr>
              <a:buFont typeface="Arial" charset="0"/>
              <a:buChar char="•"/>
            </a:pPr>
            <a:r>
              <a:rPr lang="ja-JP" altLang="en-US" sz="3200" dirty="0"/>
              <a:t>約</a:t>
            </a:r>
            <a:r>
              <a:rPr lang="en-US" altLang="ja-JP" sz="3200" dirty="0" smtClean="0"/>
              <a:t>1,500</a:t>
            </a:r>
            <a:r>
              <a:rPr lang="ja-JP" altLang="en-US" sz="3200" dirty="0"/>
              <a:t>万件の</a:t>
            </a:r>
            <a:r>
              <a:rPr lang="ja-JP" altLang="en-US" sz="3200" dirty="0" smtClean="0"/>
              <a:t>収録論</a:t>
            </a:r>
            <a:endParaRPr lang="en-US" altLang="ja-JP" sz="3200" dirty="0" smtClean="0"/>
          </a:p>
          <a:p>
            <a:endParaRPr lang="en-US" altLang="ja-JP" sz="900" dirty="0" smtClean="0"/>
          </a:p>
          <a:p>
            <a:r>
              <a:rPr lang="ja-JP" altLang="en-US" sz="3200" dirty="0" smtClean="0"/>
              <a:t>文のうち</a:t>
            </a:r>
            <a:r>
              <a:rPr lang="en-US" altLang="ja-JP" sz="3200" dirty="0" smtClean="0"/>
              <a:t>370</a:t>
            </a:r>
            <a:r>
              <a:rPr lang="ja-JP" altLang="en-US" sz="3200" dirty="0"/>
              <a:t>万件は</a:t>
            </a:r>
            <a:r>
              <a:rPr lang="ja-JP" altLang="en-US" sz="3200" dirty="0" smtClean="0"/>
              <a:t>本文</a:t>
            </a:r>
            <a:endParaRPr lang="en-US" altLang="ja-JP" sz="3200" dirty="0" smtClean="0"/>
          </a:p>
          <a:p>
            <a:endParaRPr lang="en-US" altLang="ja-JP" sz="900" dirty="0" smtClean="0"/>
          </a:p>
          <a:p>
            <a:r>
              <a:rPr lang="ja-JP" altLang="en-US" sz="3200" dirty="0" err="1" smtClean="0"/>
              <a:t>へ</a:t>
            </a:r>
            <a:r>
              <a:rPr lang="ja-JP" altLang="en-US" sz="3200" dirty="0" err="1"/>
              <a:t>の</a:t>
            </a:r>
            <a:r>
              <a:rPr lang="ja-JP" altLang="en-US" sz="3200" dirty="0"/>
              <a:t>リンクがある</a:t>
            </a:r>
            <a:r>
              <a:rPr lang="ja-JP" altLang="en-US" sz="3200" dirty="0" smtClean="0"/>
              <a:t>。</a:t>
            </a:r>
            <a:endParaRPr lang="ja-JP" altLang="en-US" sz="3200" dirty="0"/>
          </a:p>
        </p:txBody>
      </p:sp>
      <p:pic>
        <p:nvPicPr>
          <p:cNvPr id="5126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8598"/>
            <a:ext cx="3600400" cy="2660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68313" y="5960517"/>
            <a:ext cx="867568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dirty="0">
                <a:solidFill>
                  <a:schemeClr val="tx1"/>
                </a:solidFill>
              </a:rPr>
              <a:t>学内外から利用可能だが、大学内からアクセスした方がより多くの本文にアクセス可能。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6525344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4.</a:t>
            </a:r>
            <a:r>
              <a:rPr kumimoji="1" lang="ja-JP" altLang="en-US" sz="1600" dirty="0" smtClean="0"/>
              <a:t>雑誌論文の探し方</a:t>
            </a:r>
            <a:endParaRPr kumimoji="1" lang="ja-JP" altLang="en-US" sz="1600" dirty="0"/>
          </a:p>
        </p:txBody>
      </p:sp>
      <p:sp>
        <p:nvSpPr>
          <p:cNvPr id="9" name="テキスト ボックス 15"/>
          <p:cNvSpPr txBox="1">
            <a:spLocks noChangeArrowheads="1"/>
          </p:cNvSpPr>
          <p:nvPr/>
        </p:nvSpPr>
        <p:spPr bwMode="auto">
          <a:xfrm>
            <a:off x="6876256" y="2987660"/>
            <a:ext cx="194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ysClr val="windowText" lastClr="000000"/>
                </a:solidFill>
                <a:latin typeface="+mj-lt"/>
                <a:ea typeface="HGP創英角ｺﾞｼｯｸUB" pitchFamily="50" charset="-128"/>
              </a:rPr>
              <a:t>http://ci.nii.ac.jp/</a:t>
            </a:r>
            <a:endParaRPr kumimoji="1" lang="ja-JP" altLang="en-US" dirty="0">
              <a:solidFill>
                <a:sysClr val="windowText" lastClr="000000"/>
              </a:solidFill>
              <a:latin typeface="+mj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3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5792009" cy="42296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24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08850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ja-JP" altLang="en-US" smtClean="0">
                <a:effectLst/>
              </a:rPr>
              <a:t>ＣｉＮｉｉ </a:t>
            </a:r>
            <a:r>
              <a:rPr lang="en-US" altLang="ja-JP" smtClean="0">
                <a:effectLst/>
              </a:rPr>
              <a:t>Articles</a:t>
            </a:r>
            <a:r>
              <a:rPr lang="ja-JP" altLang="en-US" smtClean="0">
                <a:effectLst/>
              </a:rPr>
              <a:t>へのアクセス</a:t>
            </a:r>
          </a:p>
        </p:txBody>
      </p:sp>
      <p:sp>
        <p:nvSpPr>
          <p:cNvPr id="249860" name="円/楕円 5"/>
          <p:cNvSpPr>
            <a:spLocks noChangeArrowheads="1"/>
          </p:cNvSpPr>
          <p:nvPr/>
        </p:nvSpPr>
        <p:spPr bwMode="auto">
          <a:xfrm>
            <a:off x="898748" y="3530504"/>
            <a:ext cx="1296988" cy="3603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41000"/>
              </a:lnSpc>
            </a:pPr>
            <a:endParaRPr lang="ja-JP" altLang="en-US" sz="3200"/>
          </a:p>
        </p:txBody>
      </p:sp>
      <p:pic>
        <p:nvPicPr>
          <p:cNvPr id="2498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16432" r="3322" b="3441"/>
          <a:stretch>
            <a:fillRect/>
          </a:stretch>
        </p:blipFill>
        <p:spPr bwMode="auto">
          <a:xfrm>
            <a:off x="2916238" y="2492375"/>
            <a:ext cx="5686425" cy="343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 rot="-1111703">
            <a:off x="2311124" y="3797300"/>
            <a:ext cx="720725" cy="1296988"/>
          </a:xfrm>
          <a:prstGeom prst="curvedRightArrow">
            <a:avLst>
              <a:gd name="adj1" fmla="val 35791"/>
              <a:gd name="adj2" fmla="val 71916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41000"/>
              </a:lnSpc>
            </a:pPr>
            <a:endParaRPr lang="ja-JP" altLang="en-US"/>
          </a:p>
        </p:txBody>
      </p:sp>
      <p:sp>
        <p:nvSpPr>
          <p:cNvPr id="249864" name="円/楕円 5"/>
          <p:cNvSpPr>
            <a:spLocks noChangeArrowheads="1"/>
          </p:cNvSpPr>
          <p:nvPr/>
        </p:nvSpPr>
        <p:spPr bwMode="auto">
          <a:xfrm>
            <a:off x="2987675" y="3500438"/>
            <a:ext cx="1439863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41000"/>
              </a:lnSpc>
            </a:pPr>
            <a:endParaRPr lang="ja-JP" altLang="en-US" sz="3200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23850" y="1196975"/>
            <a:ext cx="3671888" cy="584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chemeClr val="tx1"/>
                </a:solidFill>
                <a:ea typeface="HGP創英角ｺﾞｼｯｸUB" pitchFamily="50" charset="-128"/>
              </a:rPr>
              <a:t>茨城大学図書館ＨＰ</a:t>
            </a: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900113" y="6100763"/>
            <a:ext cx="72009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fontAlgn="base">
              <a:lnSpc>
                <a:spcPct val="41000"/>
              </a:lnSpc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ＭＳ 明朝"/>
                <a:ea typeface="ＭＳ 明朝"/>
              </a:rPr>
              <a:t>✔</a:t>
            </a:r>
            <a:r>
              <a:rPr kumimoji="1"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大学内だけでなく学外からも検索可能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525344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4.</a:t>
            </a:r>
            <a:r>
              <a:rPr kumimoji="1" lang="ja-JP" altLang="en-US" sz="1600" dirty="0" smtClean="0"/>
              <a:t>雑誌論文の探し方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185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/>
      <p:bldP spid="12" grpId="0" animBg="1"/>
      <p:bldP spid="2498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0" y="1184154"/>
            <a:ext cx="7011379" cy="51251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267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5583237" cy="85725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effectLst/>
                <a:latin typeface="+mj-ea"/>
              </a:rPr>
              <a:t> ＣｉＮｉｉ </a:t>
            </a:r>
            <a:r>
              <a:rPr lang="en-US" altLang="ja-JP" dirty="0" smtClean="0">
                <a:effectLst/>
                <a:latin typeface="+mj-ea"/>
              </a:rPr>
              <a:t>Articles</a:t>
            </a:r>
            <a:r>
              <a:rPr lang="ja-JP" altLang="en-US" dirty="0" smtClean="0">
                <a:effectLst/>
                <a:latin typeface="+mj-ea"/>
              </a:rPr>
              <a:t> 検索画面</a:t>
            </a:r>
          </a:p>
        </p:txBody>
      </p:sp>
      <p:sp>
        <p:nvSpPr>
          <p:cNvPr id="12" name="円/楕円 5"/>
          <p:cNvSpPr>
            <a:spLocks noChangeArrowheads="1"/>
          </p:cNvSpPr>
          <p:nvPr/>
        </p:nvSpPr>
        <p:spPr bwMode="auto">
          <a:xfrm>
            <a:off x="2339752" y="3501008"/>
            <a:ext cx="1112837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41000"/>
              </a:lnSpc>
            </a:pPr>
            <a:endParaRPr lang="ja-JP" altLang="en-US" sz="320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4213" y="2852738"/>
            <a:ext cx="2735262" cy="461962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chemeClr val="tx1"/>
                </a:solidFill>
                <a:ea typeface="HGP創英角ｺﾞｼｯｸUB" pitchFamily="50" charset="-128"/>
              </a:rPr>
              <a:t>①検索条件を入力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364088" y="5176856"/>
            <a:ext cx="3168650" cy="460375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chemeClr val="tx1"/>
                </a:solidFill>
                <a:ea typeface="HGP創英角ｺﾞｼｯｸUB" pitchFamily="50" charset="-128"/>
              </a:rPr>
              <a:t>②検索ボタンをクリック</a:t>
            </a:r>
          </a:p>
        </p:txBody>
      </p:sp>
      <p:sp>
        <p:nvSpPr>
          <p:cNvPr id="15" name="円/楕円 5"/>
          <p:cNvSpPr>
            <a:spLocks noChangeArrowheads="1"/>
          </p:cNvSpPr>
          <p:nvPr/>
        </p:nvSpPr>
        <p:spPr bwMode="auto">
          <a:xfrm>
            <a:off x="3560763" y="4913287"/>
            <a:ext cx="2022475" cy="3159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41000"/>
              </a:lnSpc>
            </a:pPr>
            <a:endParaRPr lang="ja-JP" altLang="en-US" sz="32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66725" y="1022350"/>
            <a:ext cx="3168650" cy="46196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chemeClr val="tx1"/>
                </a:solidFill>
                <a:ea typeface="HGP創英角ｺﾞｼｯｸUB" pitchFamily="50" charset="-128"/>
              </a:rPr>
              <a:t>詳細検索画面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6525344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4.</a:t>
            </a:r>
            <a:r>
              <a:rPr kumimoji="1" lang="ja-JP" altLang="en-US" sz="1600" dirty="0" smtClean="0"/>
              <a:t>雑誌論文の探し方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555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96" y="1145952"/>
            <a:ext cx="6707944" cy="53073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線吹き出し 2 (枠付き) 10"/>
          <p:cNvSpPr>
            <a:spLocks/>
          </p:cNvSpPr>
          <p:nvPr/>
        </p:nvSpPr>
        <p:spPr bwMode="auto">
          <a:xfrm>
            <a:off x="79110" y="3717156"/>
            <a:ext cx="1512888" cy="431800"/>
          </a:xfrm>
          <a:prstGeom prst="borderCallout2">
            <a:avLst>
              <a:gd name="adj1" fmla="val 31326"/>
              <a:gd name="adj2" fmla="val 99250"/>
              <a:gd name="adj3" fmla="val 37129"/>
              <a:gd name="adj4" fmla="val 125545"/>
              <a:gd name="adj5" fmla="val 87888"/>
              <a:gd name="adj6" fmla="val 145155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掲載雑誌</a:t>
            </a:r>
          </a:p>
        </p:txBody>
      </p:sp>
      <p:sp>
        <p:nvSpPr>
          <p:cNvPr id="5" name="線吹き出し 2 (枠付き) 11"/>
          <p:cNvSpPr>
            <a:spLocks/>
          </p:cNvSpPr>
          <p:nvPr/>
        </p:nvSpPr>
        <p:spPr bwMode="auto">
          <a:xfrm>
            <a:off x="107504" y="2329464"/>
            <a:ext cx="1511300" cy="431800"/>
          </a:xfrm>
          <a:prstGeom prst="borderCallout2">
            <a:avLst>
              <a:gd name="adj1" fmla="val 70036"/>
              <a:gd name="adj2" fmla="val 99894"/>
              <a:gd name="adj3" fmla="val 137319"/>
              <a:gd name="adj4" fmla="val 117756"/>
              <a:gd name="adj5" fmla="val 217349"/>
              <a:gd name="adj6" fmla="val 152840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論文名</a:t>
            </a:r>
          </a:p>
        </p:txBody>
      </p:sp>
      <p:sp>
        <p:nvSpPr>
          <p:cNvPr id="6" name="線吹き出し 2 (枠付き) 12"/>
          <p:cNvSpPr>
            <a:spLocks/>
          </p:cNvSpPr>
          <p:nvPr/>
        </p:nvSpPr>
        <p:spPr bwMode="auto">
          <a:xfrm>
            <a:off x="169531" y="5301208"/>
            <a:ext cx="1584325" cy="431800"/>
          </a:xfrm>
          <a:prstGeom prst="borderCallout2">
            <a:avLst>
              <a:gd name="adj1" fmla="val 51819"/>
              <a:gd name="adj2" fmla="val 100105"/>
              <a:gd name="adj3" fmla="val 41736"/>
              <a:gd name="adj4" fmla="val 115021"/>
              <a:gd name="adj5" fmla="val -44059"/>
              <a:gd name="adj6" fmla="val 149875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solidFill>
                  <a:schemeClr val="tx1"/>
                </a:solidFill>
              </a:rPr>
              <a:t>本文リンク</a:t>
            </a:r>
          </a:p>
        </p:txBody>
      </p:sp>
      <p:sp>
        <p:nvSpPr>
          <p:cNvPr id="7" name="線吹き出し 2 (枠付き) 14"/>
          <p:cNvSpPr>
            <a:spLocks/>
          </p:cNvSpPr>
          <p:nvPr/>
        </p:nvSpPr>
        <p:spPr bwMode="auto">
          <a:xfrm>
            <a:off x="5220072" y="3717280"/>
            <a:ext cx="2447925" cy="431800"/>
          </a:xfrm>
          <a:prstGeom prst="borderCallout2">
            <a:avLst>
              <a:gd name="adj1" fmla="val 48514"/>
              <a:gd name="adj2" fmla="val -1069"/>
              <a:gd name="adj3" fmla="val 45204"/>
              <a:gd name="adj4" fmla="val -25218"/>
              <a:gd name="adj5" fmla="val 112500"/>
              <a:gd name="adj6" fmla="val -51532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茨大</a:t>
            </a:r>
            <a:r>
              <a:rPr lang="en-US" altLang="ja-JP" sz="2400" b="1" dirty="0">
                <a:solidFill>
                  <a:schemeClr val="tx1"/>
                </a:solidFill>
              </a:rPr>
              <a:t>OPAC</a:t>
            </a:r>
            <a:r>
              <a:rPr lang="ja-JP" altLang="en-US" sz="2400" b="1" dirty="0">
                <a:solidFill>
                  <a:schemeClr val="tx1"/>
                </a:solidFill>
              </a:rPr>
              <a:t>リンク</a:t>
            </a: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5496" y="54456"/>
            <a:ext cx="6203032" cy="792088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4800" dirty="0" err="1" smtClean="0">
                <a:latin typeface="+mj-ea"/>
              </a:rPr>
              <a:t>CiNii</a:t>
            </a:r>
            <a:r>
              <a:rPr kumimoji="1" lang="ja-JP" altLang="en-US" sz="4800" dirty="0" smtClean="0">
                <a:latin typeface="+mj-ea"/>
              </a:rPr>
              <a:t>の検索 一覧画面</a:t>
            </a:r>
            <a:endParaRPr kumimoji="1" lang="ja-JP" altLang="en-US" sz="4800" dirty="0">
              <a:latin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6525344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4.</a:t>
            </a:r>
            <a:r>
              <a:rPr kumimoji="1" lang="ja-JP" altLang="en-US" sz="1600" dirty="0" smtClean="0"/>
              <a:t>雑誌論文の探し方</a:t>
            </a:r>
            <a:endParaRPr kumimoji="1" lang="ja-JP" altLang="en-US" sz="16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71302" y="1052736"/>
            <a:ext cx="3168650" cy="46196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chemeClr val="tx1"/>
                </a:solidFill>
                <a:ea typeface="HGP創英角ｺﾞｼｯｸUB" pitchFamily="50" charset="-128"/>
              </a:rPr>
              <a:t>検索結果の表示</a:t>
            </a:r>
            <a:endParaRPr lang="ja-JP" altLang="en-US" sz="2400" dirty="0">
              <a:solidFill>
                <a:schemeClr val="tx1"/>
              </a:solidFill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3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５．工学部分館にない本は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32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idx="1"/>
          </p:nvPr>
        </p:nvSpPr>
        <p:spPr>
          <a:xfrm>
            <a:off x="395536" y="1484560"/>
            <a:ext cx="8208714" cy="446472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本館・</a:t>
            </a: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農分館から取り寄せる</a:t>
            </a:r>
          </a:p>
          <a:p>
            <a:pPr algn="ctr">
              <a:buFont typeface="Wingdings" pitchFamily="2" charset="2"/>
              <a:buNone/>
            </a:pP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・</a:t>
            </a:r>
          </a:p>
          <a:p>
            <a:pPr algn="ctr">
              <a:buFont typeface="Wingdings" pitchFamily="2" charset="2"/>
              <a:buNone/>
            </a:pPr>
            <a:r>
              <a:rPr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日立市立記念図書館、県内</a:t>
            </a: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公共図書館から借りる</a:t>
            </a:r>
          </a:p>
          <a:p>
            <a:pPr algn="ctr">
              <a:buFont typeface="Wingdings" pitchFamily="2" charset="2"/>
              <a:buNone/>
            </a:pP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・</a:t>
            </a:r>
          </a:p>
          <a:p>
            <a:pPr algn="ctr">
              <a:buFont typeface="Wingdings" pitchFamily="2" charset="2"/>
              <a:buNone/>
            </a:pPr>
            <a:r>
              <a:rPr lang="ja-JP" altLang="en-US" sz="2800" dirty="0">
                <a:ea typeface="HGS創英角ｺﾞｼｯｸUB" pitchFamily="50" charset="-128"/>
              </a:rPr>
              <a:t>他大学から取り寄せる</a:t>
            </a:r>
          </a:p>
          <a:p>
            <a:pPr>
              <a:buFont typeface="Wingdings" pitchFamily="2" charset="2"/>
              <a:buNone/>
            </a:pPr>
            <a:endParaRPr lang="ja-JP" altLang="en-US" dirty="0">
              <a:ea typeface="HGS創英角ｺﾞｼｯｸUB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4000" dirty="0" smtClean="0">
                <a:ea typeface="HGS創英角ｺﾞｼｯｸUB" pitchFamily="50" charset="-128"/>
              </a:rPr>
              <a:t>全て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Ｍｙ Ｌｉｂ</a:t>
            </a:r>
            <a:r>
              <a:rPr lang="en-US" altLang="ja-JP" sz="4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r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ａｒｙ</a:t>
            </a:r>
            <a:r>
              <a:rPr lang="ja-JP" altLang="en-US" sz="4000" dirty="0" smtClean="0">
                <a:ea typeface="HGS創英角ｺﾞｼｯｸUB" pitchFamily="50" charset="-128"/>
              </a:rPr>
              <a:t>から</a:t>
            </a:r>
          </a:p>
          <a:p>
            <a:pPr algn="r">
              <a:buFont typeface="Wingdings" pitchFamily="2" charset="2"/>
              <a:buNone/>
            </a:pPr>
            <a:r>
              <a:rPr lang="ja-JP" altLang="en-US" sz="4000" dirty="0" smtClean="0">
                <a:ea typeface="HGS創英角ｺﾞｼｯｸUB" pitchFamily="50" charset="-128"/>
              </a:rPr>
              <a:t>２４時間申し込み可能！</a:t>
            </a:r>
            <a:endParaRPr lang="ja-JP" altLang="en-US" sz="4000" dirty="0">
              <a:ea typeface="HGS創英角ｺﾞｼｯｸUB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1520" y="54456"/>
            <a:ext cx="6768752" cy="792088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4800" dirty="0" smtClean="0"/>
              <a:t>5.</a:t>
            </a:r>
            <a:r>
              <a:rPr kumimoji="1" lang="ja-JP" altLang="en-US" sz="4800" dirty="0" smtClean="0"/>
              <a:t>工学部分館にない本は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736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角丸四角形 8"/>
          <p:cNvSpPr>
            <a:spLocks noChangeArrowheads="1"/>
          </p:cNvSpPr>
          <p:nvPr/>
        </p:nvSpPr>
        <p:spPr bwMode="auto">
          <a:xfrm>
            <a:off x="250825" y="2420938"/>
            <a:ext cx="4321175" cy="36306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1" name="タイトル 1"/>
          <p:cNvSpPr>
            <a:spLocks noGrp="1"/>
          </p:cNvSpPr>
          <p:nvPr>
            <p:ph type="title"/>
          </p:nvPr>
        </p:nvSpPr>
        <p:spPr>
          <a:xfrm>
            <a:off x="57149" y="0"/>
            <a:ext cx="4370387" cy="8572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補足：</a:t>
            </a:r>
            <a:r>
              <a:rPr lang="en-US" altLang="ja-JP" dirty="0" smtClean="0">
                <a:latin typeface="+mj-ea"/>
              </a:rPr>
              <a:t>My Library</a:t>
            </a:r>
            <a:endParaRPr lang="ja-JP" altLang="en-US" dirty="0" smtClean="0">
              <a:latin typeface="+mj-ea"/>
            </a:endParaRPr>
          </a:p>
        </p:txBody>
      </p:sp>
      <p:pic>
        <p:nvPicPr>
          <p:cNvPr id="17412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636838"/>
            <a:ext cx="3990975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Oval 8"/>
          <p:cNvSpPr>
            <a:spLocks noChangeArrowheads="1"/>
          </p:cNvSpPr>
          <p:nvPr/>
        </p:nvSpPr>
        <p:spPr bwMode="auto">
          <a:xfrm>
            <a:off x="5148263" y="3213100"/>
            <a:ext cx="1322387" cy="6524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endParaRPr kumimoji="1" lang="ja-JP" altLang="en-US"/>
          </a:p>
        </p:txBody>
      </p:sp>
      <p:sp>
        <p:nvSpPr>
          <p:cNvPr id="17414" name="テキスト ボックス 5"/>
          <p:cNvSpPr txBox="1">
            <a:spLocks noChangeArrowheads="1"/>
          </p:cNvSpPr>
          <p:nvPr/>
        </p:nvSpPr>
        <p:spPr bwMode="auto">
          <a:xfrm>
            <a:off x="250825" y="1052513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ja-JP" altLang="en-US" sz="3200" dirty="0"/>
              <a:t>オンライン上での各種手続きや、自分の利用状況の確認などが行えます。</a:t>
            </a:r>
          </a:p>
        </p:txBody>
      </p:sp>
      <p:sp>
        <p:nvSpPr>
          <p:cNvPr id="17415" name="テキスト ボックス 7"/>
          <p:cNvSpPr txBox="1">
            <a:spLocks noChangeArrowheads="1"/>
          </p:cNvSpPr>
          <p:nvPr/>
        </p:nvSpPr>
        <p:spPr bwMode="auto">
          <a:xfrm>
            <a:off x="539750" y="2565400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ja-JP" altLang="en-US" sz="2400" dirty="0"/>
              <a:t>例えば</a:t>
            </a:r>
            <a:r>
              <a:rPr kumimoji="1" lang="ja-JP" altLang="en-US" sz="2400" dirty="0" err="1"/>
              <a:t>、、、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・図書の延長手続き</a:t>
            </a:r>
            <a:endParaRPr kumimoji="1" lang="en-US" altLang="ja-JP" sz="2400" dirty="0"/>
          </a:p>
          <a:p>
            <a:r>
              <a:rPr kumimoji="1" lang="ja-JP" altLang="en-US" sz="2400" dirty="0"/>
              <a:t>・返却日の確認</a:t>
            </a:r>
            <a:endParaRPr kumimoji="1" lang="en-US" altLang="ja-JP" sz="2400" dirty="0"/>
          </a:p>
          <a:p>
            <a:r>
              <a:rPr kumimoji="1" lang="ja-JP" altLang="en-US" sz="2400" dirty="0"/>
              <a:t>・図書の予約</a:t>
            </a:r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ja-JP" altLang="en-US" sz="2400" dirty="0">
                <a:solidFill>
                  <a:srgbClr val="FF0000"/>
                </a:solidFill>
              </a:rPr>
              <a:t>論文や図書の取寄せ依頼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などのサービスが受けられます！</a:t>
            </a:r>
          </a:p>
        </p:txBody>
      </p:sp>
      <p:sp>
        <p:nvSpPr>
          <p:cNvPr id="17416" name="テキスト ボックス 9"/>
          <p:cNvSpPr txBox="1">
            <a:spLocks noChangeArrowheads="1"/>
          </p:cNvSpPr>
          <p:nvPr/>
        </p:nvSpPr>
        <p:spPr bwMode="auto">
          <a:xfrm>
            <a:off x="5292725" y="54451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ja-JP" sz="2400" dirty="0">
                <a:solidFill>
                  <a:srgbClr val="FF0000"/>
                </a:solidFill>
              </a:rPr>
              <a:t>※</a:t>
            </a:r>
            <a:r>
              <a:rPr kumimoji="1" lang="ja-JP" altLang="en-US" sz="2400" dirty="0">
                <a:solidFill>
                  <a:srgbClr val="FF0000"/>
                </a:solidFill>
              </a:rPr>
              <a:t>ＩＤ、ＰＷは学内ＰＣと同じ</a:t>
            </a:r>
          </a:p>
        </p:txBody>
      </p:sp>
    </p:spTree>
    <p:extLst>
      <p:ext uri="{BB962C8B-B14F-4D97-AF65-F5344CB8AC3E}">
        <p14:creationId xmlns:p14="http://schemas.microsoft.com/office/powerpoint/2010/main" val="28500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73093"/>
            <a:ext cx="6737575" cy="49202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339" name="Oval 8"/>
          <p:cNvSpPr>
            <a:spLocks noChangeArrowheads="1"/>
          </p:cNvSpPr>
          <p:nvPr/>
        </p:nvSpPr>
        <p:spPr bwMode="auto">
          <a:xfrm>
            <a:off x="1847667" y="2178526"/>
            <a:ext cx="2004253" cy="113331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endParaRPr kumimoji="1" lang="ja-JP" alt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178917" y="2349500"/>
            <a:ext cx="1728787" cy="863600"/>
          </a:xfrm>
          <a:prstGeom prst="homePlate">
            <a:avLst>
              <a:gd name="adj" fmla="val 50046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dirty="0"/>
              <a:t>ログイン</a:t>
            </a:r>
          </a:p>
        </p:txBody>
      </p:sp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3505200" y="6490763"/>
            <a:ext cx="2133600" cy="365125"/>
          </a:xfrm>
        </p:spPr>
        <p:txBody>
          <a:bodyPr/>
          <a:lstStyle/>
          <a:p>
            <a:fld id="{9860B3DC-FA87-4EDF-ACDD-58741CF61299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13184" y="54456"/>
            <a:ext cx="4223097" cy="79208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800" dirty="0" smtClean="0"/>
              <a:t>ログイン方法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819" y="6525344"/>
            <a:ext cx="284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5.</a:t>
            </a:r>
            <a:r>
              <a:rPr kumimoji="1" lang="ja-JP" altLang="en-US" sz="1600" dirty="0" smtClean="0"/>
              <a:t>工学部分館にない本は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0715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１．</a:t>
            </a:r>
            <a:r>
              <a:rPr lang="en-US" altLang="ja-JP" dirty="0" smtClean="0"/>
              <a:t> </a:t>
            </a:r>
            <a:r>
              <a:rPr lang="ja-JP" altLang="en-US" dirty="0" smtClean="0"/>
              <a:t>工学部分館概要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64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3505200" y="6490763"/>
            <a:ext cx="2133600" cy="365125"/>
          </a:xfrm>
        </p:spPr>
        <p:txBody>
          <a:bodyPr/>
          <a:lstStyle/>
          <a:p>
            <a:fld id="{9860B3DC-FA87-4EDF-ACDD-58741CF61299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13184" y="54456"/>
            <a:ext cx="4223097" cy="79208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800" dirty="0" smtClean="0"/>
              <a:t>ログイン画面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819" y="6525344"/>
            <a:ext cx="284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5.</a:t>
            </a:r>
            <a:r>
              <a:rPr kumimoji="1" lang="ja-JP" altLang="en-US" sz="1600" dirty="0" smtClean="0"/>
              <a:t>工学部分館にない本は</a:t>
            </a:r>
            <a:endParaRPr kumimoji="1" lang="ja-JP" altLang="en-US" sz="16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2" y="1124744"/>
            <a:ext cx="6677957" cy="5039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円/楕円 8"/>
          <p:cNvSpPr>
            <a:spLocks noChangeArrowheads="1"/>
          </p:cNvSpPr>
          <p:nvPr/>
        </p:nvSpPr>
        <p:spPr bwMode="auto">
          <a:xfrm>
            <a:off x="1133189" y="3594818"/>
            <a:ext cx="1505324" cy="436038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kumimoji="1" lang="ja-JP" altLang="en-US" sz="4400"/>
          </a:p>
        </p:txBody>
      </p:sp>
      <p:sp>
        <p:nvSpPr>
          <p:cNvPr id="19" name="線吹き出し 1 (枠付き) 13"/>
          <p:cNvSpPr>
            <a:spLocks/>
          </p:cNvSpPr>
          <p:nvPr/>
        </p:nvSpPr>
        <p:spPr bwMode="auto">
          <a:xfrm>
            <a:off x="4140423" y="2636912"/>
            <a:ext cx="3455913" cy="720080"/>
          </a:xfrm>
          <a:prstGeom prst="borderCallout1">
            <a:avLst>
              <a:gd name="adj1" fmla="val 49875"/>
              <a:gd name="adj2" fmla="val 264"/>
              <a:gd name="adj3" fmla="val 148621"/>
              <a:gd name="adj4" fmla="val -45107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 anchor="ctr"/>
          <a:lstStyle/>
          <a:p>
            <a:r>
              <a:rPr lang="ja-JP" altLang="en-US" sz="2400" dirty="0"/>
              <a:t>文献</a:t>
            </a:r>
            <a:r>
              <a:rPr lang="ja-JP" altLang="en-US" sz="2400" dirty="0" smtClean="0"/>
              <a:t>複写・図書貸借申込</a:t>
            </a:r>
            <a:endParaRPr kumimoji="1" lang="en-US" altLang="ja-JP" sz="2400" dirty="0"/>
          </a:p>
        </p:txBody>
      </p:sp>
      <p:sp>
        <p:nvSpPr>
          <p:cNvPr id="20" name="円/楕円 8"/>
          <p:cNvSpPr>
            <a:spLocks noChangeArrowheads="1"/>
          </p:cNvSpPr>
          <p:nvPr/>
        </p:nvSpPr>
        <p:spPr bwMode="auto">
          <a:xfrm>
            <a:off x="1033479" y="4034560"/>
            <a:ext cx="1368476" cy="436038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kumimoji="1" lang="ja-JP" altLang="en-US" sz="4400"/>
          </a:p>
        </p:txBody>
      </p:sp>
      <p:sp>
        <p:nvSpPr>
          <p:cNvPr id="21" name="線吹き出し 1 (枠付き) 13"/>
          <p:cNvSpPr>
            <a:spLocks/>
          </p:cNvSpPr>
          <p:nvPr/>
        </p:nvSpPr>
        <p:spPr bwMode="auto">
          <a:xfrm>
            <a:off x="4067944" y="4798094"/>
            <a:ext cx="3096344" cy="1079178"/>
          </a:xfrm>
          <a:prstGeom prst="borderCallout1">
            <a:avLst>
              <a:gd name="adj1" fmla="val 49875"/>
              <a:gd name="adj2" fmla="val 264"/>
              <a:gd name="adj3" fmla="val -42977"/>
              <a:gd name="adj4" fmla="val -55139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 anchor="ctr"/>
          <a:lstStyle/>
          <a:p>
            <a:r>
              <a:rPr lang="ja-JP" altLang="en-US" sz="2400" dirty="0" smtClean="0"/>
              <a:t>貸出・予約状況の確認</a:t>
            </a:r>
            <a:endParaRPr lang="en-US" altLang="ja-JP" sz="2400" dirty="0" smtClean="0"/>
          </a:p>
          <a:p>
            <a:r>
              <a:rPr kumimoji="1" lang="ja-JP" altLang="en-US" sz="2400" dirty="0"/>
              <a:t>返却</a:t>
            </a:r>
            <a:r>
              <a:rPr kumimoji="1" lang="ja-JP" altLang="en-US" sz="2400" dirty="0" smtClean="0"/>
              <a:t>期限の延長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8680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9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08887"/>
              </p:ext>
            </p:extLst>
          </p:nvPr>
        </p:nvGraphicFramePr>
        <p:xfrm>
          <a:off x="323850" y="1341438"/>
          <a:ext cx="8208963" cy="4392613"/>
        </p:xfrm>
        <a:graphic>
          <a:graphicData uri="http://schemas.openxmlformats.org/drawingml/2006/table">
            <a:tbl>
              <a:tblPr firstRow="1"/>
              <a:tblGrid>
                <a:gridCol w="1223963"/>
                <a:gridCol w="2778125"/>
                <a:gridCol w="1866900"/>
                <a:gridCol w="2339975"/>
              </a:tblGrid>
              <a:tr h="109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他大学</a:t>
                      </a:r>
                      <a:endParaRPr kumimoji="1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国会図書館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学内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県内公共</a:t>
                      </a:r>
                      <a:endParaRPr kumimoji="1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図書館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0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文献複写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有料</a:t>
                      </a:r>
                      <a:endParaRPr kumimoji="1" lang="en-US" altLang="ja-JP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３５～５０円</a:t>
                      </a: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/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＋送料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有料</a:t>
                      </a:r>
                      <a:endParaRPr kumimoji="1" lang="en-US" altLang="ja-JP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20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円</a:t>
                      </a: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/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枚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送料無料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有料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69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図書貸借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有料</a:t>
                      </a:r>
                      <a:endParaRPr kumimoji="1" lang="en-US" altLang="ja-JP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１冊１，２００円程度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無料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無料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  <p:sp>
        <p:nvSpPr>
          <p:cNvPr id="233500" name="Text Box 28"/>
          <p:cNvSpPr txBox="1">
            <a:spLocks noChangeArrowheads="1"/>
          </p:cNvSpPr>
          <p:nvPr/>
        </p:nvSpPr>
        <p:spPr bwMode="auto">
          <a:xfrm>
            <a:off x="3059113" y="5805488"/>
            <a:ext cx="5688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>
                <a:latin typeface="HGP創英角ｺﾞｼｯｸUB" pitchFamily="50" charset="-128"/>
                <a:ea typeface="HGP創英角ｺﾞｼｯｸUB" pitchFamily="50" charset="-128"/>
              </a:rPr>
              <a:t>（参考　</a:t>
            </a:r>
            <a:r>
              <a:rPr kumimoji="1" lang="en-US" altLang="ja-JP">
                <a:latin typeface="HGP創英角ｺﾞｼｯｸUB" pitchFamily="50" charset="-128"/>
                <a:ea typeface="HGP創英角ｺﾞｼｯｸUB" pitchFamily="50" charset="-128"/>
              </a:rPr>
              <a:t>http://www.lib.ibaraki.ac.jp/guide/ill/ill.html</a:t>
            </a:r>
            <a:r>
              <a:rPr kumimoji="1" lang="ja-JP" altLang="en-US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13184" y="54456"/>
            <a:ext cx="6203032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800" dirty="0" smtClean="0"/>
              <a:t>ILL</a:t>
            </a:r>
            <a:r>
              <a:rPr lang="ja-JP" altLang="en-US" sz="4800" dirty="0" smtClean="0"/>
              <a:t>サービス利用料金</a:t>
            </a:r>
            <a:endParaRPr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819" y="6525344"/>
            <a:ext cx="284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5.</a:t>
            </a:r>
            <a:r>
              <a:rPr kumimoji="1" lang="ja-JP" altLang="en-US" sz="1600" dirty="0" smtClean="0"/>
              <a:t>工学部分館にない本は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41518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47764" y="2693988"/>
            <a:ext cx="4248472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６．その他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5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5074" y="58837"/>
            <a:ext cx="3456806" cy="777875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4800" dirty="0" smtClean="0">
                <a:latin typeface="ＭＳ Ｐゴシック" pitchFamily="50" charset="-128"/>
                <a:ea typeface="ＭＳ Ｐゴシック" pitchFamily="50" charset="-128"/>
              </a:rPr>
              <a:t>困った時は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684213" y="1196975"/>
            <a:ext cx="7991475" cy="37449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学習サポート（レファレンス）カウンター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に相談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r>
              <a:rPr lang="zh-TW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窓口受付時間 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zh-TW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月～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金</a:t>
            </a:r>
            <a:r>
              <a:rPr lang="zh-TW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zh-TW" sz="2400" dirty="0" smtClean="0">
                <a:latin typeface="HGP創英角ｺﾞｼｯｸUB" pitchFamily="50" charset="-128"/>
                <a:ea typeface="HGP創英角ｺﾞｼｯｸUB" pitchFamily="50" charset="-128"/>
              </a:rPr>
              <a:t>8</a:t>
            </a:r>
            <a:r>
              <a:rPr lang="zh-TW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en-US" altLang="zh-TW" sz="2400" dirty="0" smtClean="0">
                <a:latin typeface="HGP創英角ｺﾞｼｯｸUB" pitchFamily="50" charset="-128"/>
                <a:ea typeface="HGP創英角ｺﾞｼｯｸUB" pitchFamily="50" charset="-128"/>
              </a:rPr>
              <a:t>30</a:t>
            </a:r>
            <a:r>
              <a:rPr lang="zh-TW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zh-TW" sz="2400" dirty="0" smtClean="0">
                <a:latin typeface="HGP創英角ｺﾞｼｯｸUB" pitchFamily="50" charset="-128"/>
                <a:ea typeface="HGP創英角ｺﾞｼｯｸUB" pitchFamily="50" charset="-128"/>
              </a:rPr>
              <a:t>17</a:t>
            </a:r>
            <a:r>
              <a:rPr lang="zh-TW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en-US" altLang="zh-TW" sz="2400" dirty="0" smtClean="0">
                <a:latin typeface="HGP創英角ｺﾞｼｯｸUB" pitchFamily="50" charset="-128"/>
                <a:ea typeface="HGP創英角ｺﾞｼｯｸUB" pitchFamily="50" charset="-128"/>
              </a:rPr>
              <a:t>00</a:t>
            </a:r>
          </a:p>
          <a:p>
            <a:pPr>
              <a:buFont typeface="Wingdings" pitchFamily="2" charset="2"/>
              <a:buNone/>
            </a:pP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・図書館ＨＰから　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オンライン学習サポート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を利用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　　受付後、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24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時間以内に回答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（土日祝日を除く）</a:t>
            </a:r>
            <a:endParaRPr lang="en-US" altLang="zh-TW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</a:p>
          <a:p>
            <a:pPr>
              <a:buFont typeface="Wingdings" pitchFamily="2" charset="2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分からないことがあれば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スタッフ　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に声をかけて下さい。</a:t>
            </a:r>
          </a:p>
          <a:p>
            <a:pPr algn="r">
              <a:buFont typeface="Wingdings" pitchFamily="2" charset="2"/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sz="2400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緑のエプロン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が目印！）</a:t>
            </a:r>
          </a:p>
        </p:txBody>
      </p:sp>
      <p:pic>
        <p:nvPicPr>
          <p:cNvPr id="4" name="Picture 2" descr="G:\war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69978"/>
            <a:ext cx="1080120" cy="22113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68189" y="6525344"/>
            <a:ext cx="1119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kern="0" dirty="0">
                <a:solidFill>
                  <a:sysClr val="windowText" lastClr="000000"/>
                </a:solidFill>
                <a:latin typeface="ＭＳ Ｐゴシック" pitchFamily="50" charset="-128"/>
                <a:ea typeface="ＭＳ Ｐゴシック" pitchFamily="50" charset="-128"/>
              </a:rPr>
              <a:t>6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</a:rPr>
              <a:t>.</a:t>
            </a:r>
            <a:r>
              <a:rPr lang="ja-JP" altLang="en-US" sz="1600" kern="0" dirty="0">
                <a:solidFill>
                  <a:sysClr val="windowText" lastClr="000000"/>
                </a:solidFill>
                <a:latin typeface="ＭＳ Ｐゴシック" pitchFamily="50" charset="-128"/>
                <a:ea typeface="ＭＳ Ｐゴシック" pitchFamily="50" charset="-128"/>
              </a:rPr>
              <a:t>その他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4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理科年表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pic>
        <p:nvPicPr>
          <p:cNvPr id="5" name="図 18" descr="new-h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741" y="1196752"/>
            <a:ext cx="62091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6395" y="1164804"/>
            <a:ext cx="3565525" cy="60801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図書館ＨＰを開く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611560" y="3573016"/>
            <a:ext cx="1296144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6395" y="5877272"/>
            <a:ext cx="853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学内のパソコンからアクセス可能。冊子体の理科年表をオンラインで読むことができる。</a:t>
            </a:r>
            <a:endParaRPr kumimoji="1" lang="en-US" altLang="ja-JP" dirty="0" smtClean="0"/>
          </a:p>
          <a:p>
            <a:r>
              <a:rPr lang="ja-JP" altLang="en-US" dirty="0"/>
              <a:t>データ</a:t>
            </a:r>
            <a:r>
              <a:rPr lang="ja-JP" altLang="en-US" dirty="0" smtClean="0"/>
              <a:t>をダウンロードして使うことができる。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29" y="1959164"/>
            <a:ext cx="4876800" cy="3802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745121" y="5069397"/>
            <a:ext cx="648072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93929" y="1959164"/>
            <a:ext cx="273685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選択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r="25199" b="22484"/>
          <a:stretch/>
        </p:blipFill>
        <p:spPr bwMode="auto">
          <a:xfrm>
            <a:off x="4468791" y="1456093"/>
            <a:ext cx="3740189" cy="4421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5934774" y="2567177"/>
            <a:ext cx="648072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09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56513" y="2967335"/>
            <a:ext cx="7830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ご清聴ありがとう</a:t>
            </a:r>
            <a:r>
              <a:rPr lang="ja-JP" alt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ございました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3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23528" y="44624"/>
            <a:ext cx="3888432" cy="79208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800" dirty="0" smtClean="0"/>
              <a:t>蔵書冊数</a:t>
            </a:r>
            <a:endParaRPr kumimoji="1" lang="ja-JP" altLang="en-US" sz="4800" dirty="0"/>
          </a:p>
        </p:txBody>
      </p:sp>
      <p:graphicFrame>
        <p:nvGraphicFramePr>
          <p:cNvPr id="3" name="コンテンツ プレースホルダー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319631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652120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２３．３．３１現在）</a:t>
            </a:r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08" y="6488668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１．工学部分館概要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3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4624"/>
            <a:ext cx="4968552" cy="79208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800" dirty="0" smtClean="0"/>
              <a:t>工学部の特徴</a:t>
            </a:r>
            <a:endParaRPr kumimoji="1" lang="ja-JP" altLang="en-US" sz="4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227481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008" y="6488668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１．工学部分館概要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5652120" y="2132856"/>
            <a:ext cx="1800200" cy="3024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2915816" y="1268760"/>
            <a:ext cx="3240360" cy="1224136"/>
          </a:xfrm>
          <a:prstGeom prst="wedgeRoundRectCallout">
            <a:avLst>
              <a:gd name="adj1" fmla="val 58249"/>
              <a:gd name="adj2" fmla="val 1272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dirty="0" smtClean="0"/>
              <a:t>工学部は</a:t>
            </a:r>
            <a:r>
              <a:rPr lang="ja-JP" altLang="en-US" sz="4400" dirty="0" smtClean="0">
                <a:solidFill>
                  <a:schemeClr val="tx1"/>
                </a:solidFill>
              </a:rPr>
              <a:t>約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8</a:t>
            </a:r>
            <a:r>
              <a:rPr lang="ja-JP" altLang="en-US" sz="4400" dirty="0" smtClean="0">
                <a:solidFill>
                  <a:schemeClr val="tx1"/>
                </a:solidFill>
              </a:rPr>
              <a:t>割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/>
              <a:t>が自然科学・工学分野</a:t>
            </a:r>
            <a:endParaRPr lang="ja-JP" sz="4400" dirty="0"/>
          </a:p>
        </p:txBody>
      </p:sp>
    </p:spTree>
    <p:extLst>
      <p:ext uri="{BB962C8B-B14F-4D97-AF65-F5344CB8AC3E}">
        <p14:creationId xmlns:p14="http://schemas.microsoft.com/office/powerpoint/2010/main" val="17627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" y="44624"/>
            <a:ext cx="3322712" cy="86409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800" dirty="0" smtClean="0"/>
              <a:t>開館時間</a:t>
            </a:r>
            <a:endParaRPr kumimoji="1" lang="ja-JP" altLang="en-US" sz="48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79512" y="4725144"/>
            <a:ext cx="8784976" cy="14010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rgbClr val="FF3300"/>
                </a:solidFill>
                <a:latin typeface="Calibri" pitchFamily="34" charset="0"/>
              </a:rPr>
              <a:t>＊夏季休業期間中は土曜短縮開館（</a:t>
            </a:r>
            <a:r>
              <a:rPr lang="en-US" altLang="ja-JP" dirty="0">
                <a:solidFill>
                  <a:srgbClr val="FF3300"/>
                </a:solidFill>
                <a:latin typeface="Calibri" pitchFamily="34" charset="0"/>
              </a:rPr>
              <a:t>13:20</a:t>
            </a:r>
            <a:r>
              <a:rPr lang="ja-JP" altLang="en-US" dirty="0">
                <a:solidFill>
                  <a:srgbClr val="FF3300"/>
                </a:solidFill>
                <a:latin typeface="Calibri" pitchFamily="34" charset="0"/>
              </a:rPr>
              <a:t>～</a:t>
            </a:r>
            <a:r>
              <a:rPr lang="en-US" altLang="ja-JP" dirty="0">
                <a:solidFill>
                  <a:srgbClr val="FF3300"/>
                </a:solidFill>
                <a:latin typeface="Calibri" pitchFamily="34" charset="0"/>
              </a:rPr>
              <a:t>16</a:t>
            </a:r>
            <a:r>
              <a:rPr lang="ja-JP" altLang="en-US" dirty="0">
                <a:solidFill>
                  <a:srgbClr val="FF3300"/>
                </a:solidFill>
                <a:latin typeface="Calibri" pitchFamily="34" charset="0"/>
              </a:rPr>
              <a:t>：</a:t>
            </a:r>
            <a:r>
              <a:rPr lang="en-US" altLang="ja-JP" dirty="0">
                <a:solidFill>
                  <a:srgbClr val="FF3300"/>
                </a:solidFill>
                <a:latin typeface="Calibri" pitchFamily="34" charset="0"/>
              </a:rPr>
              <a:t>50</a:t>
            </a:r>
            <a:r>
              <a:rPr lang="ja-JP" altLang="en-US" dirty="0">
                <a:solidFill>
                  <a:srgbClr val="FF3300"/>
                </a:solidFill>
                <a:latin typeface="Calibri" pitchFamily="34" charset="0"/>
              </a:rPr>
              <a:t>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FF3300"/>
                </a:solidFill>
                <a:latin typeface="Calibri" pitchFamily="34" charset="0"/>
              </a:rPr>
              <a:t>＊臨時休館あり　（館内の掲示・</a:t>
            </a:r>
            <a:r>
              <a:rPr lang="en-US" altLang="ja-JP" dirty="0">
                <a:solidFill>
                  <a:srgbClr val="FF3300"/>
                </a:solidFill>
                <a:latin typeface="Calibri" pitchFamily="34" charset="0"/>
              </a:rPr>
              <a:t>HP</a:t>
            </a:r>
            <a:r>
              <a:rPr lang="ja-JP" altLang="en-US" dirty="0">
                <a:solidFill>
                  <a:srgbClr val="FF3300"/>
                </a:solidFill>
                <a:latin typeface="Calibri" pitchFamily="34" charset="0"/>
              </a:rPr>
              <a:t>で通知）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6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7509"/>
              </p:ext>
            </p:extLst>
          </p:nvPr>
        </p:nvGraphicFramePr>
        <p:xfrm>
          <a:off x="395536" y="1484784"/>
          <a:ext cx="8429625" cy="3071813"/>
        </p:xfrm>
        <a:graphic>
          <a:graphicData uri="http://schemas.openxmlformats.org/drawingml/2006/table">
            <a:tbl>
              <a:tblPr firstRow="1"/>
              <a:tblGrid>
                <a:gridCol w="3000375"/>
                <a:gridCol w="5429250"/>
              </a:tblGrid>
              <a:tr h="178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授業期間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平日　　  　     </a:t>
                      </a: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8:30</a:t>
                      </a: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21:45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土・日 　　     </a:t>
                      </a: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11:00</a:t>
                      </a: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祝日　　　　     休館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休業期間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平日　</a:t>
                      </a:r>
                      <a:r>
                        <a:rPr kumimoji="0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 　　    </a:t>
                      </a:r>
                      <a:r>
                        <a:rPr kumimoji="0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8:30</a:t>
                      </a: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</a:t>
                      </a: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：００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土日・祝日　　休館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08" y="6488668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１．工学部分館概要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226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" y="44624"/>
            <a:ext cx="2962672" cy="792088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貸出期間</a:t>
            </a:r>
            <a:endParaRPr kumimoji="1" lang="ja-JP" altLang="en-US" sz="4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856203"/>
              </p:ext>
            </p:extLst>
          </p:nvPr>
        </p:nvGraphicFramePr>
        <p:xfrm>
          <a:off x="467544" y="1340769"/>
          <a:ext cx="8229600" cy="42484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4969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利用者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冊数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期間</a:t>
                      </a:r>
                      <a:endParaRPr kumimoji="1" lang="ja-JP" altLang="en-US" sz="3600" dirty="0"/>
                    </a:p>
                  </a:txBody>
                  <a:tcPr anchor="ctr"/>
                </a:tc>
              </a:tr>
              <a:tr h="849694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図　書</a:t>
                      </a:r>
                      <a:endParaRPr kumimoji="1" lang="ja-JP" altLang="en-US" sz="36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</a:rPr>
                        <a:t>１～３年生</a:t>
                      </a:r>
                      <a:endParaRPr kumimoji="1" lang="en-US" altLang="ja-JP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</a:rPr>
                        <a:t>冊</a:t>
                      </a:r>
                      <a:endParaRPr kumimoji="1" lang="en-US" altLang="ja-JP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4969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dirty="0" smtClean="0"/>
                        <a:t>４年生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15</a:t>
                      </a:r>
                      <a:r>
                        <a:rPr kumimoji="1" lang="ja-JP" altLang="en-US" sz="3200" dirty="0" smtClean="0"/>
                        <a:t>冊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28</a:t>
                      </a:r>
                      <a:r>
                        <a:rPr kumimoji="1" lang="ja-JP" altLang="en-US" sz="3200" dirty="0" smtClean="0"/>
                        <a:t>日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84969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dirty="0" smtClean="0"/>
                        <a:t>大学院生</a:t>
                      </a:r>
                      <a:endParaRPr kumimoji="1" lang="ja-JP" altLang="en-US" sz="3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20</a:t>
                      </a:r>
                      <a:r>
                        <a:rPr kumimoji="1" lang="ja-JP" altLang="en-US" sz="3200" dirty="0" smtClean="0"/>
                        <a:t>冊</a:t>
                      </a:r>
                      <a:endParaRPr kumimoji="1" lang="ja-JP" altLang="en-US" sz="3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28</a:t>
                      </a:r>
                      <a:r>
                        <a:rPr kumimoji="1" lang="ja-JP" altLang="en-US" sz="3200" dirty="0" smtClean="0"/>
                        <a:t>日</a:t>
                      </a:r>
                      <a:endParaRPr kumimoji="1" lang="ja-JP" altLang="en-US" sz="3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視聴覚資料</a:t>
                      </a:r>
                      <a:endParaRPr kumimoji="1" lang="ja-JP" altLang="en-US" sz="280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dirty="0" smtClean="0"/>
                        <a:t>全利用者</a:t>
                      </a:r>
                      <a:endParaRPr kumimoji="1" lang="ja-JP" altLang="en-US" sz="320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5</a:t>
                      </a:r>
                      <a:r>
                        <a:rPr kumimoji="1" lang="ja-JP" altLang="en-US" sz="3200" dirty="0" smtClean="0"/>
                        <a:t>点</a:t>
                      </a:r>
                      <a:endParaRPr kumimoji="1" lang="ja-JP" altLang="en-US" sz="320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7</a:t>
                      </a:r>
                      <a:r>
                        <a:rPr kumimoji="1" lang="ja-JP" altLang="en-US" sz="3200" dirty="0" smtClean="0"/>
                        <a:t>日</a:t>
                      </a:r>
                      <a:endParaRPr kumimoji="1" lang="ja-JP" altLang="en-US" sz="320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008" y="6488668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１．工学部分館概要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5723964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※</a:t>
            </a:r>
            <a:r>
              <a:rPr lang="ja-JP" altLang="en-US" sz="2000" dirty="0" smtClean="0"/>
              <a:t>図書は予約がなければ、一回まで貸出期間の更新可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78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２．図書館を使った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調査・情報収集フロー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94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188640"/>
            <a:ext cx="6336704" cy="778098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２．図書館を使った調査情報収集フロー</a:t>
            </a:r>
            <a:endParaRPr kumimoji="1" lang="ja-JP" altLang="en-US" sz="3200" dirty="0"/>
          </a:p>
        </p:txBody>
      </p:sp>
      <p:sp>
        <p:nvSpPr>
          <p:cNvPr id="8" name="フローチャート : 判断 7"/>
          <p:cNvSpPr/>
          <p:nvPr/>
        </p:nvSpPr>
        <p:spPr>
          <a:xfrm>
            <a:off x="905345" y="1039880"/>
            <a:ext cx="3024336" cy="144016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工学部分館にある？</a:t>
            </a:r>
            <a:endParaRPr kumimoji="1" lang="ja-JP" altLang="en-US" sz="2000" dirty="0"/>
          </a:p>
        </p:txBody>
      </p:sp>
      <p:sp>
        <p:nvSpPr>
          <p:cNvPr id="10" name="フローチャート: 処理 9"/>
          <p:cNvSpPr/>
          <p:nvPr/>
        </p:nvSpPr>
        <p:spPr>
          <a:xfrm>
            <a:off x="5358620" y="1219900"/>
            <a:ext cx="2592288" cy="108012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工学部分館で利用</a:t>
            </a:r>
            <a:endParaRPr kumimoji="1" lang="ja-JP" altLang="en-US" sz="2000" dirty="0"/>
          </a:p>
        </p:txBody>
      </p:sp>
      <p:sp>
        <p:nvSpPr>
          <p:cNvPr id="14" name="フローチャート : 判断 13"/>
          <p:cNvSpPr/>
          <p:nvPr/>
        </p:nvSpPr>
        <p:spPr>
          <a:xfrm>
            <a:off x="933620" y="4869160"/>
            <a:ext cx="3024336" cy="144016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取り寄せ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可能？</a:t>
            </a:r>
            <a:endParaRPr kumimoji="1" lang="ja-JP" altLang="en-US" sz="2000" dirty="0"/>
          </a:p>
        </p:txBody>
      </p:sp>
      <p:sp>
        <p:nvSpPr>
          <p:cNvPr id="15" name="フローチャート: 処理 14"/>
          <p:cNvSpPr/>
          <p:nvPr/>
        </p:nvSpPr>
        <p:spPr>
          <a:xfrm>
            <a:off x="5436096" y="4986149"/>
            <a:ext cx="2592288" cy="108012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他館から取り寄せて利用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8" idx="2"/>
            <a:endCxn id="16" idx="0"/>
          </p:cNvCxnSpPr>
          <p:nvPr/>
        </p:nvCxnSpPr>
        <p:spPr>
          <a:xfrm flipH="1">
            <a:off x="2413148" y="2480040"/>
            <a:ext cx="4365" cy="48491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8" idx="3"/>
          </p:cNvCxnSpPr>
          <p:nvPr/>
        </p:nvCxnSpPr>
        <p:spPr>
          <a:xfrm>
            <a:off x="3929681" y="1759960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4" idx="3"/>
          </p:cNvCxnSpPr>
          <p:nvPr/>
        </p:nvCxnSpPr>
        <p:spPr>
          <a:xfrm>
            <a:off x="3957956" y="5589240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067944" y="183433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ＹＥＳ</a:t>
            </a:r>
            <a:endParaRPr kumimoji="1" lang="ja-JP" altLang="en-US" sz="2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15272" y="581400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ＹＥＳ</a:t>
            </a:r>
            <a:endParaRPr kumimoji="1" lang="ja-JP" altLang="en-US" sz="2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59420" y="2493087"/>
            <a:ext cx="792088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ＮＯ</a:t>
            </a:r>
            <a:endParaRPr kumimoji="1" lang="ja-JP" altLang="en-US" sz="28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B3DC-FA87-4EDF-ACDD-58741CF6129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6" name="フローチャート : 判断 15"/>
          <p:cNvSpPr/>
          <p:nvPr/>
        </p:nvSpPr>
        <p:spPr>
          <a:xfrm>
            <a:off x="900980" y="2964951"/>
            <a:ext cx="3024336" cy="144016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Web</a:t>
            </a:r>
            <a:r>
              <a:rPr kumimoji="1" lang="ja-JP" altLang="en-US" sz="2000" dirty="0" smtClean="0"/>
              <a:t>で読める？</a:t>
            </a:r>
            <a:endParaRPr kumimoji="1" lang="ja-JP" altLang="en-US" sz="2000" dirty="0"/>
          </a:p>
        </p:txBody>
      </p:sp>
      <p:cxnSp>
        <p:nvCxnSpPr>
          <p:cNvPr id="18" name="直線矢印コネクタ 17"/>
          <p:cNvCxnSpPr>
            <a:stCxn id="16" idx="2"/>
          </p:cNvCxnSpPr>
          <p:nvPr/>
        </p:nvCxnSpPr>
        <p:spPr>
          <a:xfrm>
            <a:off x="2413148" y="4405111"/>
            <a:ext cx="0" cy="46404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459420" y="4462928"/>
            <a:ext cx="792088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ＮＯ</a:t>
            </a:r>
            <a:endParaRPr kumimoji="1" lang="ja-JP" altLang="en-US" sz="28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3925316" y="3680101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ローチャート: 処理 27"/>
          <p:cNvSpPr/>
          <p:nvPr/>
        </p:nvSpPr>
        <p:spPr>
          <a:xfrm>
            <a:off x="5373920" y="3144971"/>
            <a:ext cx="2592288" cy="108012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Web</a:t>
            </a:r>
            <a:r>
              <a:rPr kumimoji="1" lang="ja-JP" altLang="en-US" sz="2000" dirty="0" smtClean="0"/>
              <a:t>からダウンロード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41340" y="379972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ＹＥＳ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46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図書館ロゴ入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</TotalTime>
  <Words>928</Words>
  <Application>Microsoft Office PowerPoint</Application>
  <PresentationFormat>画面に合わせる (4:3)</PresentationFormat>
  <Paragraphs>317</Paragraphs>
  <Slides>35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図書館ロゴ入り</vt:lpstr>
      <vt:lpstr>　　2012年度 　　　図書館ガイダンス</vt:lpstr>
      <vt:lpstr>目次</vt:lpstr>
      <vt:lpstr>１． 工学部分館概要</vt:lpstr>
      <vt:lpstr>蔵書冊数</vt:lpstr>
      <vt:lpstr>工学部の特徴</vt:lpstr>
      <vt:lpstr>開館時間</vt:lpstr>
      <vt:lpstr>貸出期間</vt:lpstr>
      <vt:lpstr>２．図書館を使った 調査・情報収集フロー</vt:lpstr>
      <vt:lpstr>２．図書館を使った調査情報収集フロー</vt:lpstr>
      <vt:lpstr>３．図書の探し方</vt:lpstr>
      <vt:lpstr>①書棚から探す</vt:lpstr>
      <vt:lpstr>①書棚から探す</vt:lpstr>
      <vt:lpstr>①書棚から探す</vt:lpstr>
      <vt:lpstr>②OPACで探す</vt:lpstr>
      <vt:lpstr>②OPACで探す</vt:lpstr>
      <vt:lpstr>②OPACで探す</vt:lpstr>
      <vt:lpstr>②OPACで探す</vt:lpstr>
      <vt:lpstr>②OPACで探す</vt:lpstr>
      <vt:lpstr>４．雑誌論文の探し方</vt:lpstr>
      <vt:lpstr>雑誌論文とは</vt:lpstr>
      <vt:lpstr>PowerPoint プレゼンテーション</vt:lpstr>
      <vt:lpstr> CiNii Articlesとは</vt:lpstr>
      <vt:lpstr>ＣｉＮｉｉ Articlesへのアクセス</vt:lpstr>
      <vt:lpstr> ＣｉＮｉｉ Articles 検索画面</vt:lpstr>
      <vt:lpstr>CiNiiの検索 一覧画面</vt:lpstr>
      <vt:lpstr>５．工学部分館にない本は</vt:lpstr>
      <vt:lpstr>5.工学部分館にない本は</vt:lpstr>
      <vt:lpstr>補足：My Library</vt:lpstr>
      <vt:lpstr>ログイン方法</vt:lpstr>
      <vt:lpstr>ログイン画面</vt:lpstr>
      <vt:lpstr>PowerPoint プレゼンテーション</vt:lpstr>
      <vt:lpstr>６．その他</vt:lpstr>
      <vt:lpstr>困った時は</vt:lpstr>
      <vt:lpstr>理科年表</vt:lpstr>
      <vt:lpstr>PowerPoint プレゼンテーション</vt:lpstr>
    </vt:vector>
  </TitlesOfParts>
  <Company>Ibaraki University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Kogabu Bunkan</dc:creator>
  <cp:lastModifiedBy>nalis</cp:lastModifiedBy>
  <cp:revision>182</cp:revision>
  <cp:lastPrinted>2012-04-16T04:18:29Z</cp:lastPrinted>
  <dcterms:created xsi:type="dcterms:W3CDTF">2011-10-14T06:28:46Z</dcterms:created>
  <dcterms:modified xsi:type="dcterms:W3CDTF">2012-04-16T05:40:28Z</dcterms:modified>
</cp:coreProperties>
</file>