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54"/>
  </p:notesMasterIdLst>
  <p:handoutMasterIdLst>
    <p:handoutMasterId r:id="rId55"/>
  </p:handoutMasterIdLst>
  <p:sldIdLst>
    <p:sldId id="256" r:id="rId3"/>
    <p:sldId id="262" r:id="rId4"/>
    <p:sldId id="263" r:id="rId5"/>
    <p:sldId id="306" r:id="rId6"/>
    <p:sldId id="307" r:id="rId7"/>
    <p:sldId id="308" r:id="rId8"/>
    <p:sldId id="351" r:id="rId9"/>
    <p:sldId id="309" r:id="rId10"/>
    <p:sldId id="310" r:id="rId11"/>
    <p:sldId id="311" r:id="rId12"/>
    <p:sldId id="343" r:id="rId13"/>
    <p:sldId id="312" r:id="rId14"/>
    <p:sldId id="313" r:id="rId15"/>
    <p:sldId id="314" r:id="rId16"/>
    <p:sldId id="341" r:id="rId17"/>
    <p:sldId id="342" r:id="rId18"/>
    <p:sldId id="315" r:id="rId19"/>
    <p:sldId id="345" r:id="rId20"/>
    <p:sldId id="352" r:id="rId21"/>
    <p:sldId id="339" r:id="rId22"/>
    <p:sldId id="354" r:id="rId23"/>
    <p:sldId id="355" r:id="rId24"/>
    <p:sldId id="356" r:id="rId25"/>
    <p:sldId id="347" r:id="rId26"/>
    <p:sldId id="359" r:id="rId27"/>
    <p:sldId id="360" r:id="rId28"/>
    <p:sldId id="291" r:id="rId29"/>
    <p:sldId id="340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61" r:id="rId41"/>
    <p:sldId id="358" r:id="rId42"/>
    <p:sldId id="363" r:id="rId43"/>
    <p:sldId id="357" r:id="rId44"/>
    <p:sldId id="364" r:id="rId45"/>
    <p:sldId id="292" r:id="rId46"/>
    <p:sldId id="348" r:id="rId47"/>
    <p:sldId id="329" r:id="rId48"/>
    <p:sldId id="296" r:id="rId49"/>
    <p:sldId id="297" r:id="rId50"/>
    <p:sldId id="349" r:id="rId51"/>
    <p:sldId id="350" r:id="rId52"/>
    <p:sldId id="290" r:id="rId53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CCCC"/>
    <a:srgbClr val="00CCFF"/>
    <a:srgbClr val="00CC99"/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3318" autoAdjust="0"/>
  </p:normalViewPr>
  <p:slideViewPr>
    <p:cSldViewPr>
      <p:cViewPr>
        <p:scale>
          <a:sx n="107" d="100"/>
          <a:sy n="107" d="100"/>
        </p:scale>
        <p:origin x="-17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978" y="-9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　工学部分館</a:t>
            </a:r>
            <a:endParaRPr kumimoji="1" lang="en-US" altLang="ja-JP" dirty="0" smtClean="0"/>
          </a:p>
          <a:p>
            <a:r>
              <a:rPr lang="ja-JP" altLang="en-US" dirty="0"/>
              <a:t>海外</a:t>
            </a:r>
            <a:r>
              <a:rPr lang="ja-JP" altLang="en-US" dirty="0" smtClean="0"/>
              <a:t>文献編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4030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4030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D38FE-53A4-4ADB-8701-D2F93CB40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1812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156C-B3DE-41F2-A7DB-7A9755F72FCE}" type="datetimeFigureOut">
              <a:rPr kumimoji="1" lang="ja-JP" altLang="en-US" smtClean="0"/>
              <a:pPr/>
              <a:t>2012/7/11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D6BF8-B227-41A9-80C4-C2AEB2A5BC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42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挨拶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6BF8-B227-41A9-80C4-C2AEB2A5BC71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7168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FE95375-6F83-425C-80A8-43C94A3D9C58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12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72708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260E7FE3-095C-4F47-AC34-8470A1D7684F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73732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844B0EFE-3996-4B78-B6FA-AA87FF395076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3AEAA07-4193-410E-8C78-70FC6F242FC3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15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01CD377D-4FD7-433C-983E-67A11DA970D7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D4DFC76D-1C6B-41B2-999B-B3ACFC180B0E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17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CC2474E-7B7B-4F91-B648-B7D3B1378F40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758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3DB02CD6-6DA4-4FAA-B6EC-2337ED003094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20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65000EE2-8660-4191-A8A1-2E87CB794FEF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eaLnBrk="1" hangingPunct="1">
                <a:buFont typeface="Wingdings" pitchFamily="2" charset="2"/>
                <a:buNone/>
              </a:pPr>
              <a:t>21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5540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F3E6322E-3651-4F5F-863F-38DD81DB62EB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22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内容の紹介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6BF8-B227-41A9-80C4-C2AEB2A5BC7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dirty="0" smtClean="0">
              <a:latin typeface="Times New Roman" pitchFamily="18" charset="0"/>
            </a:endParaRPr>
          </a:p>
        </p:txBody>
      </p:sp>
      <p:sp>
        <p:nvSpPr>
          <p:cNvPr id="6656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4194CC7E-DB3F-46AB-8AF4-9425A5E1E52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eaLnBrk="1" hangingPunct="1">
                <a:buFont typeface="Wingdings" pitchFamily="2" charset="2"/>
                <a:buNone/>
              </a:pPr>
              <a:t>23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ln/>
        </p:spPr>
      </p:sp>
      <p:sp>
        <p:nvSpPr>
          <p:cNvPr id="7680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7808"/>
            <a:ext cx="5389563" cy="4441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>
              <a:spcBef>
                <a:spcPct val="0"/>
              </a:spcBef>
            </a:pPr>
            <a:r>
              <a:rPr lang="ja-JP" altLang="en-US" dirty="0" smtClean="0">
                <a:latin typeface="Times New Roman" pitchFamily="18" charset="0"/>
              </a:rPr>
              <a:t>ここから専門分野のデータベースの紹介に入るが、</a:t>
            </a:r>
            <a:endParaRPr lang="en-US" altLang="ja-JP" dirty="0" smtClean="0">
              <a:latin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r>
              <a:rPr lang="ja-JP" altLang="en-US" dirty="0" smtClean="0">
                <a:latin typeface="Times New Roman" pitchFamily="18" charset="0"/>
              </a:rPr>
              <a:t>軽く紹介するにとどめる。</a:t>
            </a:r>
            <a:endParaRPr lang="en-US" altLang="ja-JP" dirty="0" smtClean="0">
              <a:latin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endParaRPr lang="en-US" altLang="ja-JP" dirty="0" smtClean="0">
              <a:latin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r>
              <a:rPr lang="en-US" altLang="ja-JP" dirty="0" smtClean="0">
                <a:latin typeface="Times New Roman" pitchFamily="18" charset="0"/>
              </a:rPr>
              <a:t>PubMed</a:t>
            </a:r>
            <a:r>
              <a:rPr lang="ja-JP" altLang="en-US" dirty="0" smtClean="0">
                <a:latin typeface="Times New Roman" pitchFamily="18" charset="0"/>
              </a:rPr>
              <a:t>　→　医学・生物学分野の文献を探せる</a:t>
            </a:r>
            <a:endParaRPr lang="en-US" altLang="ja-JP" dirty="0" smtClean="0">
              <a:latin typeface="Times New Roman" pitchFamily="18" charset="0"/>
            </a:endParaRPr>
          </a:p>
          <a:p>
            <a:pPr defTabSz="914400">
              <a:spcBef>
                <a:spcPct val="0"/>
              </a:spcBef>
            </a:pPr>
            <a:r>
              <a:rPr lang="ja-JP" altLang="en-US" dirty="0" smtClean="0">
                <a:latin typeface="Times New Roman" pitchFamily="18" charset="0"/>
              </a:rPr>
              <a:t>　　　　　　→　学外でも使える</a:t>
            </a:r>
            <a:endParaRPr lang="en-US" altLang="ja-JP" dirty="0" smtClean="0">
              <a:latin typeface="Times New Roman" pitchFamily="18" charset="0"/>
            </a:endParaRPr>
          </a:p>
        </p:txBody>
      </p:sp>
      <p:sp>
        <p:nvSpPr>
          <p:cNvPr id="76804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1941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buClrTx/>
              <a:buSzTx/>
              <a:buFontTx/>
              <a:buNone/>
            </a:pPr>
            <a:fld id="{3334CFAB-1D58-48AE-BCF6-8803AE41E76E}" type="slidenum">
              <a:rPr kumimoji="1" lang="ja-JP" altLang="en-US" sz="1200">
                <a:solidFill>
                  <a:schemeClr val="tx1"/>
                </a:solidFill>
                <a:latin typeface="Calibri" pitchFamily="34" charset="0"/>
              </a:rPr>
              <a:pPr algn="r"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1" lang="en-US" altLang="ja-JP" sz="12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80900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150D8B06-349D-4999-AC88-230CF92A37C9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29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81924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83645AFD-3554-406B-8DF2-34A8713F8127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30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82948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2669E99F-F130-46D2-893F-6D1A2CB71F15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31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83972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ECEEDD12-6ABF-4486-A8C2-93775380EC84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32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7808"/>
            <a:ext cx="5389563" cy="4441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7808"/>
            <a:ext cx="5389563" cy="4441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90116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0ED6B927-7F10-471C-AC97-E4875EE7E087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35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91140" name="スライド番号プレースホルダ 3"/>
          <p:cNvSpPr txBox="1">
            <a:spLocks noGrp="1"/>
          </p:cNvSpPr>
          <p:nvPr/>
        </p:nvSpPr>
        <p:spPr bwMode="auto">
          <a:xfrm>
            <a:off x="3814763" y="9374030"/>
            <a:ext cx="2900362" cy="49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32" tIns="47588" rIns="94832" bIns="47588" anchor="b"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buFont typeface="Wingdings" pitchFamily="2" charset="2"/>
              <a:buNone/>
            </a:pPr>
            <a:fld id="{5C961260-DEDB-4617-A8FE-C72B771855CF}" type="slidenum">
              <a:rPr lang="ja-JP" altLang="en-GB" sz="120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algn="r" eaLnBrk="1" fontAlgn="base" hangingPunct="1">
                <a:spcBef>
                  <a:spcPct val="0"/>
                </a:spcBef>
                <a:buFont typeface="Wingdings" pitchFamily="2" charset="2"/>
                <a:buNone/>
              </a:pPr>
              <a:t>36</a:t>
            </a:fld>
            <a:endParaRPr lang="en-GB" altLang="ja-JP" sz="120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6BF8-B227-41A9-80C4-C2AEB2A5BC7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7808"/>
            <a:ext cx="5389563" cy="4441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9775"/>
            <a:ext cx="4935537" cy="3703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3100" y="4687808"/>
            <a:ext cx="5389563" cy="4441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defTabSz="914400"/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765DECF-654A-4A68-9AAE-E9B6D578155B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45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96260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D76BF1F8-0F8D-4D3E-ACC1-8AE5B5AFB37D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6CA26FF-6DAB-4D28-BAD8-DCD6D5D3637B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47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941388" y="740013"/>
            <a:ext cx="4852987" cy="37000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49263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 sz="1700">
              <a:solidFill>
                <a:prstClr val="white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09"/>
            <a:ext cx="5372100" cy="4443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E303E82-DAE6-4C4B-AF66-13F26CB614D9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48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941388" y="740013"/>
            <a:ext cx="4852987" cy="37000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49263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kumimoji="0" lang="ja-JP" altLang="en-US" sz="1700">
              <a:solidFill>
                <a:prstClr val="white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73100" y="4687809"/>
            <a:ext cx="5372100" cy="44432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31B69B6-4449-4B1E-BFEF-D01AA6D19315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49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41512" y="739689"/>
            <a:ext cx="4852739" cy="370076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7571" tIns="43785" rIns="87571" bIns="4378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 sz="17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72820" y="4687019"/>
            <a:ext cx="5372791" cy="44451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 smtClean="0">
              <a:latin typeface="Times New Roman" pitchFamily="18" charset="0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4403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0563" algn="l"/>
                <a:tab pos="1384300" algn="l"/>
                <a:tab pos="2078038" algn="l"/>
                <a:tab pos="277018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4787709-F629-45D1-B297-6956EC64FCDA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50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D6BF8-B227-41A9-80C4-C2AEB2A5BC71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53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66D86C44-6F87-4F62-B39F-D5F36BBE432D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1444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3D2A521-1EC4-46A4-8754-4CD66BE9CC5D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5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8BF0468-C0AC-4D33-B604-E6B45A6E854E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6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3492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3AEAA07-4193-410E-8C78-70FC6F242FC3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8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17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01CD377D-4FD7-433C-983E-67A11DA970D7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9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1" lang="ja-JP" altLang="en-US" smtClean="0">
              <a:latin typeface="Times New Roman" pitchFamily="18" charset="0"/>
            </a:endParaRPr>
          </a:p>
        </p:txBody>
      </p:sp>
      <p:sp>
        <p:nvSpPr>
          <p:cNvPr id="65540" name="スライド番号プレースホルダ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692150" algn="l"/>
                <a:tab pos="1385888" algn="l"/>
                <a:tab pos="2079625" algn="l"/>
                <a:tab pos="27733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A5760A4-075F-4875-9FB3-D4370BC0531C}" type="slidenum">
              <a:rPr lang="ja-JP" altLang="en-GB" smtClean="0">
                <a:solidFill>
                  <a:srgbClr val="000000"/>
                </a:solidFill>
                <a:latin typeface="Times New Roman" pitchFamily="18" charset="0"/>
                <a:ea typeface="ＭＳ Ｐ明朝" charset="-128"/>
              </a:rPr>
              <a:pPr eaLnBrk="1" hangingPunct="1">
                <a:buFont typeface="Wingdings" pitchFamily="2" charset="2"/>
                <a:buNone/>
              </a:pPr>
              <a:t>10</a:t>
            </a:fld>
            <a:endParaRPr lang="en-GB" altLang="ja-JP" smtClean="0">
              <a:solidFill>
                <a:srgbClr val="000000"/>
              </a:solidFill>
              <a:latin typeface="Times New Roman" pitchFamily="18" charset="0"/>
              <a:ea typeface="ＭＳ Ｐ明朝" charset="-128"/>
            </a:endParaRP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平成</a:t>
            </a:r>
            <a:r>
              <a:rPr kumimoji="1" lang="en-US" altLang="ja-JP" smtClean="0"/>
              <a:t>24</a:t>
            </a:r>
            <a:r>
              <a:rPr kumimoji="1" lang="ja-JP" altLang="en-US" smtClean="0"/>
              <a:t>年</a:t>
            </a:r>
            <a:r>
              <a:rPr kumimoji="1" lang="en-US" altLang="ja-JP" smtClean="0"/>
              <a:t>7</a:t>
            </a:r>
            <a:r>
              <a:rPr kumimoji="1" lang="ja-JP" altLang="en-US" smtClean="0"/>
              <a:t>月　工学部分館</a:t>
            </a:r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7500"/>
            <a:ext cx="8943975" cy="15557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27488" cy="59959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25538"/>
            <a:ext cx="4029075" cy="2921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0" y="3571876"/>
            <a:ext cx="4029075" cy="29225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73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087563"/>
            <a:ext cx="7751763" cy="1536700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  <p:extLst>
      <p:ext uri="{BB962C8B-B14F-4D97-AF65-F5344CB8AC3E}">
        <p14:creationId xmlns:p14="http://schemas.microsoft.com/office/powerpoint/2010/main" val="20201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92667" y="1"/>
            <a:ext cx="6451600" cy="863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1507067"/>
            <a:ext cx="6400800" cy="4131733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0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1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0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37088" y="1604963"/>
            <a:ext cx="4029075" cy="5543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7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4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8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6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5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15113" y="1604963"/>
            <a:ext cx="2051050" cy="55435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5513" cy="55435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087563"/>
            <a:ext cx="7751763" cy="1536700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88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17500"/>
            <a:ext cx="8943975" cy="15557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27488" cy="59959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37088" y="1125538"/>
            <a:ext cx="4029075" cy="29210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0" y="3571876"/>
            <a:ext cx="4029075" cy="29225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1283" y="1"/>
            <a:ext cx="7793037" cy="998806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11919" y="1702191"/>
            <a:ext cx="8338185" cy="4114800"/>
          </a:xfrm>
        </p:spPr>
        <p:txBody>
          <a:bodyPr/>
          <a:lstStyle/>
          <a:p>
            <a:pPr lvl="0"/>
            <a:r>
              <a:rPr lang="ja-JP" altLang="en-US" noProof="0" smtClean="0"/>
              <a:t>アイコンをクリックして表を追加</a:t>
            </a:r>
            <a:endParaRPr lang="ja-JP" alt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78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187472" y="0"/>
            <a:ext cx="7793037" cy="9392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08965" y="10572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371365" y="10572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08965" y="31908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371365" y="3190876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71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 userDrawn="1"/>
        </p:nvSpPr>
        <p:spPr bwMode="auto">
          <a:xfrm rot="10800000">
            <a:off x="0" y="6329363"/>
            <a:ext cx="9144000" cy="549275"/>
          </a:xfrm>
          <a:prstGeom prst="rect">
            <a:avLst/>
          </a:prstGeom>
          <a:gradFill rotWithShape="0">
            <a:gsLst>
              <a:gs pos="0">
                <a:srgbClr val="C0FD83"/>
              </a:gs>
              <a:gs pos="100000">
                <a:srgbClr val="99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41000"/>
              </a:lnSpc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-1000" y="-750"/>
            <a:ext cx="6805248" cy="929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Rectangle 4"/>
          <p:cNvSpPr txBox="1">
            <a:spLocks noChangeArrowheads="1"/>
          </p:cNvSpPr>
          <p:nvPr userDrawn="1"/>
        </p:nvSpPr>
        <p:spPr bwMode="auto">
          <a:xfrm>
            <a:off x="4284663" y="6381750"/>
            <a:ext cx="574675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 algn="ctr">
              <a:spcBef>
                <a:spcPct val="0"/>
              </a:spcBef>
              <a:defRPr/>
            </a:pPr>
            <a:fld id="{0CE4CF8C-937E-4353-B216-55DC8A2ED546}" type="slidenum">
              <a:rPr lang="en-US" altLang="ja-JP" sz="2400" smtClean="0"/>
              <a:pPr algn="ctr">
                <a:spcBef>
                  <a:spcPct val="0"/>
                </a:spcBef>
                <a:defRPr/>
              </a:pPr>
              <a:t>‹#›</a:t>
            </a:fld>
            <a:endParaRPr lang="en-US" altLang="ja-JP" sz="2400" dirty="0"/>
          </a:p>
        </p:txBody>
      </p:sp>
      <p:pic>
        <p:nvPicPr>
          <p:cNvPr id="8" name="図 8" descr="new-lib-logo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77850"/>
            <a:ext cx="1525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lnSpc>
                <a:spcPct val="41000"/>
              </a:lnSpc>
              <a:spcBef>
                <a:spcPct val="0"/>
              </a:spcBef>
            </a:pPr>
            <a:endParaRPr lang="ja-JP" altLang="en-US"/>
          </a:p>
        </p:txBody>
      </p:sp>
      <p:sp>
        <p:nvSpPr>
          <p:cNvPr id="10" name="Rectangle 4"/>
          <p:cNvSpPr>
            <a:spLocks noGrp="1" noChangeArrowheads="1"/>
          </p:cNvSpPr>
          <p:nvPr userDrawn="1"/>
        </p:nvSpPr>
        <p:spPr bwMode="auto">
          <a:xfrm>
            <a:off x="7667625" y="6451600"/>
            <a:ext cx="13684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defPPr>
              <a:defRPr lang="en-GB"/>
            </a:defPPr>
            <a:lvl1pPr algn="r" defTabSz="449263" rtl="0" font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 kern="12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  <a:cs typeface="+mn-cs"/>
              </a:defRPr>
            </a:lvl1pPr>
            <a:lvl2pPr marL="457200" algn="l" defTabSz="449263" rtl="0" fontAlgn="ctr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49263" rtl="0" fontAlgn="ctr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49263" rtl="0" fontAlgn="ctr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49263" rtl="0" fontAlgn="ctr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ja-JP" altLang="en-US" dirty="0" smtClean="0"/>
              <a:t>工学部分館</a:t>
            </a:r>
            <a:endParaRPr lang="ja-JP" alt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>
            <a:off x="0" y="6329363"/>
            <a:ext cx="9144000" cy="549275"/>
          </a:xfrm>
          <a:prstGeom prst="rect">
            <a:avLst/>
          </a:prstGeom>
          <a:gradFill rotWithShape="0">
            <a:gsLst>
              <a:gs pos="0">
                <a:srgbClr val="C0FD83"/>
              </a:gs>
              <a:gs pos="100000">
                <a:srgbClr val="99CC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ctr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160338"/>
            <a:ext cx="7499350" cy="69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dirty="0" smtClean="0"/>
              <a:t>タイトルテキスト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668344" y="6435724"/>
            <a:ext cx="1368152" cy="305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6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 defTabSz="449263" fontAlgn="ctr">
              <a:spcAft>
                <a:spcPct val="0"/>
              </a:spcAft>
              <a:buSzPct val="100000"/>
              <a:buFont typeface="Arial" charset="0"/>
              <a:buNone/>
              <a:defRPr/>
            </a:pPr>
            <a:r>
              <a:rPr kumimoji="0" lang="ja-JP" altLang="en-US" dirty="0" smtClean="0">
                <a:solidFill>
                  <a:srgbClr val="000000"/>
                </a:solidFill>
              </a:rPr>
              <a:t>工学部分館</a:t>
            </a:r>
            <a:endParaRPr kumimoji="0"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3813"/>
            <a:ext cx="82105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 smtClean="0"/>
              <a:t>アウトラインテキストの書式を編集するにはクリックします。</a:t>
            </a:r>
          </a:p>
          <a:p>
            <a:pPr lvl="1"/>
            <a:r>
              <a:rPr lang="en-GB" altLang="ja-JP" smtClean="0"/>
              <a:t>2</a:t>
            </a:r>
            <a:r>
              <a:rPr lang="ja-JP" altLang="en-GB" smtClean="0"/>
              <a:t>レベル目のアウトライン</a:t>
            </a:r>
          </a:p>
          <a:p>
            <a:pPr lvl="2"/>
            <a:r>
              <a:rPr lang="en-GB" altLang="ja-JP" smtClean="0"/>
              <a:t>3</a:t>
            </a:r>
            <a:r>
              <a:rPr lang="ja-JP" altLang="en-GB" smtClean="0"/>
              <a:t>レベル目のアウトライン</a:t>
            </a:r>
          </a:p>
          <a:p>
            <a:pPr lvl="3"/>
            <a:r>
              <a:rPr lang="en-GB" altLang="ja-JP" smtClean="0"/>
              <a:t>4</a:t>
            </a:r>
            <a:r>
              <a:rPr lang="ja-JP" altLang="en-GB" smtClean="0"/>
              <a:t>レベル目のアウトライン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C0FD8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ctr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1" name="図 8" descr="new-lib-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77850"/>
            <a:ext cx="15255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211960" y="6381328"/>
            <a:ext cx="720080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lvl1pPr algn="r">
              <a:lnSpc>
                <a:spcPct val="100000"/>
              </a:lnSpc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 baseline="0">
                <a:solidFill>
                  <a:schemeClr val="tx1"/>
                </a:solidFill>
                <a:latin typeface="Times New Roman" pitchFamily="16" charset="0"/>
                <a:ea typeface="ＭＳ Ｐ明朝" charset="-128"/>
              </a:defRPr>
            </a:lvl1pPr>
          </a:lstStyle>
          <a:p>
            <a:pPr algn="ctr" defTabSz="449263" fontAlgn="ctr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None/>
              <a:defRPr/>
            </a:pPr>
            <a:fld id="{55F79885-4CED-4BA2-9B0E-EA02DE3C1D5F}" type="slidenum">
              <a:rPr kumimoji="0" lang="en-US" altLang="ja-JP" sz="2400" smtClean="0">
                <a:solidFill>
                  <a:srgbClr val="000000"/>
                </a:solidFill>
              </a:rPr>
              <a:pPr algn="ctr" defTabSz="449263" fontAlgn="ctr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buNone/>
                <a:defRPr/>
              </a:pPr>
              <a:t>‹#›</a:t>
            </a:fld>
            <a:endParaRPr kumimoji="0"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 userDrawn="1"/>
        </p:nvSpPr>
        <p:spPr bwMode="auto">
          <a:xfrm rot="10800000">
            <a:off x="0" y="857250"/>
            <a:ext cx="9144000" cy="71438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lnSpc>
                <a:spcPct val="4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kumimoji="0" lang="ja-JP" alt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4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ＭＳ Ｐゴシック" charset="-128"/>
        </a:defRPr>
      </a:lvl5pPr>
      <a:lvl6pPr marL="4572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defTabSz="449263" rtl="0" eaLnBrk="1" fontAlgn="base" hangingPunct="1">
        <a:lnSpc>
          <a:spcPct val="4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22263" indent="-322263" algn="l" defTabSz="449263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defRPr kumimoji="1" sz="4400">
          <a:solidFill>
            <a:srgbClr val="000000"/>
          </a:solidFill>
          <a:latin typeface="+mn-lt"/>
          <a:ea typeface="+mn-ea"/>
          <a:cs typeface="+mn-cs"/>
        </a:defRPr>
      </a:lvl1pPr>
      <a:lvl2pPr marL="722313" indent="-265113" algn="l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4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kumimoji="1" sz="32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4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kumimoji="1" sz="2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lib.ibaraki.ac.jp/guide/ill/ill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35410" y="3068960"/>
            <a:ext cx="727318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 typeface="ＭＳ Ｐゴシック" pitchFamily="50" charset="-128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レポート・論文のための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資料の探し方講習会</a:t>
            </a: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/>
            </a:r>
            <a:br>
              <a:rPr lang="en-US" altLang="ja-JP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</a:b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海外文献編</a:t>
            </a:r>
            <a:r>
              <a:rPr lang="en-US" altLang="ja-JP" sz="13500" b="1" dirty="0" smtClean="0">
                <a:latin typeface="ＭＳ Ｐゴシック" pitchFamily="50" charset="-128"/>
              </a:rPr>
              <a:t/>
            </a:r>
            <a:br>
              <a:rPr lang="en-US" altLang="ja-JP" sz="13500" b="1" dirty="0" smtClean="0">
                <a:latin typeface="ＭＳ Ｐゴシック" pitchFamily="50" charset="-128"/>
              </a:rPr>
            </a:br>
            <a:endParaRPr lang="ja-JP" altLang="en-GB" sz="13500" b="1" dirty="0" smtClean="0">
              <a:latin typeface="ＭＳ Ｐゴシック" pitchFamily="50" charset="-128"/>
            </a:endParaRPr>
          </a:p>
        </p:txBody>
      </p:sp>
      <p:pic>
        <p:nvPicPr>
          <p:cNvPr id="6" name="Picture 7" descr="wa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13636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979613" y="5229225"/>
            <a:ext cx="2143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b="1">
                <a:solidFill>
                  <a:schemeClr val="tx1"/>
                </a:solidFill>
              </a:rPr>
              <a:t>図書館キャラクター</a:t>
            </a:r>
            <a:endParaRPr lang="en-US" altLang="ja-JP" b="1">
              <a:solidFill>
                <a:schemeClr val="tx1"/>
              </a:solidFill>
            </a:endParaRPr>
          </a:p>
          <a:p>
            <a:pPr algn="ctr" eaLnBrk="1" hangingPunct="1"/>
            <a:r>
              <a:rPr lang="ja-JP" altLang="en-US" b="1">
                <a:solidFill>
                  <a:schemeClr val="tx1"/>
                </a:solidFill>
              </a:rPr>
              <a:t>「わらづと君」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87900" y="5084763"/>
            <a:ext cx="3744913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平成</a:t>
            </a:r>
            <a:r>
              <a:rPr lang="en-US" altLang="ja-JP" sz="2000" b="1" i="1" kern="0" dirty="0">
                <a:solidFill>
                  <a:srgbClr val="00B050"/>
                </a:solidFill>
              </a:rPr>
              <a:t>24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年</a:t>
            </a:r>
            <a:r>
              <a:rPr kumimoji="1" lang="en-US" altLang="ja-JP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7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lt"/>
                <a:ea typeface="+mn-ea"/>
              </a:rPr>
              <a:t>月</a:t>
            </a:r>
            <a:r>
              <a:rPr lang="en-US" altLang="ja-JP" sz="2000" b="1" i="1" kern="0" dirty="0">
                <a:solidFill>
                  <a:srgbClr val="00B050"/>
                </a:solidFill>
                <a:latin typeface="+mn-ea"/>
              </a:rPr>
              <a:t>11</a:t>
            </a:r>
            <a:r>
              <a:rPr kumimoji="1" lang="ja-JP" altLang="en-US" sz="2000" b="1" i="1" kern="0" dirty="0" smtClean="0">
                <a:solidFill>
                  <a:srgbClr val="00B050"/>
                </a:solidFill>
                <a:latin typeface="+mn-ea"/>
              </a:rPr>
              <a:t>日</a:t>
            </a:r>
            <a:endParaRPr kumimoji="1" lang="en-US" altLang="ja-JP" sz="2000" b="1" i="1" kern="0" dirty="0">
              <a:solidFill>
                <a:srgbClr val="00B050"/>
              </a:solidFill>
              <a:latin typeface="+mn-ea"/>
            </a:endParaRPr>
          </a:p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>
                <a:solidFill>
                  <a:srgbClr val="00B050"/>
                </a:solidFill>
                <a:latin typeface="+mn-lt"/>
                <a:ea typeface="+mn-ea"/>
              </a:rPr>
              <a:t>茨城大学図書館</a:t>
            </a:r>
            <a:endParaRPr kumimoji="1" lang="en-US" altLang="ja-JP" sz="2000" b="1" i="1" kern="0" dirty="0">
              <a:solidFill>
                <a:srgbClr val="00B050"/>
              </a:solidFill>
              <a:latin typeface="+mn-lt"/>
              <a:ea typeface="+mn-ea"/>
            </a:endParaRPr>
          </a:p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kumimoji="1" lang="ja-JP" altLang="en-US" sz="2000" b="1" i="1" kern="0" dirty="0">
                <a:solidFill>
                  <a:srgbClr val="00B050"/>
                </a:solidFill>
              </a:rPr>
              <a:t>工学部分館</a:t>
            </a:r>
            <a:endParaRPr kumimoji="1" lang="ja-JP" altLang="en-GB" sz="2000" b="1" i="1" kern="0" dirty="0">
              <a:solidFill>
                <a:srgbClr val="00B050"/>
              </a:solidFill>
            </a:endParaRPr>
          </a:p>
          <a:p>
            <a:pPr lvl="1" algn="r" eaLnBrk="0" fontAlgn="auto" hangingPunct="0">
              <a:spcBef>
                <a:spcPts val="900"/>
              </a:spcBef>
              <a:spcAft>
                <a:spcPts val="0"/>
              </a:spcAft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kumimoji="1" lang="ja-JP" altLang="en-GB" sz="2000" b="1" i="1" kern="0" dirty="0">
              <a:solidFill>
                <a:srgbClr val="00B05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wa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13636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27988" cy="88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altLang="ja-JP" sz="4400" dirty="0" smtClean="0">
                <a:effectLst/>
              </a:rPr>
              <a:t> </a:t>
            </a:r>
            <a:r>
              <a:rPr lang="en-US" altLang="ja-JP" sz="4400" b="1" dirty="0" smtClean="0">
                <a:effectLst/>
                <a:latin typeface="Arial" pitchFamily="34" charset="0"/>
                <a:cs typeface="Arial" pitchFamily="34" charset="0"/>
              </a:rPr>
              <a:t>Academic Search Elite</a:t>
            </a:r>
            <a:r>
              <a:rPr lang="ja-JP" altLang="en-US" sz="4000" dirty="0" smtClean="0">
                <a:effectLst/>
                <a:latin typeface="ＭＳ Ｐゴシック" charset="-128"/>
              </a:rPr>
              <a:t>の使い方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25539"/>
            <a:ext cx="7849567" cy="2807518"/>
          </a:xfrm>
        </p:spPr>
        <p:txBody>
          <a:bodyPr/>
          <a:lstStyle/>
          <a:p>
            <a:pPr marL="323850">
              <a:lnSpc>
                <a:spcPct val="90000"/>
              </a:lnSpc>
              <a:spcBef>
                <a:spcPts val="3600"/>
              </a:spcBef>
            </a:pPr>
            <a:endParaRPr lang="en-US" altLang="ja-JP" sz="3200" dirty="0" smtClean="0">
              <a:latin typeface="ＭＳ Ｐゴシック" charset="-128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ja-JP" altLang="en-US" sz="3200" dirty="0" smtClean="0">
                <a:latin typeface="ＭＳ Ｐゴシック" charset="-128"/>
              </a:rPr>
              <a:t>・詳細な検索方法は公式の取扱説明書をご覧ください。</a:t>
            </a:r>
            <a:endParaRPr lang="en-US" altLang="ja-JP" sz="3200" dirty="0" smtClean="0">
              <a:latin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3200" dirty="0" smtClean="0">
                <a:latin typeface="ＭＳ Ｐゴシック" charset="-128"/>
              </a:rPr>
              <a:t>http://support.epnet.com/training/lang/ja/fulltext/JA_ASEUsrGuide0207.pdf</a:t>
            </a:r>
            <a:endParaRPr lang="ja-JP" altLang="en-US" sz="3200" dirty="0" smtClean="0">
              <a:latin typeface="ＭＳ Ｐゴシック" charset="-128"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>
                <a:latin typeface="Arial" pitchFamily="34" charset="0"/>
                <a:cs typeface="Arial" pitchFamily="34" charset="0"/>
              </a:rPr>
              <a:t>Academic Search </a:t>
            </a:r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Elite</a:t>
            </a: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まとめ　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125539"/>
            <a:ext cx="8363272" cy="48237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提供機関　　　エブスコパブリッシング</a:t>
            </a:r>
            <a:endParaRPr kumimoji="1" lang="en-US" altLang="ja-JP" dirty="0" smtClean="0"/>
          </a:p>
          <a:p>
            <a:r>
              <a:rPr lang="ja-JP" altLang="en-US" dirty="0" smtClean="0"/>
              <a:t>収録対象誌　  約</a:t>
            </a:r>
            <a:r>
              <a:rPr lang="en-US" altLang="ja-JP" dirty="0" smtClean="0"/>
              <a:t>3,700</a:t>
            </a:r>
            <a:r>
              <a:rPr lang="ja-JP" altLang="en-US" dirty="0" smtClean="0"/>
              <a:t>誌</a:t>
            </a:r>
            <a:endParaRPr kumimoji="1" lang="en-US" altLang="ja-JP" dirty="0" smtClean="0"/>
          </a:p>
          <a:p>
            <a:r>
              <a:rPr lang="ja-JP" altLang="en-US" dirty="0" smtClean="0"/>
              <a:t>収録年代　　　</a:t>
            </a:r>
            <a:r>
              <a:rPr lang="en-US" altLang="ja-JP" dirty="0" smtClean="0"/>
              <a:t>1985</a:t>
            </a:r>
            <a:r>
              <a:rPr lang="ja-JP" altLang="en-US" dirty="0" smtClean="0"/>
              <a:t>年以降</a:t>
            </a:r>
            <a:endParaRPr lang="en-US" altLang="ja-JP" dirty="0" smtClean="0"/>
          </a:p>
          <a:p>
            <a:r>
              <a:rPr kumimoji="1" lang="ja-JP" altLang="en-US" dirty="0" smtClean="0"/>
              <a:t>タイプ　　　　　 海外の論文検索</a:t>
            </a:r>
            <a:endParaRPr kumimoji="1" lang="en-US" altLang="ja-JP" dirty="0" smtClean="0"/>
          </a:p>
          <a:p>
            <a:r>
              <a:rPr lang="ja-JP" altLang="en-US" dirty="0" smtClean="0"/>
              <a:t>分野　　　　　  人文・社会・自然全分野</a:t>
            </a:r>
            <a:endParaRPr lang="en-US" altLang="ja-JP" dirty="0" smtClean="0"/>
          </a:p>
          <a:p>
            <a:r>
              <a:rPr kumimoji="1" lang="ja-JP" altLang="en-US" dirty="0"/>
              <a:t>利用</a:t>
            </a:r>
            <a:r>
              <a:rPr kumimoji="1" lang="ja-JP" altLang="en-US" dirty="0" smtClean="0"/>
              <a:t>環境　　  学内限定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　　　　　　　　</a:t>
            </a:r>
            <a:r>
              <a:rPr lang="ja-JP" altLang="en-US" sz="2400" dirty="0" smtClean="0"/>
              <a:t>（図書館</a:t>
            </a:r>
            <a:r>
              <a:rPr lang="en-US" altLang="ja-JP" sz="2400" dirty="0" smtClean="0"/>
              <a:t>HP</a:t>
            </a:r>
            <a:r>
              <a:rPr lang="ja-JP" altLang="en-US" sz="2400" dirty="0" smtClean="0"/>
              <a:t>上から認証により学外から利用可）</a:t>
            </a:r>
            <a:endParaRPr lang="en-US" altLang="ja-JP" sz="2400" dirty="0" smtClean="0"/>
          </a:p>
          <a:p>
            <a:r>
              <a:rPr lang="ja-JP" altLang="en-US" sz="2800" dirty="0" smtClean="0"/>
              <a:t>本文閲覧　　　   約</a:t>
            </a:r>
            <a:r>
              <a:rPr lang="en-US" altLang="ja-JP" sz="2800" dirty="0" smtClean="0"/>
              <a:t>2,000</a:t>
            </a:r>
            <a:r>
              <a:rPr lang="ja-JP" altLang="en-US" sz="2800" dirty="0" smtClean="0"/>
              <a:t>誌は本文閲覧可能。</a:t>
            </a:r>
            <a:endParaRPr kumimoji="1" lang="ja-JP" altLang="en-US" sz="2800" dirty="0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 idx="4294967295"/>
          </p:nvPr>
        </p:nvSpPr>
        <p:spPr>
          <a:xfrm>
            <a:off x="3364905" y="2853184"/>
            <a:ext cx="2414190" cy="11516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ja-JP" sz="6000" b="1" dirty="0" err="1" smtClean="0">
                <a:effectLst/>
                <a:latin typeface="Arial" pitchFamily="34" charset="0"/>
                <a:cs typeface="Arial" pitchFamily="34" charset="0"/>
              </a:rPr>
              <a:t>Scirus</a:t>
            </a:r>
            <a:endParaRPr lang="ja-JP" altLang="en-US" sz="40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43908" y="263691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サイラス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 idx="4294967295"/>
          </p:nvPr>
        </p:nvSpPr>
        <p:spPr>
          <a:xfrm>
            <a:off x="1" y="0"/>
            <a:ext cx="6660232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ja-JP" altLang="en-US" dirty="0"/>
              <a:t> </a:t>
            </a:r>
            <a:r>
              <a:rPr lang="en-US" altLang="ja-JP" sz="4800" b="1" dirty="0" err="1" smtClean="0">
                <a:effectLst/>
                <a:latin typeface="Arial" pitchFamily="34" charset="0"/>
                <a:cs typeface="Arial" pitchFamily="34" charset="0"/>
              </a:rPr>
              <a:t>Scirus</a:t>
            </a:r>
            <a:r>
              <a:rPr lang="ja-JP" altLang="en-US" sz="4800" dirty="0" smtClean="0">
                <a:effectLst/>
              </a:rPr>
              <a:t>とは？</a:t>
            </a:r>
          </a:p>
        </p:txBody>
      </p:sp>
      <p:sp>
        <p:nvSpPr>
          <p:cNvPr id="22531" name="テキスト ボックス 5"/>
          <p:cNvSpPr txBox="1">
            <a:spLocks noChangeArrowheads="1"/>
          </p:cNvSpPr>
          <p:nvPr/>
        </p:nvSpPr>
        <p:spPr bwMode="auto">
          <a:xfrm>
            <a:off x="468313" y="4724400"/>
            <a:ext cx="8280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科学技術情報に特化した検索エンジン</a:t>
            </a:r>
            <a:r>
              <a:rPr lang="ja-JP" altLang="en-US" sz="2000" dirty="0">
                <a:solidFill>
                  <a:schemeClr val="tx1"/>
                </a:solidFill>
              </a:rPr>
              <a:t>（</a:t>
            </a:r>
            <a:r>
              <a:rPr lang="en-US" altLang="ja-JP" sz="2000" dirty="0">
                <a:solidFill>
                  <a:schemeClr val="tx1"/>
                </a:solidFill>
              </a:rPr>
              <a:t>Elsevier</a:t>
            </a:r>
            <a:r>
              <a:rPr lang="ja-JP" altLang="en-US" sz="2000" dirty="0">
                <a:solidFill>
                  <a:schemeClr val="tx1"/>
                </a:solidFill>
              </a:rPr>
              <a:t>社提供）</a:t>
            </a:r>
            <a:endParaRPr kumimoji="1" lang="ja-JP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学術雑誌記事、科学者の</a:t>
            </a:r>
            <a:r>
              <a:rPr kumimoji="1" lang="en-US" altLang="ja-JP" sz="2800" dirty="0">
                <a:solidFill>
                  <a:schemeClr val="tx1"/>
                </a:solidFill>
              </a:rPr>
              <a:t>Web</a:t>
            </a:r>
            <a:r>
              <a:rPr kumimoji="1" lang="ja-JP" altLang="en-US" sz="2800" dirty="0">
                <a:solidFill>
                  <a:schemeClr val="tx1"/>
                </a:solidFill>
              </a:rPr>
              <a:t>サイト、教材、知的財産に関する情報を探すことが可能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8073" r="6987" b="10672"/>
          <a:stretch>
            <a:fillRect/>
          </a:stretch>
        </p:blipFill>
        <p:spPr bwMode="auto">
          <a:xfrm>
            <a:off x="1835150" y="1125538"/>
            <a:ext cx="5400675" cy="3457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18073" r="6987" b="10672"/>
          <a:stretch>
            <a:fillRect/>
          </a:stretch>
        </p:blipFill>
        <p:spPr bwMode="auto">
          <a:xfrm>
            <a:off x="611560" y="1341438"/>
            <a:ext cx="5400675" cy="34575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43975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ja-JP" altLang="en-US" sz="4800" dirty="0" smtClean="0">
                <a:effectLst/>
              </a:rPr>
              <a:t> 検索画面 切替</a:t>
            </a:r>
          </a:p>
        </p:txBody>
      </p:sp>
      <p:sp>
        <p:nvSpPr>
          <p:cNvPr id="23556" name="テキスト ボックス 17"/>
          <p:cNvSpPr txBox="1">
            <a:spLocks noChangeArrowheads="1"/>
          </p:cNvSpPr>
          <p:nvPr/>
        </p:nvSpPr>
        <p:spPr bwMode="auto">
          <a:xfrm>
            <a:off x="468313" y="1125538"/>
            <a:ext cx="2159000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>
                <a:solidFill>
                  <a:schemeClr val="tx1"/>
                </a:solidFill>
              </a:rPr>
              <a:t>検索画面</a:t>
            </a:r>
            <a:endParaRPr lang="en-US" altLang="ja-JP" sz="2800">
              <a:solidFill>
                <a:schemeClr val="tx1"/>
              </a:solidFill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2700288" y="2349500"/>
            <a:ext cx="863600" cy="287338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2355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9" r="1352" b="1312"/>
          <a:stretch>
            <a:fillRect/>
          </a:stretch>
        </p:blipFill>
        <p:spPr bwMode="auto">
          <a:xfrm>
            <a:off x="3132460" y="1989138"/>
            <a:ext cx="5688012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テキスト ボックス 18"/>
          <p:cNvSpPr txBox="1">
            <a:spLocks noChangeArrowheads="1"/>
          </p:cNvSpPr>
          <p:nvPr/>
        </p:nvSpPr>
        <p:spPr bwMode="auto">
          <a:xfrm>
            <a:off x="6300788" y="5157788"/>
            <a:ext cx="2376487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>
                <a:solidFill>
                  <a:schemeClr val="tx1"/>
                </a:solidFill>
              </a:rPr>
              <a:t>詳細検索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610104">
            <a:off x="2448579" y="3068638"/>
            <a:ext cx="720725" cy="1296987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2" name="テキスト ボックス 5"/>
          <p:cNvSpPr txBox="1">
            <a:spLocks noChangeArrowheads="1"/>
          </p:cNvSpPr>
          <p:nvPr/>
        </p:nvSpPr>
        <p:spPr bwMode="auto">
          <a:xfrm>
            <a:off x="2771775" y="5876925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>
                <a:solidFill>
                  <a:schemeClr val="tx1"/>
                </a:solidFill>
              </a:rPr>
              <a:t>http://www.scirus.com/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13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3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 animBg="1"/>
      <p:bldP spid="2765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88898"/>
            <a:ext cx="5688632" cy="51197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9087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ja-JP" altLang="en-US" sz="4800" dirty="0"/>
              <a:t> </a:t>
            </a:r>
            <a:r>
              <a:rPr lang="ja-JP" altLang="en-US" sz="4800" dirty="0" smtClean="0">
                <a:effectLst/>
              </a:rPr>
              <a:t>検索画面</a:t>
            </a:r>
          </a:p>
        </p:txBody>
      </p:sp>
      <p:sp>
        <p:nvSpPr>
          <p:cNvPr id="5" name="右中かっこ 4"/>
          <p:cNvSpPr/>
          <p:nvPr/>
        </p:nvSpPr>
        <p:spPr>
          <a:xfrm>
            <a:off x="5976156" y="3356992"/>
            <a:ext cx="504056" cy="2751674"/>
          </a:xfrm>
          <a:prstGeom prst="rightBrac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44208" y="4869160"/>
            <a:ext cx="2448272" cy="504056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検索範囲の指定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7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63" y="1052736"/>
            <a:ext cx="6404475" cy="5184575"/>
          </a:xfrm>
          <a:prstGeom prst="rect">
            <a:avLst/>
          </a:prstGeom>
        </p:spPr>
      </p:pic>
      <p:sp>
        <p:nvSpPr>
          <p:cNvPr id="14339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908720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dirty="0"/>
              <a:t> </a:t>
            </a:r>
            <a:r>
              <a:rPr lang="ja-JP" altLang="en-US" sz="4800" dirty="0" smtClean="0">
                <a:effectLst/>
              </a:rPr>
              <a:t>検索結果一覧画面</a:t>
            </a:r>
          </a:p>
        </p:txBody>
      </p:sp>
      <p:sp>
        <p:nvSpPr>
          <p:cNvPr id="14340" name="線吹き出し 2 (枠付き) 10"/>
          <p:cNvSpPr>
            <a:spLocks/>
          </p:cNvSpPr>
          <p:nvPr/>
        </p:nvSpPr>
        <p:spPr bwMode="auto">
          <a:xfrm>
            <a:off x="7522740" y="5013176"/>
            <a:ext cx="1512888" cy="431800"/>
          </a:xfrm>
          <a:prstGeom prst="borderCallout2">
            <a:avLst>
              <a:gd name="adj1" fmla="val 30998"/>
              <a:gd name="adj2" fmla="val -419"/>
              <a:gd name="adj3" fmla="val -66105"/>
              <a:gd name="adj4" fmla="val -14808"/>
              <a:gd name="adj5" fmla="val -67972"/>
              <a:gd name="adj6" fmla="val -74775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掲載雑誌</a:t>
            </a:r>
          </a:p>
        </p:txBody>
      </p:sp>
      <p:sp>
        <p:nvSpPr>
          <p:cNvPr id="14341" name="線吹き出し 2 (枠付き) 11"/>
          <p:cNvSpPr>
            <a:spLocks/>
          </p:cNvSpPr>
          <p:nvPr/>
        </p:nvSpPr>
        <p:spPr bwMode="auto">
          <a:xfrm>
            <a:off x="7524328" y="1269008"/>
            <a:ext cx="1511300" cy="431800"/>
          </a:xfrm>
          <a:prstGeom prst="borderCallout2">
            <a:avLst>
              <a:gd name="adj1" fmla="val 50242"/>
              <a:gd name="adj2" fmla="val -1122"/>
              <a:gd name="adj3" fmla="val 63207"/>
              <a:gd name="adj4" fmla="val -31172"/>
              <a:gd name="adj5" fmla="val 167441"/>
              <a:gd name="adj6" fmla="val -68716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論</a:t>
            </a:r>
            <a:r>
              <a:rPr lang="ja-JP" altLang="en-US" sz="2400" b="1" dirty="0" smtClean="0">
                <a:solidFill>
                  <a:schemeClr val="tx1"/>
                </a:solidFill>
              </a:rPr>
              <a:t>文名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4342" name="線吹き出し 2 (枠付き) 12"/>
          <p:cNvSpPr>
            <a:spLocks/>
          </p:cNvSpPr>
          <p:nvPr/>
        </p:nvSpPr>
        <p:spPr bwMode="auto">
          <a:xfrm>
            <a:off x="7843373" y="3213224"/>
            <a:ext cx="1121115" cy="431800"/>
          </a:xfrm>
          <a:prstGeom prst="borderCallout2">
            <a:avLst>
              <a:gd name="adj1" fmla="val 47012"/>
              <a:gd name="adj2" fmla="val 197"/>
              <a:gd name="adj3" fmla="val -60007"/>
              <a:gd name="adj4" fmla="val -36827"/>
              <a:gd name="adj5" fmla="val -66315"/>
              <a:gd name="adj6" fmla="val -106886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ソース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331641" y="1916831"/>
            <a:ext cx="1584175" cy="27363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2 (枠付き) 11"/>
          <p:cNvSpPr>
            <a:spLocks/>
          </p:cNvSpPr>
          <p:nvPr/>
        </p:nvSpPr>
        <p:spPr bwMode="auto">
          <a:xfrm>
            <a:off x="-148" y="1845072"/>
            <a:ext cx="1403796" cy="431800"/>
          </a:xfrm>
          <a:prstGeom prst="borderCallout2">
            <a:avLst>
              <a:gd name="adj1" fmla="val 103786"/>
              <a:gd name="adj2" fmla="val 48897"/>
              <a:gd name="adj3" fmla="val 199706"/>
              <a:gd name="adj4" fmla="val 53646"/>
              <a:gd name="adj5" fmla="val 289859"/>
              <a:gd name="adj6" fmla="val 94197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絞り込み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wa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13636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027988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ja-JP" sz="4400" dirty="0" smtClean="0">
                <a:effectLst/>
              </a:rPr>
              <a:t> </a:t>
            </a:r>
            <a:r>
              <a:rPr lang="en-US" altLang="ja-JP" sz="4800" b="1" dirty="0" err="1" smtClean="0">
                <a:effectLst/>
                <a:latin typeface="Arial" pitchFamily="34" charset="0"/>
                <a:cs typeface="Arial" pitchFamily="34" charset="0"/>
              </a:rPr>
              <a:t>Scirus</a:t>
            </a:r>
            <a:r>
              <a:rPr lang="ja-JP" altLang="en-US" sz="4800" dirty="0" smtClean="0">
                <a:effectLst/>
                <a:latin typeface="ＭＳ Ｐゴシック" charset="-128"/>
              </a:rPr>
              <a:t>の使い方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981075"/>
            <a:ext cx="8065591" cy="2519363"/>
          </a:xfrm>
        </p:spPr>
        <p:txBody>
          <a:bodyPr/>
          <a:lstStyle/>
          <a:p>
            <a:pPr marL="323850">
              <a:lnSpc>
                <a:spcPct val="90000"/>
              </a:lnSpc>
              <a:spcBef>
                <a:spcPts val="3600"/>
              </a:spcBef>
            </a:pPr>
            <a:endParaRPr lang="en-US" altLang="ja-JP" sz="3200" dirty="0" smtClean="0">
              <a:latin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3200" dirty="0" smtClean="0">
                <a:latin typeface="ＭＳ Ｐゴシック" charset="-128"/>
              </a:rPr>
              <a:t>・</a:t>
            </a:r>
            <a:r>
              <a:rPr lang="en-US" altLang="ja-JP" sz="3200" dirty="0" err="1" smtClean="0">
                <a:latin typeface="ＭＳ Ｐゴシック" charset="-128"/>
              </a:rPr>
              <a:t>Scirus</a:t>
            </a:r>
            <a:r>
              <a:rPr lang="en-US" altLang="ja-JP" sz="3200" dirty="0" smtClean="0">
                <a:latin typeface="ＭＳ Ｐゴシック" charset="-128"/>
              </a:rPr>
              <a:t> help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3200" dirty="0" smtClean="0">
                <a:latin typeface="ＭＳ Ｐゴシック" charset="-128"/>
              </a:rPr>
              <a:t>(</a:t>
            </a:r>
            <a:r>
              <a:rPr lang="en-US" altLang="ja-JP" sz="3200" dirty="0" smtClean="0">
                <a:solidFill>
                  <a:schemeClr val="tx1"/>
                </a:solidFill>
              </a:rPr>
              <a:t>http://www.scirus.com/html/help/index.htm</a:t>
            </a:r>
            <a:r>
              <a:rPr lang="en-US" altLang="ja-JP" sz="3200" dirty="0" smtClean="0">
                <a:latin typeface="ＭＳ Ｐゴシック" charset="-128"/>
              </a:rPr>
              <a:t>)</a:t>
            </a:r>
            <a:endParaRPr lang="ja-JP" altLang="en-US" sz="3200" dirty="0" smtClean="0">
              <a:latin typeface="ＭＳ Ｐゴシック" charset="-128"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ja-JP" b="1" dirty="0" err="1" smtClean="0">
                <a:latin typeface="Arial" pitchFamily="34" charset="0"/>
                <a:cs typeface="Arial" pitchFamily="34" charset="0"/>
              </a:rPr>
              <a:t>Scirus</a:t>
            </a: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まとめ　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8363272" cy="48237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提供機関　　　エルゼビア</a:t>
            </a:r>
            <a:endParaRPr kumimoji="1" lang="en-US" altLang="ja-JP" dirty="0" smtClean="0"/>
          </a:p>
          <a:p>
            <a:r>
              <a:rPr lang="ja-JP" altLang="en-US" dirty="0" smtClean="0"/>
              <a:t>収録対象誌　 　　　 －</a:t>
            </a:r>
            <a:endParaRPr kumimoji="1" lang="en-US" altLang="ja-JP" sz="2800" dirty="0" smtClean="0"/>
          </a:p>
          <a:p>
            <a:r>
              <a:rPr lang="ja-JP" altLang="en-US" dirty="0" smtClean="0"/>
              <a:t>収録年代　　　　　 　－</a:t>
            </a:r>
            <a:endParaRPr lang="en-US" altLang="ja-JP" dirty="0" smtClean="0"/>
          </a:p>
          <a:p>
            <a:r>
              <a:rPr kumimoji="1" lang="ja-JP" altLang="en-US" dirty="0" smtClean="0"/>
              <a:t>タイプ　　　　　</a:t>
            </a:r>
            <a:r>
              <a:rPr kumimoji="1" lang="ja-JP" altLang="en-US" sz="2600" dirty="0" smtClean="0"/>
              <a:t>科学技術情報に特化した検索エンジン</a:t>
            </a:r>
            <a:endParaRPr kumimoji="1" lang="en-US" altLang="ja-JP" sz="2600" dirty="0" smtClean="0"/>
          </a:p>
          <a:p>
            <a:r>
              <a:rPr lang="ja-JP" altLang="en-US" dirty="0" smtClean="0"/>
              <a:t>分野　　　　　  全分野</a:t>
            </a:r>
            <a:endParaRPr lang="en-US" altLang="ja-JP" dirty="0" smtClean="0"/>
          </a:p>
          <a:p>
            <a:r>
              <a:rPr kumimoji="1" lang="ja-JP" altLang="en-US" dirty="0"/>
              <a:t>利用</a:t>
            </a:r>
            <a:r>
              <a:rPr kumimoji="1" lang="ja-JP" altLang="en-US" dirty="0" smtClean="0"/>
              <a:t>環境　　  </a:t>
            </a:r>
            <a:r>
              <a:rPr lang="ja-JP" altLang="en-US" dirty="0" smtClean="0"/>
              <a:t>フリー</a:t>
            </a:r>
            <a:endParaRPr lang="en-US" altLang="ja-JP" dirty="0" smtClean="0"/>
          </a:p>
          <a:p>
            <a:r>
              <a:rPr kumimoji="1" lang="ja-JP" altLang="en-US" dirty="0"/>
              <a:t>本文</a:t>
            </a:r>
            <a:r>
              <a:rPr kumimoji="1" lang="ja-JP" altLang="en-US" dirty="0" smtClean="0"/>
              <a:t>閲覧　　　リンクにより読めるものもある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2800" dirty="0" smtClean="0"/>
              <a:t>　　　　　　　　　　</a:t>
            </a:r>
            <a:endParaRPr lang="en-US" altLang="ja-JP" sz="2800" dirty="0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755650" y="2565400"/>
            <a:ext cx="7751763" cy="1536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b="1" smtClean="0">
                <a:effectLst/>
              </a:rPr>
              <a:t>Google Scholar</a:t>
            </a:r>
            <a:r>
              <a:rPr lang="en-US" altLang="ja-JP" smtClean="0">
                <a:effectLst/>
              </a:rPr>
              <a:t/>
            </a:r>
            <a:br>
              <a:rPr lang="en-US" altLang="ja-JP" smtClean="0">
                <a:effectLst/>
              </a:rPr>
            </a:br>
            <a:r>
              <a:rPr lang="ja-JP" altLang="en-US" sz="4000" smtClean="0">
                <a:effectLst/>
              </a:rPr>
              <a:t>（グーグル スカラー）</a:t>
            </a:r>
          </a:p>
        </p:txBody>
      </p:sp>
      <p:sp>
        <p:nvSpPr>
          <p:cNvPr id="15363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zh-TW" altLang="en-US" smtClean="0">
                <a:solidFill>
                  <a:schemeClr val="tx1"/>
                </a:solidFill>
                <a:latin typeface="Times New Roman" pitchFamily="18" charset="0"/>
                <a:ea typeface="ＭＳ Ｐ明朝" pitchFamily="18" charset="-128"/>
              </a:rPr>
              <a:t>茨城大学図書館</a:t>
            </a:r>
            <a:endParaRPr lang="ja-JP" altLang="en-GB" smtClean="0">
              <a:solidFill>
                <a:schemeClr val="tx1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800" dirty="0" smtClean="0"/>
              <a:t> 目次</a:t>
            </a:r>
            <a:endParaRPr kumimoji="1" lang="ja-JP" altLang="en-US" sz="4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262771"/>
          </a:xfrm>
        </p:spPr>
        <p:txBody>
          <a:bodyPr>
            <a:noAutofit/>
          </a:bodyPr>
          <a:lstStyle/>
          <a:p>
            <a:pPr marL="457200" indent="-457200" fontAlgn="base">
              <a:lnSpc>
                <a:spcPts val="7000"/>
              </a:lnSpc>
              <a:buFont typeface="+mj-lt"/>
              <a:buAutoNum type="arabicPeriod"/>
              <a:defRPr/>
            </a:pPr>
            <a:r>
              <a:rPr lang="ja-JP" altLang="en-US" sz="4800" b="1" dirty="0" smtClean="0">
                <a:latin typeface="+mj-ea"/>
              </a:rPr>
              <a:t>海外文献情報データベース</a:t>
            </a:r>
            <a:endParaRPr lang="en-US" altLang="ja-JP" sz="4800" b="1" dirty="0" smtClean="0">
              <a:latin typeface="+mj-ea"/>
            </a:endParaRPr>
          </a:p>
          <a:p>
            <a:pPr marL="457200" indent="-457200" fontAlgn="base">
              <a:lnSpc>
                <a:spcPts val="7000"/>
              </a:lnSpc>
              <a:buFont typeface="+mj-lt"/>
              <a:buAutoNum type="arabicPeriod"/>
              <a:defRPr/>
            </a:pPr>
            <a:r>
              <a:rPr lang="ja-JP" altLang="en-US" sz="4000" b="1" dirty="0" smtClean="0">
                <a:latin typeface="+mj-ea"/>
              </a:rPr>
              <a:t>本学で利用できる電子ジャーナル</a:t>
            </a:r>
            <a:endParaRPr lang="en-US" altLang="ja-JP" sz="4000" b="1" dirty="0" smtClean="0">
              <a:latin typeface="+mj-ea"/>
            </a:endParaRPr>
          </a:p>
          <a:p>
            <a:pPr marL="457200" indent="-457200" fontAlgn="base">
              <a:lnSpc>
                <a:spcPts val="7000"/>
              </a:lnSpc>
              <a:buFont typeface="+mj-lt"/>
              <a:buAutoNum type="arabicPeriod"/>
              <a:defRPr/>
            </a:pPr>
            <a:r>
              <a:rPr lang="ja-JP" altLang="en-US" sz="4800" b="1" dirty="0" smtClean="0">
                <a:latin typeface="+mj-ea"/>
              </a:rPr>
              <a:t>検索上の注意点</a:t>
            </a:r>
            <a:endParaRPr lang="en-US" altLang="ja-JP" sz="4800" b="1" dirty="0" smtClean="0">
              <a:latin typeface="+mj-ea"/>
            </a:endParaRPr>
          </a:p>
          <a:p>
            <a:pPr marL="457200" indent="-457200" fontAlgn="base">
              <a:lnSpc>
                <a:spcPts val="7000"/>
              </a:lnSpc>
              <a:buFont typeface="+mj-lt"/>
              <a:buAutoNum type="arabicPeriod"/>
              <a:defRPr/>
            </a:pPr>
            <a:r>
              <a:rPr lang="ja-JP" altLang="en-US" sz="4800" b="1" dirty="0">
                <a:latin typeface="+mj-ea"/>
              </a:rPr>
              <a:t>演習</a:t>
            </a:r>
            <a:endParaRPr lang="en-US" altLang="ja-JP" sz="4800" b="1" dirty="0">
              <a:latin typeface="+mj-ea"/>
            </a:endParaRPr>
          </a:p>
          <a:p>
            <a:pPr marL="457200" indent="-457200" fontAlgn="base">
              <a:lnSpc>
                <a:spcPts val="7000"/>
              </a:lnSpc>
              <a:buFont typeface="+mj-lt"/>
              <a:buAutoNum type="arabicPeriod"/>
              <a:defRPr/>
            </a:pPr>
            <a:r>
              <a:rPr lang="ja-JP" altLang="en-US" sz="4800" b="1" dirty="0">
                <a:latin typeface="+mj-ea"/>
              </a:rPr>
              <a:t>文献入手方法</a:t>
            </a:r>
          </a:p>
          <a:p>
            <a:pPr>
              <a:buNone/>
            </a:pPr>
            <a:endParaRPr lang="en-US" altLang="ja-JP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6372200" cy="908720"/>
          </a:xfrm>
        </p:spPr>
        <p:txBody>
          <a:bodyPr/>
          <a:lstStyle/>
          <a:p>
            <a:pPr algn="l"/>
            <a:r>
              <a:rPr lang="ja-JP" altLang="en-US" dirty="0" smtClean="0">
                <a:effectLst/>
              </a:rPr>
              <a:t> </a:t>
            </a:r>
            <a:r>
              <a:rPr lang="en-US" altLang="ja-JP" sz="4800" b="1" dirty="0" smtClean="0">
                <a:effectLst/>
                <a:latin typeface="Arial" pitchFamily="34" charset="0"/>
                <a:cs typeface="Arial" pitchFamily="34" charset="0"/>
              </a:rPr>
              <a:t>Google Scholar</a:t>
            </a:r>
            <a:endParaRPr lang="ja-JP" altLang="en-US" sz="48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テキスト ボックス 5"/>
          <p:cNvSpPr txBox="1">
            <a:spLocks noChangeArrowheads="1"/>
          </p:cNvSpPr>
          <p:nvPr/>
        </p:nvSpPr>
        <p:spPr bwMode="auto">
          <a:xfrm>
            <a:off x="611945" y="4221088"/>
            <a:ext cx="7920111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4500"/>
              </a:lnSpc>
              <a:buFont typeface="Arial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学術情報検索に特化した</a:t>
            </a:r>
            <a:r>
              <a:rPr lang="en-US" altLang="ja-JP" sz="2800" dirty="0">
                <a:solidFill>
                  <a:schemeClr val="tx1"/>
                </a:solidFill>
              </a:rPr>
              <a:t>Google</a:t>
            </a:r>
            <a:r>
              <a:rPr lang="ja-JP" altLang="en-US" sz="2800" dirty="0">
                <a:solidFill>
                  <a:schemeClr val="tx1"/>
                </a:solidFill>
              </a:rPr>
              <a:t>の検索サービス</a:t>
            </a:r>
            <a:endParaRPr kumimoji="1" lang="ja-JP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ts val="4500"/>
              </a:lnSpc>
              <a:buFont typeface="Arial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様々な学術雑誌、論文、本、記事を探すことが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可能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ts val="4500"/>
              </a:lnSpc>
              <a:buFont typeface="Arial" charset="0"/>
              <a:buChar char="•"/>
            </a:pPr>
            <a:r>
              <a:rPr lang="ja-JP" altLang="en-US" sz="2800" dirty="0" smtClean="0">
                <a:solidFill>
                  <a:schemeClr val="tx1"/>
                </a:solidFill>
              </a:rPr>
              <a:t>論文とともにその論文を引用している論文を示す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7264" r="2013" b="10150"/>
          <a:stretch>
            <a:fillRect/>
          </a:stretch>
        </p:blipFill>
        <p:spPr bwMode="auto">
          <a:xfrm>
            <a:off x="1908175" y="1268414"/>
            <a:ext cx="4968081" cy="28986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375756" y="58772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Arial" pitchFamily="34" charset="0"/>
                <a:cs typeface="Arial" pitchFamily="34" charset="0"/>
              </a:rPr>
              <a:t>http://scholar.google.co.jp/</a:t>
            </a:r>
            <a:endParaRPr kumimoji="1"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1555750"/>
          </a:xfrm>
        </p:spPr>
        <p:txBody>
          <a:bodyPr/>
          <a:lstStyle/>
          <a:p>
            <a:r>
              <a:rPr lang="en-US" altLang="ja-JP" smtClean="0">
                <a:effectLst/>
              </a:rPr>
              <a:t> </a:t>
            </a:r>
            <a:r>
              <a:rPr lang="en-US" altLang="ja-JP" b="1" smtClean="0">
                <a:effectLst/>
              </a:rPr>
              <a:t>Google Scholar</a:t>
            </a:r>
            <a:r>
              <a:rPr lang="ja-JP" altLang="en-US" sz="4000" smtClean="0">
                <a:effectLst/>
              </a:rPr>
              <a:t>へのアクセス</a:t>
            </a:r>
            <a:r>
              <a:rPr lang="en-US" altLang="ja-JP" sz="4400" smtClean="0">
                <a:effectLst/>
              </a:rPr>
              <a:t/>
            </a:r>
            <a:br>
              <a:rPr lang="en-US" altLang="ja-JP" sz="4400" smtClean="0">
                <a:effectLst/>
              </a:rPr>
            </a:br>
            <a:endParaRPr lang="ja-JP" altLang="en-US" sz="4400" smtClean="0">
              <a:effectLst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8"/>
          <a:stretch>
            <a:fillRect/>
          </a:stretch>
        </p:blipFill>
        <p:spPr bwMode="auto">
          <a:xfrm>
            <a:off x="468313" y="1341438"/>
            <a:ext cx="5853112" cy="355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円/楕円 5"/>
          <p:cNvSpPr>
            <a:spLocks noChangeArrowheads="1"/>
          </p:cNvSpPr>
          <p:nvPr/>
        </p:nvSpPr>
        <p:spPr bwMode="auto">
          <a:xfrm>
            <a:off x="1116013" y="3141663"/>
            <a:ext cx="1223962" cy="217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23331"/>
          <a:stretch>
            <a:fillRect/>
          </a:stretch>
        </p:blipFill>
        <p:spPr bwMode="auto">
          <a:xfrm>
            <a:off x="3132138" y="2852738"/>
            <a:ext cx="5775325" cy="32400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-332655">
            <a:off x="2473325" y="3892550"/>
            <a:ext cx="720725" cy="129698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1" name="円/楕円 5"/>
          <p:cNvSpPr>
            <a:spLocks noChangeArrowheads="1"/>
          </p:cNvSpPr>
          <p:nvPr/>
        </p:nvSpPr>
        <p:spPr bwMode="auto">
          <a:xfrm>
            <a:off x="3203575" y="4652963"/>
            <a:ext cx="1223963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6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2" t="13290" r="25631" b="47346"/>
          <a:stretch/>
        </p:blipFill>
        <p:spPr bwMode="auto">
          <a:xfrm>
            <a:off x="1475656" y="1196330"/>
            <a:ext cx="5701299" cy="302389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43975" cy="155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="1" dirty="0" smtClean="0">
                <a:effectLst/>
              </a:rPr>
              <a:t> Google Scholar</a:t>
            </a:r>
            <a:r>
              <a:rPr lang="ja-JP" altLang="en-US" sz="4000" dirty="0" err="1" smtClean="0">
                <a:effectLst/>
              </a:rPr>
              <a:t>への</a:t>
            </a:r>
            <a:r>
              <a:rPr lang="ja-JP" altLang="en-US" sz="4000" dirty="0" smtClean="0">
                <a:effectLst/>
              </a:rPr>
              <a:t>アクセス</a:t>
            </a:r>
            <a:r>
              <a:rPr lang="ja-JP" altLang="en-US" sz="4400" dirty="0" smtClean="0">
                <a:effectLst/>
              </a:rPr>
              <a:t>２</a:t>
            </a:r>
            <a:br>
              <a:rPr lang="ja-JP" altLang="en-US" sz="4400" dirty="0" smtClean="0">
                <a:effectLst/>
              </a:rPr>
            </a:br>
            <a:endParaRPr lang="ja-JP" altLang="en-US" sz="4400" dirty="0" smtClean="0">
              <a:effectLst/>
            </a:endParaRPr>
          </a:p>
        </p:txBody>
      </p:sp>
      <p:sp>
        <p:nvSpPr>
          <p:cNvPr id="18437" name="円/楕円 5"/>
          <p:cNvSpPr>
            <a:spLocks noChangeArrowheads="1"/>
          </p:cNvSpPr>
          <p:nvPr/>
        </p:nvSpPr>
        <p:spPr bwMode="auto">
          <a:xfrm>
            <a:off x="3563938" y="1196330"/>
            <a:ext cx="720725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-332655">
            <a:off x="1692275" y="3284538"/>
            <a:ext cx="720725" cy="1296987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1" name="円/楕円 5"/>
          <p:cNvSpPr>
            <a:spLocks noChangeArrowheads="1"/>
          </p:cNvSpPr>
          <p:nvPr/>
        </p:nvSpPr>
        <p:spPr bwMode="auto">
          <a:xfrm>
            <a:off x="3563938" y="2934993"/>
            <a:ext cx="7921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3" t="14518" r="16734" b="8963"/>
          <a:stretch/>
        </p:blipFill>
        <p:spPr bwMode="auto">
          <a:xfrm>
            <a:off x="2555776" y="2255962"/>
            <a:ext cx="5649088" cy="392851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円/楕円 5"/>
          <p:cNvSpPr>
            <a:spLocks noChangeArrowheads="1"/>
          </p:cNvSpPr>
          <p:nvPr/>
        </p:nvSpPr>
        <p:spPr bwMode="auto">
          <a:xfrm>
            <a:off x="3371057" y="5419482"/>
            <a:ext cx="720725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1766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2" grpId="1" animBg="1"/>
      <p:bldP spid="26631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21883" r="29048" b="34373"/>
          <a:stretch/>
        </p:blipFill>
        <p:spPr bwMode="auto">
          <a:xfrm>
            <a:off x="904753" y="1556792"/>
            <a:ext cx="6226698" cy="31499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>
                <a:effectLst/>
              </a:rPr>
              <a:t> </a:t>
            </a:r>
            <a:r>
              <a:rPr lang="en-US" altLang="ja-JP" b="1" smtClean="0">
                <a:effectLst/>
              </a:rPr>
              <a:t>Google Scholar</a:t>
            </a:r>
            <a:r>
              <a:rPr lang="en-US" altLang="ja-JP" smtClean="0">
                <a:effectLst/>
              </a:rPr>
              <a:t> </a:t>
            </a:r>
            <a:r>
              <a:rPr lang="ja-JP" altLang="en-US" smtClean="0">
                <a:effectLst/>
              </a:rPr>
              <a:t>検索画面</a:t>
            </a:r>
            <a:endParaRPr lang="ja-JP" altLang="en-US" sz="2400" smtClean="0">
              <a:effectLst/>
            </a:endParaRPr>
          </a:p>
        </p:txBody>
      </p:sp>
      <p:sp>
        <p:nvSpPr>
          <p:cNvPr id="13" name="円/楕円 5"/>
          <p:cNvSpPr>
            <a:spLocks noChangeArrowheads="1"/>
          </p:cNvSpPr>
          <p:nvPr/>
        </p:nvSpPr>
        <p:spPr bwMode="auto">
          <a:xfrm>
            <a:off x="5148064" y="3340939"/>
            <a:ext cx="432296" cy="2873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19460" name="テキスト ボックス 17"/>
          <p:cNvSpPr txBox="1">
            <a:spLocks noChangeArrowheads="1"/>
          </p:cNvSpPr>
          <p:nvPr/>
        </p:nvSpPr>
        <p:spPr bwMode="auto">
          <a:xfrm>
            <a:off x="468313" y="1125538"/>
            <a:ext cx="2159000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</a:rPr>
              <a:t>検索画面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50000" r="35450" b="15817"/>
          <a:stretch/>
        </p:blipFill>
        <p:spPr bwMode="auto">
          <a:xfrm>
            <a:off x="4749558" y="3789040"/>
            <a:ext cx="3515557" cy="2461419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テキスト ボックス 18"/>
          <p:cNvSpPr txBox="1">
            <a:spLocks noChangeArrowheads="1"/>
          </p:cNvSpPr>
          <p:nvPr/>
        </p:nvSpPr>
        <p:spPr bwMode="auto">
          <a:xfrm>
            <a:off x="6084168" y="3327298"/>
            <a:ext cx="2808287" cy="593725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</a:rPr>
              <a:t>検索オプション</a:t>
            </a:r>
          </a:p>
        </p:txBody>
      </p:sp>
      <p:sp>
        <p:nvSpPr>
          <p:cNvPr id="3" name="線吹き出し 1 (枠付き) 2"/>
          <p:cNvSpPr/>
          <p:nvPr/>
        </p:nvSpPr>
        <p:spPr>
          <a:xfrm>
            <a:off x="904753" y="5373216"/>
            <a:ext cx="3379215" cy="877243"/>
          </a:xfrm>
          <a:prstGeom prst="borderCallout1">
            <a:avLst>
              <a:gd name="adj1" fmla="val 47086"/>
              <a:gd name="adj2" fmla="val 100956"/>
              <a:gd name="adj3" fmla="val -1856"/>
              <a:gd name="adj4" fmla="val 1140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115616" y="5391940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著者、掲載された雑誌などのタイトル、出版された期間などを指定できる</a:t>
            </a:r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8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655" grpId="0" animBg="1"/>
      <p:bldP spid="27655" grpId="1" animBg="1"/>
      <p:bldP spid="3" grpId="0" animBg="1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   Google Scholar</a:t>
            </a: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まとめ　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8363272" cy="48237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提供機関　　　グーグル社</a:t>
            </a:r>
            <a:endParaRPr lang="en-US" altLang="ja-JP" dirty="0" smtClean="0"/>
          </a:p>
          <a:p>
            <a:r>
              <a:rPr kumimoji="1" lang="ja-JP" altLang="en-US" dirty="0" smtClean="0"/>
              <a:t>タイプ　　　　　 </a:t>
            </a:r>
            <a:r>
              <a:rPr kumimoji="1" lang="ja-JP" altLang="en-US" sz="2500" dirty="0" smtClean="0"/>
              <a:t>学術情報検索に特化した検索エンジン</a:t>
            </a:r>
            <a:endParaRPr kumimoji="1" lang="en-US" altLang="ja-JP" sz="2500" dirty="0" smtClean="0"/>
          </a:p>
          <a:p>
            <a:r>
              <a:rPr lang="ja-JP" altLang="en-US" dirty="0" smtClean="0"/>
              <a:t>分野　　　 　　  全分野</a:t>
            </a:r>
            <a:endParaRPr lang="en-US" altLang="ja-JP" dirty="0" smtClean="0"/>
          </a:p>
          <a:p>
            <a:r>
              <a:rPr kumimoji="1" lang="ja-JP" altLang="en-US" dirty="0"/>
              <a:t>利用</a:t>
            </a:r>
            <a:r>
              <a:rPr kumimoji="1" lang="ja-JP" altLang="en-US" dirty="0" smtClean="0"/>
              <a:t>環境　　   </a:t>
            </a:r>
            <a:r>
              <a:rPr lang="ja-JP" altLang="en-US" dirty="0" smtClean="0"/>
              <a:t>フリー</a:t>
            </a:r>
            <a:endParaRPr lang="en-US" altLang="ja-JP" dirty="0" smtClean="0"/>
          </a:p>
          <a:p>
            <a:r>
              <a:rPr kumimoji="1" lang="ja-JP" altLang="en-US" dirty="0" smtClean="0"/>
              <a:t>本文閲覧　　　</a:t>
            </a:r>
            <a:r>
              <a:rPr lang="ja-JP" altLang="en-US" sz="2800" dirty="0" smtClean="0"/>
              <a:t>リンクにより読めるものもある</a:t>
            </a:r>
            <a:endParaRPr kumimoji="1" lang="ja-JP" altLang="en-US" sz="2800" dirty="0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5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>
            <a:normAutofit/>
          </a:bodyPr>
          <a:lstStyle/>
          <a:p>
            <a:pPr algn="l"/>
            <a:r>
              <a:rPr lang="ja-JP" altLang="en-US" sz="4800" dirty="0" smtClean="0">
                <a:effectLst/>
                <a:latin typeface="Arial" charset="0"/>
              </a:rPr>
              <a:t> </a:t>
            </a:r>
            <a:r>
              <a:rPr lang="en-US" altLang="ja-JP" sz="4800" b="1" dirty="0" smtClean="0">
                <a:effectLst/>
                <a:latin typeface="Arial" charset="0"/>
              </a:rPr>
              <a:t>PubMed</a:t>
            </a:r>
            <a:r>
              <a:rPr lang="ja-JP" altLang="en-US" dirty="0" smtClean="0">
                <a:effectLst/>
                <a:latin typeface="Arial" charset="0"/>
              </a:rPr>
              <a:t>（パブメド）</a:t>
            </a:r>
          </a:p>
        </p:txBody>
      </p:sp>
      <p:sp>
        <p:nvSpPr>
          <p:cNvPr id="2662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4652963"/>
            <a:ext cx="8589963" cy="1296987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buNone/>
            </a:pPr>
            <a:r>
              <a:rPr lang="ja-JP" altLang="en-US" sz="3200" dirty="0" smtClean="0">
                <a:latin typeface="ＭＳ Ｐゴシック" charset="-128"/>
              </a:rPr>
              <a:t>・医学・生物学の文献探索ツール</a:t>
            </a:r>
          </a:p>
          <a:p>
            <a:pPr marL="0" indent="0">
              <a:buNone/>
            </a:pPr>
            <a:r>
              <a:rPr lang="ja-JP" altLang="en-US" sz="3200" dirty="0" smtClean="0">
                <a:latin typeface="ＭＳ Ｐゴシック" charset="-128"/>
              </a:rPr>
              <a:t>・米国の国立生物工学情報センター（</a:t>
            </a:r>
            <a:r>
              <a:rPr lang="en-US" altLang="ja-JP" sz="3200" dirty="0" smtClean="0">
                <a:latin typeface="ＭＳ Ｐゴシック" charset="-128"/>
              </a:rPr>
              <a:t>NCBI</a:t>
            </a:r>
            <a:r>
              <a:rPr lang="ja-JP" altLang="en-US" sz="3200" dirty="0" smtClean="0">
                <a:latin typeface="ＭＳ Ｐゴシック" charset="-128"/>
              </a:rPr>
              <a:t>）提供</a:t>
            </a:r>
          </a:p>
        </p:txBody>
      </p:sp>
      <p:sp>
        <p:nvSpPr>
          <p:cNvPr id="26629" name="テキスト ボックス 4"/>
          <p:cNvSpPr txBox="1">
            <a:spLocks noChangeArrowheads="1"/>
          </p:cNvSpPr>
          <p:nvPr/>
        </p:nvSpPr>
        <p:spPr bwMode="auto">
          <a:xfrm>
            <a:off x="1979948" y="5949950"/>
            <a:ext cx="5184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ja-JP" sz="2400" dirty="0">
                <a:solidFill>
                  <a:schemeClr val="tx1"/>
                </a:solidFill>
              </a:rPr>
              <a:t>http://www.ncbi.nlm.nih.gov/pubmed/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13636" r="19612" b="23305"/>
          <a:stretch/>
        </p:blipFill>
        <p:spPr bwMode="auto">
          <a:xfrm>
            <a:off x="1491210" y="1124744"/>
            <a:ext cx="6161580" cy="352839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b="1" dirty="0" smtClean="0">
                <a:latin typeface="Arial" pitchFamily="34" charset="0"/>
                <a:cs typeface="Arial" pitchFamily="34" charset="0"/>
              </a:rPr>
              <a:t>    PubMed</a:t>
            </a:r>
            <a:r>
              <a:rPr lang="ja-JP" altLang="en-US" b="1" dirty="0" smtClean="0">
                <a:latin typeface="Arial" pitchFamily="34" charset="0"/>
                <a:cs typeface="Arial" pitchFamily="34" charset="0"/>
              </a:rPr>
              <a:t>まとめ　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395536" y="1484784"/>
            <a:ext cx="8363272" cy="4823742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提供機関　　　</a:t>
            </a:r>
            <a:r>
              <a:rPr lang="ja-JP" altLang="en-US" sz="2800" dirty="0" smtClean="0"/>
              <a:t>米国国立生物工学情報センター</a:t>
            </a:r>
            <a:endParaRPr kumimoji="1" lang="en-US" altLang="ja-JP" sz="2800" dirty="0" smtClean="0"/>
          </a:p>
          <a:p>
            <a:r>
              <a:rPr lang="ja-JP" altLang="en-US" dirty="0" smtClean="0"/>
              <a:t>収録対象誌　  約</a:t>
            </a:r>
            <a:r>
              <a:rPr lang="en-US" altLang="ja-JP" dirty="0" smtClean="0"/>
              <a:t>5,400</a:t>
            </a:r>
            <a:r>
              <a:rPr lang="ja-JP" altLang="en-US" dirty="0" smtClean="0"/>
              <a:t>誌</a:t>
            </a:r>
            <a:endParaRPr kumimoji="1" lang="en-US" altLang="ja-JP" sz="2800" dirty="0" smtClean="0"/>
          </a:p>
          <a:p>
            <a:r>
              <a:rPr lang="ja-JP" altLang="en-US" dirty="0" smtClean="0"/>
              <a:t>収録年代　　　</a:t>
            </a:r>
            <a:r>
              <a:rPr lang="en-US" altLang="ja-JP" dirty="0" smtClean="0"/>
              <a:t>1950</a:t>
            </a:r>
            <a:r>
              <a:rPr lang="ja-JP" altLang="en-US" dirty="0" smtClean="0"/>
              <a:t>年以降</a:t>
            </a:r>
            <a:endParaRPr lang="en-US" altLang="ja-JP" dirty="0" smtClean="0"/>
          </a:p>
          <a:p>
            <a:r>
              <a:rPr kumimoji="1" lang="ja-JP" altLang="en-US" dirty="0" smtClean="0"/>
              <a:t>タイプ　　　　　 論文検索</a:t>
            </a:r>
            <a:endParaRPr kumimoji="1" lang="en-US" altLang="ja-JP" dirty="0" smtClean="0"/>
          </a:p>
          <a:p>
            <a:r>
              <a:rPr lang="ja-JP" altLang="en-US" dirty="0" smtClean="0"/>
              <a:t>分野　　　 　　  医学・薬学・生物学</a:t>
            </a:r>
            <a:endParaRPr lang="en-US" altLang="ja-JP" dirty="0" smtClean="0"/>
          </a:p>
          <a:p>
            <a:r>
              <a:rPr kumimoji="1" lang="ja-JP" altLang="en-US" dirty="0"/>
              <a:t>利用</a:t>
            </a:r>
            <a:r>
              <a:rPr kumimoji="1" lang="ja-JP" altLang="en-US" dirty="0" smtClean="0"/>
              <a:t>環境　　   </a:t>
            </a:r>
            <a:r>
              <a:rPr lang="ja-JP" altLang="en-US" dirty="0" smtClean="0"/>
              <a:t>フリー</a:t>
            </a:r>
            <a:endParaRPr lang="en-US" altLang="ja-JP" dirty="0" smtClean="0"/>
          </a:p>
          <a:p>
            <a:r>
              <a:rPr kumimoji="1" lang="ja-JP" altLang="en-US" dirty="0" smtClean="0"/>
              <a:t>本文閲覧　　　</a:t>
            </a:r>
            <a:r>
              <a:rPr lang="ja-JP" altLang="en-US" sz="2800" dirty="0" smtClean="0"/>
              <a:t>リンクにより読めるものもある。</a:t>
            </a:r>
            <a:endParaRPr kumimoji="1" lang="ja-JP" altLang="en-US" sz="2800" dirty="0"/>
          </a:p>
        </p:txBody>
      </p:sp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395536" y="1255423"/>
            <a:ext cx="8352928" cy="936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本学で利用できる</a:t>
            </a:r>
            <a:endParaRPr lang="en-US" altLang="ja-JP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電子ジャーナル</a:t>
            </a:r>
            <a:endParaRPr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547664" y="3789040"/>
            <a:ext cx="6125852" cy="21168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 err="1" smtClean="0"/>
              <a:t>SciVerse</a:t>
            </a:r>
            <a:r>
              <a:rPr lang="en-US" altLang="ja-JP" sz="4000" dirty="0" smtClean="0"/>
              <a:t> </a:t>
            </a:r>
            <a:r>
              <a:rPr lang="en-US" altLang="ja-JP" sz="4000" dirty="0" err="1" smtClean="0"/>
              <a:t>ScienceDirect</a:t>
            </a:r>
            <a:endParaRPr lang="en-US" altLang="ja-JP" sz="4000" dirty="0" smtClean="0"/>
          </a:p>
          <a:p>
            <a:r>
              <a:rPr lang="en-US" altLang="ja-JP" sz="4000" dirty="0" smtClean="0"/>
              <a:t>Oxford Journals</a:t>
            </a:r>
          </a:p>
          <a:p>
            <a:r>
              <a:rPr lang="en-US" altLang="ja-JP" sz="4000" dirty="0" err="1" smtClean="0"/>
              <a:t>UniBioPress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0"/>
            <a:ext cx="5148064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800" dirty="0" smtClean="0"/>
              <a:t>アクセス方法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639576" cy="43997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円/楕円 5"/>
          <p:cNvSpPr>
            <a:spLocks noChangeArrowheads="1"/>
          </p:cNvSpPr>
          <p:nvPr/>
        </p:nvSpPr>
        <p:spPr bwMode="auto">
          <a:xfrm>
            <a:off x="766055" y="4678872"/>
            <a:ext cx="1582445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49" y="2071912"/>
            <a:ext cx="5751114" cy="41967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AutoShape 7"/>
          <p:cNvSpPr>
            <a:spLocks noChangeArrowheads="1"/>
          </p:cNvSpPr>
          <p:nvPr/>
        </p:nvSpPr>
        <p:spPr bwMode="auto">
          <a:xfrm rot="20552336">
            <a:off x="2373717" y="3795280"/>
            <a:ext cx="720725" cy="1296987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右中かっこ 7"/>
          <p:cNvSpPr/>
          <p:nvPr/>
        </p:nvSpPr>
        <p:spPr>
          <a:xfrm>
            <a:off x="4716016" y="3760165"/>
            <a:ext cx="576064" cy="1866154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テキスト ボックス 18"/>
          <p:cNvSpPr txBox="1">
            <a:spLocks noChangeArrowheads="1"/>
          </p:cNvSpPr>
          <p:nvPr/>
        </p:nvSpPr>
        <p:spPr bwMode="auto">
          <a:xfrm>
            <a:off x="5436096" y="4526025"/>
            <a:ext cx="2448272" cy="991207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800" dirty="0" smtClean="0">
                <a:solidFill>
                  <a:schemeClr val="tx1"/>
                </a:solidFill>
              </a:rPr>
              <a:t>各ジャーナル</a:t>
            </a:r>
            <a:r>
              <a:rPr lang="ja-JP" altLang="en-US" sz="2800" dirty="0">
                <a:solidFill>
                  <a:schemeClr val="tx1"/>
                </a:solidFill>
              </a:rPr>
              <a:t>へ</a:t>
            </a:r>
            <a:r>
              <a:rPr lang="ja-JP" altLang="en-US" sz="2800" dirty="0" smtClean="0">
                <a:solidFill>
                  <a:schemeClr val="tx1"/>
                </a:solidFill>
              </a:rPr>
              <a:t>のリンク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 idx="4294967295"/>
          </p:nvPr>
        </p:nvSpPr>
        <p:spPr>
          <a:xfrm>
            <a:off x="552450" y="2852614"/>
            <a:ext cx="8039100" cy="11527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/>
            <a:r>
              <a:rPr lang="en-US" altLang="ja-JP" sz="60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SciVerse</a:t>
            </a:r>
            <a:r>
              <a:rPr lang="en-US" altLang="ja-JP" sz="60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60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ScienceDirect</a:t>
            </a:r>
            <a:r>
              <a:rPr lang="en-US" altLang="ja-JP" sz="6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ja-JP" altLang="en-US" sz="36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テキスト ボックス 5"/>
          <p:cNvSpPr txBox="1">
            <a:spLocks noChangeArrowheads="1"/>
          </p:cNvSpPr>
          <p:nvPr/>
        </p:nvSpPr>
        <p:spPr bwMode="auto">
          <a:xfrm>
            <a:off x="468313" y="5589588"/>
            <a:ext cx="8424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kumimoji="1" lang="ja-JP" altLang="en-US" sz="2000">
                <a:solidFill>
                  <a:schemeClr val="tx1"/>
                </a:solidFill>
              </a:rPr>
              <a:t>詳細は図書館講習会「</a:t>
            </a:r>
            <a:r>
              <a:rPr kumimoji="1" lang="en-US" altLang="ja-JP" sz="2000">
                <a:solidFill>
                  <a:schemeClr val="tx1"/>
                </a:solidFill>
              </a:rPr>
              <a:t>ScienceDirect</a:t>
            </a:r>
            <a:r>
              <a:rPr kumimoji="1" lang="ja-JP" altLang="en-US" sz="2000">
                <a:solidFill>
                  <a:schemeClr val="tx1"/>
                </a:solidFill>
              </a:rPr>
              <a:t>の使い方」で解説しています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71600" y="2628201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サ イ バ 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 ス　　 サ イ エ ン ス ダ イ レ ク ト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2923" y="3068960"/>
            <a:ext cx="8496944" cy="3024336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Academic Search Elite</a:t>
            </a:r>
            <a:r>
              <a:rPr kumimoji="1" lang="ja-JP" altLang="en-US" sz="3600" dirty="0" smtClean="0"/>
              <a:t>　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学内限定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/</a:t>
            </a:r>
            <a:r>
              <a:rPr lang="ja-JP" altLang="en-US" sz="1800" dirty="0" smtClean="0">
                <a:solidFill>
                  <a:srgbClr val="FF0000"/>
                </a:solidFill>
              </a:rPr>
              <a:t>認証により学外から利用可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3600" dirty="0" err="1" smtClean="0"/>
              <a:t>Scirus</a:t>
            </a:r>
            <a:r>
              <a:rPr lang="ja-JP" altLang="en-US" sz="3600" dirty="0" smtClean="0"/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フリー</a:t>
            </a:r>
            <a:r>
              <a:rPr lang="ja-JP" altLang="en-US" sz="3600" dirty="0" smtClean="0"/>
              <a:t>　</a:t>
            </a:r>
            <a:endParaRPr lang="en-US" altLang="ja-JP" sz="3600" dirty="0" smtClean="0"/>
          </a:p>
          <a:p>
            <a:r>
              <a:rPr lang="en-US" altLang="ja-JP" sz="3600" dirty="0" smtClean="0"/>
              <a:t>Google Scholar</a:t>
            </a:r>
            <a:r>
              <a:rPr lang="ja-JP" altLang="en-US" sz="3600" dirty="0" smtClean="0"/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フリー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en-US" altLang="ja-JP" sz="3600" dirty="0" err="1"/>
              <a:t>Pubmed</a:t>
            </a:r>
            <a:r>
              <a:rPr lang="ja-JP" altLang="en-US" sz="2000" dirty="0"/>
              <a:t>　</a:t>
            </a:r>
            <a:r>
              <a:rPr lang="ja-JP" altLang="en-US" sz="2000" dirty="0">
                <a:solidFill>
                  <a:srgbClr val="FF0000"/>
                </a:solidFill>
              </a:rPr>
              <a:t>フリー</a:t>
            </a:r>
            <a:endParaRPr lang="en-US" altLang="ja-JP" sz="2000" dirty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162880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2.</a:t>
            </a:r>
            <a:r>
              <a:rPr kumimoji="1" lang="ja-JP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Arial" pitchFamily="34" charset="0"/>
              </a:rPr>
              <a:t>海外文献情報データベース</a:t>
            </a:r>
            <a:endParaRPr kumimoji="1" lang="ja-JP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96336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en-US" altLang="ja-JP" sz="4000" dirty="0" smtClean="0">
                <a:effectLst/>
              </a:rPr>
              <a:t> </a:t>
            </a:r>
            <a:r>
              <a:rPr lang="en-US" altLang="ja-JP" sz="4000" b="1" dirty="0" err="1" smtClean="0">
                <a:effectLst/>
                <a:latin typeface="Arial" pitchFamily="34" charset="0"/>
                <a:cs typeface="Arial" pitchFamily="34" charset="0"/>
              </a:rPr>
              <a:t>SciVerse</a:t>
            </a:r>
            <a:r>
              <a:rPr lang="en-US" altLang="ja-JP" sz="4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4000" b="1" dirty="0" err="1" smtClean="0">
                <a:effectLst/>
                <a:latin typeface="Arial" pitchFamily="34" charset="0"/>
                <a:cs typeface="Arial" pitchFamily="34" charset="0"/>
              </a:rPr>
              <a:t>ScienceDirect</a:t>
            </a:r>
            <a:r>
              <a:rPr lang="en-US" altLang="ja-JP" sz="40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4000" dirty="0" smtClean="0">
                <a:effectLst/>
              </a:rPr>
              <a:t>とは？</a:t>
            </a:r>
          </a:p>
        </p:txBody>
      </p:sp>
      <p:sp>
        <p:nvSpPr>
          <p:cNvPr id="31747" name="テキスト ボックス 5"/>
          <p:cNvSpPr txBox="1">
            <a:spLocks noChangeArrowheads="1"/>
          </p:cNvSpPr>
          <p:nvPr/>
        </p:nvSpPr>
        <p:spPr bwMode="auto">
          <a:xfrm>
            <a:off x="395288" y="4581128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2800" dirty="0">
                <a:solidFill>
                  <a:schemeClr val="tx1"/>
                </a:solidFill>
              </a:rPr>
              <a:t>・世界最大のフルテキストデーターベース</a:t>
            </a:r>
          </a:p>
          <a:p>
            <a:pPr eaLnBrk="1" hangingPunct="1"/>
            <a:r>
              <a:rPr kumimoji="1" lang="ja-JP" altLang="en-US" sz="2800" dirty="0">
                <a:solidFill>
                  <a:schemeClr val="tx1"/>
                </a:solidFill>
              </a:rPr>
              <a:t>・</a:t>
            </a:r>
            <a:r>
              <a:rPr kumimoji="1" lang="en-US" altLang="ja-JP" sz="2800" dirty="0">
                <a:solidFill>
                  <a:schemeClr val="tx1"/>
                </a:solidFill>
              </a:rPr>
              <a:t>2,500</a:t>
            </a:r>
            <a:r>
              <a:rPr kumimoji="1" lang="ja-JP" altLang="en-US" sz="2800" dirty="0">
                <a:solidFill>
                  <a:schemeClr val="tx1"/>
                </a:solidFill>
              </a:rPr>
              <a:t>誌以上の電子ジャーナル、</a:t>
            </a:r>
            <a:r>
              <a:rPr kumimoji="1" lang="en-US" altLang="ja-JP" sz="2800" dirty="0">
                <a:solidFill>
                  <a:schemeClr val="tx1"/>
                </a:solidFill>
              </a:rPr>
              <a:t>15,000</a:t>
            </a:r>
            <a:r>
              <a:rPr kumimoji="1" lang="ja-JP" altLang="en-US" sz="2800" dirty="0">
                <a:solidFill>
                  <a:schemeClr val="tx1"/>
                </a:solidFill>
              </a:rPr>
              <a:t>タイトル以上の電子ブックを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収録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ja-JP" sz="2800" dirty="0">
                <a:solidFill>
                  <a:schemeClr val="tx1"/>
                </a:solidFill>
              </a:rPr>
              <a:t>※</a:t>
            </a:r>
            <a:r>
              <a:rPr lang="ja-JP" altLang="en-US" sz="2800" dirty="0" smtClean="0">
                <a:solidFill>
                  <a:schemeClr val="tx1"/>
                </a:solidFill>
              </a:rPr>
              <a:t>申請すれば学外からのリモートアクセス可能。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8504" r="2097" b="5287"/>
          <a:stretch>
            <a:fillRect/>
          </a:stretch>
        </p:blipFill>
        <p:spPr bwMode="auto">
          <a:xfrm>
            <a:off x="1259682" y="981075"/>
            <a:ext cx="6624637" cy="36004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 idx="4294967295"/>
          </p:nvPr>
        </p:nvSpPr>
        <p:spPr>
          <a:xfrm>
            <a:off x="1727685" y="2924944"/>
            <a:ext cx="5688631" cy="100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US" altLang="ja-JP" sz="5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Oxford Journals</a:t>
            </a:r>
            <a:r>
              <a:rPr lang="en-US" altLang="ja-JP" sz="54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ja-JP" altLang="en-US" sz="54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262820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オクスフォード　 ジャーナルズ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07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101013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ja-JP" sz="4800" dirty="0" smtClean="0">
                <a:effectLst/>
              </a:rPr>
              <a:t> </a:t>
            </a:r>
            <a:r>
              <a:rPr lang="en-US" altLang="ja-JP" sz="4800" b="1" dirty="0" smtClean="0">
                <a:effectLst/>
                <a:latin typeface="Arial" pitchFamily="34" charset="0"/>
                <a:cs typeface="Arial" pitchFamily="34" charset="0"/>
              </a:rPr>
              <a:t>Oxford Journals</a:t>
            </a:r>
            <a:r>
              <a:rPr lang="en-US" altLang="ja-JP" sz="4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sz="4800" dirty="0" smtClean="0">
                <a:effectLst/>
              </a:rPr>
              <a:t>とは？</a:t>
            </a:r>
          </a:p>
        </p:txBody>
      </p:sp>
      <p:sp>
        <p:nvSpPr>
          <p:cNvPr id="33795" name="テキスト ボックス 5"/>
          <p:cNvSpPr txBox="1">
            <a:spLocks noChangeArrowheads="1"/>
          </p:cNvSpPr>
          <p:nvPr/>
        </p:nvSpPr>
        <p:spPr bwMode="auto">
          <a:xfrm>
            <a:off x="468313" y="4724400"/>
            <a:ext cx="84248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2800">
                <a:solidFill>
                  <a:schemeClr val="tx1"/>
                </a:solidFill>
              </a:rPr>
              <a:t>・</a:t>
            </a:r>
            <a:r>
              <a:rPr kumimoji="1" lang="ja-JP" altLang="en-US" sz="2800">
                <a:solidFill>
                  <a:srgbClr val="000000"/>
                </a:solidFill>
              </a:rPr>
              <a:t>英国の</a:t>
            </a:r>
            <a:r>
              <a:rPr kumimoji="1" lang="en-US" altLang="ja-JP" sz="2800">
                <a:solidFill>
                  <a:srgbClr val="000000"/>
                </a:solidFill>
              </a:rPr>
              <a:t>Oxford University Press</a:t>
            </a:r>
            <a:r>
              <a:rPr kumimoji="1" lang="ja-JP" altLang="en-US" sz="2800">
                <a:solidFill>
                  <a:srgbClr val="000000"/>
                </a:solidFill>
              </a:rPr>
              <a:t>（</a:t>
            </a:r>
            <a:r>
              <a:rPr kumimoji="1" lang="en-US" altLang="ja-JP" sz="2800">
                <a:solidFill>
                  <a:srgbClr val="000000"/>
                </a:solidFill>
              </a:rPr>
              <a:t>OUP</a:t>
            </a:r>
            <a:r>
              <a:rPr kumimoji="1" lang="ja-JP" altLang="en-US" sz="2800">
                <a:solidFill>
                  <a:srgbClr val="000000"/>
                </a:solidFill>
              </a:rPr>
              <a:t>）が出版提供する電子ジャーナル。</a:t>
            </a:r>
          </a:p>
          <a:p>
            <a:pPr eaLnBrk="1" hangingPunct="1"/>
            <a:r>
              <a:rPr kumimoji="1" lang="ja-JP" altLang="en-US" sz="2800">
                <a:solidFill>
                  <a:srgbClr val="000000"/>
                </a:solidFill>
              </a:rPr>
              <a:t>・本学から</a:t>
            </a:r>
            <a:r>
              <a:rPr kumimoji="1" lang="en-US" altLang="ja-JP" sz="2800">
                <a:solidFill>
                  <a:srgbClr val="000000"/>
                </a:solidFill>
              </a:rPr>
              <a:t>165</a:t>
            </a:r>
            <a:r>
              <a:rPr kumimoji="1" lang="ja-JP" altLang="en-US" sz="2800">
                <a:solidFill>
                  <a:srgbClr val="000000"/>
                </a:solidFill>
              </a:rPr>
              <a:t>誌の論文を閲覧可能。</a:t>
            </a:r>
            <a:endParaRPr kumimoji="1" lang="en-US" altLang="ja-JP" sz="2800">
              <a:solidFill>
                <a:srgbClr val="000000"/>
              </a:solidFill>
            </a:endParaRP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18504" r="7689" b="3674"/>
          <a:stretch>
            <a:fillRect/>
          </a:stretch>
        </p:blipFill>
        <p:spPr bwMode="auto">
          <a:xfrm>
            <a:off x="1692275" y="981075"/>
            <a:ext cx="5867400" cy="36385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コンテンツ プレースホルダ 10" descr="ox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908050"/>
            <a:ext cx="4351338" cy="5295900"/>
          </a:xfrm>
        </p:spPr>
      </p:pic>
      <p:grpSp>
        <p:nvGrpSpPr>
          <p:cNvPr id="34819" name="グループ化 19"/>
          <p:cNvGrpSpPr>
            <a:grpSpLocks/>
          </p:cNvGrpSpPr>
          <p:nvPr/>
        </p:nvGrpSpPr>
        <p:grpSpPr bwMode="auto">
          <a:xfrm>
            <a:off x="250825" y="1341438"/>
            <a:ext cx="1785938" cy="928687"/>
            <a:chOff x="0" y="2643188"/>
            <a:chExt cx="1785938" cy="928687"/>
          </a:xfrm>
        </p:grpSpPr>
        <p:sp>
          <p:nvSpPr>
            <p:cNvPr id="34835" name="円/楕円 8"/>
            <p:cNvSpPr>
              <a:spLocks noChangeArrowheads="1"/>
            </p:cNvSpPr>
            <p:nvPr/>
          </p:nvSpPr>
          <p:spPr bwMode="auto">
            <a:xfrm>
              <a:off x="0" y="2643188"/>
              <a:ext cx="1785938" cy="92868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11273" name="テキスト ボックス 4"/>
            <p:cNvSpPr txBox="1">
              <a:spLocks noChangeArrowheads="1"/>
            </p:cNvSpPr>
            <p:nvPr/>
          </p:nvSpPr>
          <p:spPr bwMode="auto">
            <a:xfrm>
              <a:off x="214313" y="2714625"/>
              <a:ext cx="15716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ja-JP" altLang="en-US" dirty="0">
                  <a:solidFill>
                    <a:schemeClr val="tx1"/>
                  </a:solidFill>
                  <a:latin typeface="+mn-ea"/>
                  <a:ea typeface="+mn-ea"/>
                </a:rPr>
                <a:t>ジャーナル</a:t>
              </a:r>
              <a:endParaRPr kumimoji="1" lang="en-US" altLang="ja-JP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ja-JP" altLang="en-US" dirty="0">
                  <a:solidFill>
                    <a:schemeClr val="tx1"/>
                  </a:solidFill>
                  <a:latin typeface="+mn-ea"/>
                  <a:ea typeface="+mn-ea"/>
                </a:rPr>
                <a:t>タイトル一覧</a:t>
              </a:r>
            </a:p>
          </p:txBody>
        </p:sp>
      </p:grpSp>
      <p:grpSp>
        <p:nvGrpSpPr>
          <p:cNvPr id="34820" name="グループ化 20"/>
          <p:cNvGrpSpPr>
            <a:grpSpLocks/>
          </p:cNvGrpSpPr>
          <p:nvPr/>
        </p:nvGrpSpPr>
        <p:grpSpPr bwMode="auto">
          <a:xfrm>
            <a:off x="6372225" y="1628775"/>
            <a:ext cx="2516188" cy="928688"/>
            <a:chOff x="6429375" y="2357438"/>
            <a:chExt cx="2515716" cy="928687"/>
          </a:xfrm>
        </p:grpSpPr>
        <p:sp>
          <p:nvSpPr>
            <p:cNvPr id="34833" name="円/楕円 10"/>
            <p:cNvSpPr>
              <a:spLocks noChangeArrowheads="1"/>
            </p:cNvSpPr>
            <p:nvPr/>
          </p:nvSpPr>
          <p:spPr bwMode="auto">
            <a:xfrm>
              <a:off x="6429375" y="2357438"/>
              <a:ext cx="2500313" cy="92868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11274" name="テキスト ボックス 5"/>
            <p:cNvSpPr txBox="1">
              <a:spLocks noChangeArrowheads="1"/>
            </p:cNvSpPr>
            <p:nvPr/>
          </p:nvSpPr>
          <p:spPr bwMode="auto">
            <a:xfrm>
              <a:off x="6516672" y="2636838"/>
              <a:ext cx="2428419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ja-JP" altLang="en-US" dirty="0">
                  <a:solidFill>
                    <a:schemeClr val="tx1"/>
                  </a:solidFill>
                  <a:latin typeface="+mn-ea"/>
                  <a:ea typeface="+mn-ea"/>
                </a:rPr>
                <a:t>分野別ジャーナル一覧</a:t>
              </a:r>
            </a:p>
          </p:txBody>
        </p:sp>
      </p:grpSp>
      <p:grpSp>
        <p:nvGrpSpPr>
          <p:cNvPr id="34821" name="グループ化 21"/>
          <p:cNvGrpSpPr>
            <a:grpSpLocks/>
          </p:cNvGrpSpPr>
          <p:nvPr/>
        </p:nvGrpSpPr>
        <p:grpSpPr bwMode="auto">
          <a:xfrm>
            <a:off x="539750" y="3357563"/>
            <a:ext cx="1333500" cy="436562"/>
            <a:chOff x="285751" y="4071938"/>
            <a:chExt cx="1333922" cy="437182"/>
          </a:xfrm>
        </p:grpSpPr>
        <p:sp>
          <p:nvSpPr>
            <p:cNvPr id="34831" name="角丸四角形 18"/>
            <p:cNvSpPr>
              <a:spLocks noChangeArrowheads="1"/>
            </p:cNvSpPr>
            <p:nvPr/>
          </p:nvSpPr>
          <p:spPr bwMode="auto">
            <a:xfrm>
              <a:off x="285751" y="4071938"/>
              <a:ext cx="1333922" cy="4371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11275" name="テキスト ボックス 6"/>
            <p:cNvSpPr txBox="1">
              <a:spLocks noChangeArrowheads="1"/>
            </p:cNvSpPr>
            <p:nvPr/>
          </p:nvSpPr>
          <p:spPr bwMode="auto">
            <a:xfrm>
              <a:off x="395324" y="4076707"/>
              <a:ext cx="1119541" cy="370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ja-JP" altLang="en-US" dirty="0">
                  <a:solidFill>
                    <a:schemeClr val="tx1"/>
                  </a:solidFill>
                  <a:latin typeface="+mn-ea"/>
                  <a:ea typeface="+mn-ea"/>
                </a:rPr>
                <a:t>簡易検索</a:t>
              </a:r>
              <a:endParaRPr kumimoji="1" lang="en-US" altLang="ja-JP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4822" name="グループ化 23"/>
          <p:cNvGrpSpPr>
            <a:grpSpLocks/>
          </p:cNvGrpSpPr>
          <p:nvPr/>
        </p:nvGrpSpPr>
        <p:grpSpPr bwMode="auto">
          <a:xfrm>
            <a:off x="6443663" y="3429000"/>
            <a:ext cx="1223962" cy="504825"/>
            <a:chOff x="6715125" y="4143375"/>
            <a:chExt cx="2143125" cy="1143000"/>
          </a:xfrm>
        </p:grpSpPr>
        <p:sp>
          <p:nvSpPr>
            <p:cNvPr id="34829" name="角丸四角形 17"/>
            <p:cNvSpPr>
              <a:spLocks noChangeArrowheads="1"/>
            </p:cNvSpPr>
            <p:nvPr/>
          </p:nvSpPr>
          <p:spPr bwMode="auto">
            <a:xfrm>
              <a:off x="6715125" y="4143375"/>
              <a:ext cx="2143125" cy="1143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11276" name="テキスト ボックス 7"/>
            <p:cNvSpPr txBox="1">
              <a:spLocks noChangeArrowheads="1"/>
            </p:cNvSpPr>
            <p:nvPr/>
          </p:nvSpPr>
          <p:spPr bwMode="auto">
            <a:xfrm>
              <a:off x="6787396" y="4215262"/>
              <a:ext cx="1998582" cy="646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kumimoji="1" lang="ja-JP" altLang="en-US" dirty="0">
                  <a:solidFill>
                    <a:schemeClr val="tx1"/>
                  </a:solidFill>
                  <a:latin typeface="+mn-ea"/>
                  <a:ea typeface="+mn-ea"/>
                </a:rPr>
                <a:t>詳細検索</a:t>
              </a:r>
              <a:endParaRPr kumimoji="1" lang="en-US" altLang="ja-JP" dirty="0">
                <a:solidFill>
                  <a:schemeClr val="tx1"/>
                </a:solidFill>
                <a:latin typeface="+mn-ea"/>
                <a:ea typeface="+mn-ea"/>
              </a:endParaRPr>
            </a:p>
            <a:p>
              <a:pPr defTabSz="914400" fontAlgn="base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kumimoji="1" lang="ja-JP" altLang="en-US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34823" name="直線矢印コネクタ 18"/>
          <p:cNvCxnSpPr>
            <a:cxnSpLocks noChangeShapeType="1"/>
            <a:stCxn id="34835" idx="5"/>
          </p:cNvCxnSpPr>
          <p:nvPr/>
        </p:nvCxnSpPr>
        <p:spPr bwMode="auto">
          <a:xfrm>
            <a:off x="1775218" y="2134122"/>
            <a:ext cx="420295" cy="28681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4" name="直線矢印コネクタ 20"/>
          <p:cNvCxnSpPr>
            <a:cxnSpLocks noChangeShapeType="1"/>
          </p:cNvCxnSpPr>
          <p:nvPr/>
        </p:nvCxnSpPr>
        <p:spPr bwMode="auto">
          <a:xfrm flipV="1">
            <a:off x="1873250" y="3284538"/>
            <a:ext cx="963613" cy="1762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5" name="直線矢印コネクタ 22"/>
          <p:cNvCxnSpPr>
            <a:cxnSpLocks noChangeShapeType="1"/>
            <a:stCxn id="34833" idx="2"/>
          </p:cNvCxnSpPr>
          <p:nvPr/>
        </p:nvCxnSpPr>
        <p:spPr bwMode="auto">
          <a:xfrm flipH="1">
            <a:off x="4716463" y="2093119"/>
            <a:ext cx="1655762" cy="46751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26" name="直線矢印コネクタ 23"/>
          <p:cNvCxnSpPr>
            <a:cxnSpLocks noChangeShapeType="1"/>
          </p:cNvCxnSpPr>
          <p:nvPr/>
        </p:nvCxnSpPr>
        <p:spPr bwMode="auto">
          <a:xfrm flipH="1" flipV="1">
            <a:off x="4787900" y="3357563"/>
            <a:ext cx="1655763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8" name="タイトル 1"/>
          <p:cNvSpPr>
            <a:spLocks/>
          </p:cNvSpPr>
          <p:nvPr/>
        </p:nvSpPr>
        <p:spPr bwMode="auto">
          <a:xfrm>
            <a:off x="0" y="0"/>
            <a:ext cx="81010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0" fontAlgn="base" hangingPunct="0">
              <a:spcBef>
                <a:spcPct val="0"/>
              </a:spcBef>
            </a:pPr>
            <a:r>
              <a:rPr kumimoji="1" lang="en-US" altLang="ja-JP" sz="4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1" lang="en-US" altLang="ja-JP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Oxford Journals</a:t>
            </a:r>
            <a:r>
              <a:rPr kumimoji="1" lang="en-US" altLang="ja-JP" sz="4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4800" dirty="0">
                <a:solidFill>
                  <a:srgbClr val="000000"/>
                </a:solidFill>
                <a:latin typeface="Calibri" pitchFamily="34" charset="0"/>
              </a:rPr>
              <a:t>画面紹介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図 4" descr="ox-ar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096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468313" y="1052513"/>
            <a:ext cx="8229600" cy="40005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r>
              <a:rPr lang="ja-JP" altLang="en-US" sz="2400" dirty="0" smtClean="0"/>
              <a:t>古い</a:t>
            </a:r>
            <a:r>
              <a:rPr lang="en-US" altLang="ja-JP" sz="2400" dirty="0" smtClean="0"/>
              <a:t>Oxford Journals</a:t>
            </a:r>
            <a:r>
              <a:rPr lang="ja-JP" altLang="en-US" sz="2400" dirty="0" smtClean="0"/>
              <a:t>の記事は、</a:t>
            </a:r>
            <a:r>
              <a:rPr lang="en-US" altLang="ja-JP" sz="2400" dirty="0" smtClean="0"/>
              <a:t>NII-REO</a:t>
            </a:r>
            <a:r>
              <a:rPr lang="ja-JP" altLang="en-US" sz="2400" dirty="0" err="1" smtClean="0"/>
              <a:t>に収</a:t>
            </a:r>
            <a:r>
              <a:rPr lang="ja-JP" altLang="en-US" sz="2400" dirty="0" smtClean="0"/>
              <a:t>録されている。</a:t>
            </a:r>
            <a:endParaRPr lang="en-US" altLang="ja-JP" sz="2400" dirty="0" smtClean="0"/>
          </a:p>
          <a:p>
            <a:pPr eaLnBrk="1" hangingPunct="1"/>
            <a:endParaRPr lang="en-US" altLang="ja-JP" dirty="0" smtClean="0"/>
          </a:p>
        </p:txBody>
      </p:sp>
      <p:grpSp>
        <p:nvGrpSpPr>
          <p:cNvPr id="35844" name="グループ化 18"/>
          <p:cNvGrpSpPr>
            <a:grpSpLocks/>
          </p:cNvGrpSpPr>
          <p:nvPr/>
        </p:nvGrpSpPr>
        <p:grpSpPr bwMode="auto">
          <a:xfrm>
            <a:off x="323850" y="2492375"/>
            <a:ext cx="1428750" cy="642938"/>
            <a:chOff x="142875" y="2500313"/>
            <a:chExt cx="1428750" cy="642937"/>
          </a:xfrm>
        </p:grpSpPr>
        <p:sp>
          <p:nvSpPr>
            <p:cNvPr id="35856" name="円/楕円 8"/>
            <p:cNvSpPr>
              <a:spLocks noChangeArrowheads="1"/>
            </p:cNvSpPr>
            <p:nvPr/>
          </p:nvSpPr>
          <p:spPr bwMode="auto">
            <a:xfrm>
              <a:off x="142875" y="2500313"/>
              <a:ext cx="1428750" cy="64293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35857" name="テキスト ボックス 5"/>
            <p:cNvSpPr txBox="1">
              <a:spLocks noChangeArrowheads="1"/>
            </p:cNvSpPr>
            <p:nvPr/>
          </p:nvSpPr>
          <p:spPr bwMode="auto">
            <a:xfrm>
              <a:off x="285750" y="2643188"/>
              <a:ext cx="1214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ja-JP" altLang="en-US">
                  <a:solidFill>
                    <a:schemeClr val="tx1"/>
                  </a:solidFill>
                </a:rPr>
                <a:t>簡易検索</a:t>
              </a:r>
            </a:p>
          </p:txBody>
        </p:sp>
      </p:grpSp>
      <p:grpSp>
        <p:nvGrpSpPr>
          <p:cNvPr id="35845" name="グループ化 20"/>
          <p:cNvGrpSpPr>
            <a:grpSpLocks/>
          </p:cNvGrpSpPr>
          <p:nvPr/>
        </p:nvGrpSpPr>
        <p:grpSpPr bwMode="auto">
          <a:xfrm>
            <a:off x="7524750" y="2276475"/>
            <a:ext cx="1428750" cy="642938"/>
            <a:chOff x="7000875" y="2214563"/>
            <a:chExt cx="1428750" cy="642937"/>
          </a:xfrm>
        </p:grpSpPr>
        <p:sp>
          <p:nvSpPr>
            <p:cNvPr id="35854" name="円/楕円 9"/>
            <p:cNvSpPr>
              <a:spLocks noChangeArrowheads="1"/>
            </p:cNvSpPr>
            <p:nvPr/>
          </p:nvSpPr>
          <p:spPr bwMode="auto">
            <a:xfrm>
              <a:off x="7000875" y="2214563"/>
              <a:ext cx="1428750" cy="64293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35855" name="テキスト ボックス 6"/>
            <p:cNvSpPr txBox="1">
              <a:spLocks noChangeArrowheads="1"/>
            </p:cNvSpPr>
            <p:nvPr/>
          </p:nvSpPr>
          <p:spPr bwMode="auto">
            <a:xfrm>
              <a:off x="7143750" y="2357438"/>
              <a:ext cx="12144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ja-JP" altLang="en-US">
                  <a:solidFill>
                    <a:schemeClr val="tx1"/>
                  </a:solidFill>
                </a:rPr>
                <a:t>詳細検索</a:t>
              </a:r>
            </a:p>
          </p:txBody>
        </p:sp>
      </p:grpSp>
      <p:cxnSp>
        <p:nvCxnSpPr>
          <p:cNvPr id="35846" name="直線矢印コネクタ 11"/>
          <p:cNvCxnSpPr>
            <a:cxnSpLocks noChangeShapeType="1"/>
            <a:stCxn id="35856" idx="6"/>
          </p:cNvCxnSpPr>
          <p:nvPr/>
        </p:nvCxnSpPr>
        <p:spPr bwMode="auto">
          <a:xfrm>
            <a:off x="1752600" y="2813844"/>
            <a:ext cx="2387600" cy="759619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847" name="グループ化 17"/>
          <p:cNvGrpSpPr>
            <a:grpSpLocks/>
          </p:cNvGrpSpPr>
          <p:nvPr/>
        </p:nvGrpSpPr>
        <p:grpSpPr bwMode="auto">
          <a:xfrm>
            <a:off x="179388" y="3573463"/>
            <a:ext cx="3857625" cy="1785937"/>
            <a:chOff x="142875" y="3214688"/>
            <a:chExt cx="3857625" cy="1785937"/>
          </a:xfrm>
        </p:grpSpPr>
        <p:sp>
          <p:nvSpPr>
            <p:cNvPr id="35851" name="円/楕円 10"/>
            <p:cNvSpPr>
              <a:spLocks noChangeArrowheads="1"/>
            </p:cNvSpPr>
            <p:nvPr/>
          </p:nvSpPr>
          <p:spPr bwMode="auto">
            <a:xfrm>
              <a:off x="142875" y="3214688"/>
              <a:ext cx="2857500" cy="1785937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35852" name="テキスト ボックス 7"/>
            <p:cNvSpPr txBox="1">
              <a:spLocks noChangeArrowheads="1"/>
            </p:cNvSpPr>
            <p:nvPr/>
          </p:nvSpPr>
          <p:spPr bwMode="auto">
            <a:xfrm>
              <a:off x="428625" y="3571875"/>
              <a:ext cx="25003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ja-JP" altLang="en-US" dirty="0">
                  <a:solidFill>
                    <a:schemeClr val="tx1"/>
                  </a:solidFill>
                </a:rPr>
                <a:t>ジャーナルタイトル一覧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kumimoji="1" lang="ja-JP" altLang="en-US" dirty="0">
                  <a:solidFill>
                    <a:schemeClr val="tx1"/>
                  </a:solidFill>
                </a:rPr>
                <a:t>分野別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kumimoji="1" lang="ja-JP" altLang="en-US" dirty="0">
                  <a:solidFill>
                    <a:schemeClr val="tx1"/>
                  </a:solidFill>
                </a:rPr>
                <a:t>アルファベット順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kumimoji="1" lang="ja-JP" altLang="en-US" dirty="0">
                  <a:solidFill>
                    <a:schemeClr val="tx1"/>
                  </a:solidFill>
                </a:rPr>
                <a:t>出版社別</a:t>
              </a:r>
            </a:p>
          </p:txBody>
        </p:sp>
        <p:cxnSp>
          <p:nvCxnSpPr>
            <p:cNvPr id="35853" name="直線矢印コネクタ 13"/>
            <p:cNvCxnSpPr>
              <a:cxnSpLocks noChangeShapeType="1"/>
            </p:cNvCxnSpPr>
            <p:nvPr/>
          </p:nvCxnSpPr>
          <p:spPr bwMode="auto">
            <a:xfrm>
              <a:off x="2928938" y="4357688"/>
              <a:ext cx="1071562" cy="357187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5848" name="直線矢印コネクタ 14"/>
          <p:cNvCxnSpPr>
            <a:cxnSpLocks noChangeShapeType="1"/>
            <a:stCxn id="35854" idx="3"/>
          </p:cNvCxnSpPr>
          <p:nvPr/>
        </p:nvCxnSpPr>
        <p:spPr bwMode="auto">
          <a:xfrm flipH="1">
            <a:off x="7596188" y="2825750"/>
            <a:ext cx="138112" cy="31591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タイトル 1"/>
          <p:cNvSpPr>
            <a:spLocks/>
          </p:cNvSpPr>
          <p:nvPr/>
        </p:nvSpPr>
        <p:spPr bwMode="auto">
          <a:xfrm>
            <a:off x="0" y="0"/>
            <a:ext cx="8101013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0" fontAlgn="base" hangingPunct="0">
              <a:spcBef>
                <a:spcPct val="0"/>
              </a:spcBef>
            </a:pPr>
            <a:r>
              <a:rPr kumimoji="1" lang="en-US" altLang="ja-JP" sz="4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1" lang="en-US" altLang="ja-JP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Oxford Journals</a:t>
            </a:r>
            <a:r>
              <a:rPr kumimoji="1" lang="en-US" altLang="ja-JP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4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Archives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0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 idx="4294967295"/>
          </p:nvPr>
        </p:nvSpPr>
        <p:spPr>
          <a:xfrm>
            <a:off x="2028267" y="2954976"/>
            <a:ext cx="5087467" cy="948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n-US" altLang="ja-JP" sz="54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UniBio</a:t>
            </a:r>
            <a:r>
              <a:rPr lang="en-US" altLang="ja-JP" sz="5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Press</a:t>
            </a:r>
            <a:r>
              <a:rPr lang="en-US" altLang="ja-JP" sz="54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ja-JP" altLang="en-US" sz="54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483768" y="263691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ユニバイオ　　　プレス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101013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/>
            <a:r>
              <a:rPr lang="en-US" altLang="ja-JP" sz="4800" dirty="0" smtClean="0">
                <a:effectLst/>
              </a:rPr>
              <a:t> </a:t>
            </a:r>
            <a:r>
              <a:rPr lang="en-US" altLang="ja-JP" sz="4800" b="1" dirty="0" err="1" smtClean="0">
                <a:effectLst/>
                <a:latin typeface="Arial" pitchFamily="34" charset="0"/>
                <a:cs typeface="Arial" pitchFamily="34" charset="0"/>
              </a:rPr>
              <a:t>UniBio</a:t>
            </a:r>
            <a:r>
              <a:rPr lang="en-US" altLang="ja-JP" sz="4800" b="1" dirty="0" smtClean="0">
                <a:effectLst/>
                <a:latin typeface="Arial" pitchFamily="34" charset="0"/>
                <a:cs typeface="Arial" pitchFamily="34" charset="0"/>
              </a:rPr>
              <a:t> Press</a:t>
            </a:r>
            <a:r>
              <a:rPr lang="ja-JP" altLang="en-US" sz="4800" dirty="0" smtClean="0">
                <a:effectLst/>
              </a:rPr>
              <a:t> とは？</a:t>
            </a:r>
          </a:p>
        </p:txBody>
      </p:sp>
      <p:sp>
        <p:nvSpPr>
          <p:cNvPr id="40963" name="テキスト ボックス 5"/>
          <p:cNvSpPr txBox="1">
            <a:spLocks noChangeArrowheads="1"/>
          </p:cNvSpPr>
          <p:nvPr/>
        </p:nvSpPr>
        <p:spPr bwMode="auto">
          <a:xfrm>
            <a:off x="468313" y="5004842"/>
            <a:ext cx="8424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2800" dirty="0">
                <a:solidFill>
                  <a:schemeClr val="tx1"/>
                </a:solidFill>
              </a:rPr>
              <a:t>・</a:t>
            </a:r>
            <a:r>
              <a:rPr kumimoji="1" lang="ja-JP" altLang="en-US" sz="2800" dirty="0">
                <a:solidFill>
                  <a:srgbClr val="000000"/>
                </a:solidFill>
              </a:rPr>
              <a:t>生物学分野の電子ジャーナル</a:t>
            </a:r>
          </a:p>
          <a:p>
            <a:pPr eaLnBrk="1" hangingPunct="1"/>
            <a:r>
              <a:rPr kumimoji="1" lang="ja-JP" altLang="en-US" sz="2800" dirty="0">
                <a:solidFill>
                  <a:srgbClr val="000000"/>
                </a:solidFill>
              </a:rPr>
              <a:t>・日本国内の学会と協力して学会誌を提供して</a:t>
            </a:r>
            <a:r>
              <a:rPr kumimoji="1" lang="ja-JP" altLang="en-US" sz="2800" dirty="0" smtClean="0">
                <a:solidFill>
                  <a:srgbClr val="000000"/>
                </a:solidFill>
              </a:rPr>
              <a:t>いる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 eaLnBrk="1" hangingPunct="1"/>
            <a:r>
              <a:rPr lang="ja-JP" altLang="en-US" sz="2800" dirty="0" smtClean="0">
                <a:solidFill>
                  <a:srgbClr val="000000"/>
                </a:solidFill>
              </a:rPr>
              <a:t>・国内医学等の分野の電子ジャーナルサイトで提供</a:t>
            </a:r>
            <a:endParaRPr kumimoji="1" lang="en-US" altLang="ja-JP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4596" r="19126" b="18080"/>
          <a:stretch/>
        </p:blipFill>
        <p:spPr bwMode="auto">
          <a:xfrm>
            <a:off x="1717337" y="1027645"/>
            <a:ext cx="5663953" cy="397719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411760" y="342900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7" name="直線矢印コネクタ 6"/>
          <p:cNvCxnSpPr>
            <a:cxnSpLocks noChangeShapeType="1"/>
          </p:cNvCxnSpPr>
          <p:nvPr/>
        </p:nvCxnSpPr>
        <p:spPr bwMode="auto">
          <a:xfrm>
            <a:off x="971550" y="3273014"/>
            <a:ext cx="431800" cy="72072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8" name="直線矢印コネクタ 6"/>
          <p:cNvCxnSpPr>
            <a:cxnSpLocks noChangeShapeType="1"/>
          </p:cNvCxnSpPr>
          <p:nvPr/>
        </p:nvCxnSpPr>
        <p:spPr bwMode="auto">
          <a:xfrm>
            <a:off x="1476375" y="4652963"/>
            <a:ext cx="142875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989" name="グループ化 13"/>
          <p:cNvGrpSpPr>
            <a:grpSpLocks/>
          </p:cNvGrpSpPr>
          <p:nvPr/>
        </p:nvGrpSpPr>
        <p:grpSpPr bwMode="auto">
          <a:xfrm>
            <a:off x="2655383" y="4436269"/>
            <a:ext cx="1800225" cy="433388"/>
            <a:chOff x="142875" y="3000375"/>
            <a:chExt cx="2857500" cy="1285875"/>
          </a:xfrm>
        </p:grpSpPr>
        <p:sp>
          <p:nvSpPr>
            <p:cNvPr id="41995" name="角丸四角形 5"/>
            <p:cNvSpPr>
              <a:spLocks noChangeArrowheads="1"/>
            </p:cNvSpPr>
            <p:nvPr/>
          </p:nvSpPr>
          <p:spPr bwMode="auto">
            <a:xfrm>
              <a:off x="142875" y="3000375"/>
              <a:ext cx="2857500" cy="12858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41996" name="テキスト ボックス 4"/>
            <p:cNvSpPr txBox="1">
              <a:spLocks noChangeArrowheads="1"/>
            </p:cNvSpPr>
            <p:nvPr/>
          </p:nvSpPr>
          <p:spPr bwMode="auto">
            <a:xfrm>
              <a:off x="142875" y="3071813"/>
              <a:ext cx="27860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ja-JP" altLang="en-US">
                  <a:solidFill>
                    <a:schemeClr val="tx1"/>
                  </a:solidFill>
                </a:rPr>
                <a:t>キーワード検索</a:t>
              </a:r>
            </a:p>
          </p:txBody>
        </p:sp>
      </p:grpSp>
      <p:sp>
        <p:nvSpPr>
          <p:cNvPr id="41992" name="タイトル 1"/>
          <p:cNvSpPr>
            <a:spLocks/>
          </p:cNvSpPr>
          <p:nvPr/>
        </p:nvSpPr>
        <p:spPr bwMode="auto">
          <a:xfrm>
            <a:off x="1" y="0"/>
            <a:ext cx="7308304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0" fontAlgn="base" hangingPunct="0">
              <a:spcBef>
                <a:spcPct val="0"/>
              </a:spcBef>
            </a:pPr>
            <a:r>
              <a:rPr kumimoji="1" lang="en-US" altLang="ja-JP" sz="4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1" lang="en-US" altLang="ja-JP" sz="4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UniBio</a:t>
            </a:r>
            <a:r>
              <a:rPr kumimoji="1" lang="en-US" altLang="ja-JP" sz="4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Press</a:t>
            </a:r>
            <a:r>
              <a:rPr kumimoji="1" lang="ja-JP" altLang="en-US" sz="4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ja-JP" altLang="en-US" sz="4800" dirty="0">
                <a:solidFill>
                  <a:srgbClr val="000000"/>
                </a:solidFill>
                <a:latin typeface="Calibri" pitchFamily="34" charset="0"/>
              </a:rPr>
              <a:t>検索画面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4596" r="19126" b="18080"/>
          <a:stretch/>
        </p:blipFill>
        <p:spPr bwMode="auto">
          <a:xfrm>
            <a:off x="611560" y="1069307"/>
            <a:ext cx="5663953" cy="397719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7668" r="22489" b="5989"/>
          <a:stretch/>
        </p:blipFill>
        <p:spPr bwMode="auto">
          <a:xfrm>
            <a:off x="4644008" y="2659851"/>
            <a:ext cx="4252404" cy="355283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3093914" y="191683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148064" y="4317470"/>
            <a:ext cx="79208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076056" y="5229200"/>
            <a:ext cx="792088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カーブ矢印 2"/>
          <p:cNvSpPr/>
          <p:nvPr/>
        </p:nvSpPr>
        <p:spPr>
          <a:xfrm>
            <a:off x="3923928" y="4077072"/>
            <a:ext cx="720080" cy="936104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7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7" t="15247" r="19823" b="17649"/>
          <a:stretch/>
        </p:blipFill>
        <p:spPr bwMode="auto">
          <a:xfrm>
            <a:off x="2068909" y="1345705"/>
            <a:ext cx="5723154" cy="345147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円/楕円 8"/>
          <p:cNvSpPr>
            <a:spLocks noChangeArrowheads="1"/>
          </p:cNvSpPr>
          <p:nvPr/>
        </p:nvSpPr>
        <p:spPr bwMode="auto">
          <a:xfrm>
            <a:off x="7586749" y="1345705"/>
            <a:ext cx="1285875" cy="7858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lnSpc>
                <a:spcPct val="41000"/>
              </a:lnSpc>
              <a:spcBef>
                <a:spcPct val="0"/>
              </a:spcBef>
            </a:pPr>
            <a:endParaRPr lang="ja-JP" altLang="en-US"/>
          </a:p>
        </p:txBody>
      </p:sp>
      <p:sp>
        <p:nvSpPr>
          <p:cNvPr id="43012" name="テキスト ボックス 4"/>
          <p:cNvSpPr txBox="1">
            <a:spLocks noChangeArrowheads="1"/>
          </p:cNvSpPr>
          <p:nvPr/>
        </p:nvSpPr>
        <p:spPr bwMode="auto">
          <a:xfrm>
            <a:off x="7642988" y="1565276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ja-JP" altLang="en-US" dirty="0">
                <a:solidFill>
                  <a:schemeClr val="tx1"/>
                </a:solidFill>
              </a:rPr>
              <a:t>記事検索</a:t>
            </a:r>
          </a:p>
        </p:txBody>
      </p:sp>
      <p:grpSp>
        <p:nvGrpSpPr>
          <p:cNvPr id="43013" name="グループ化 18"/>
          <p:cNvGrpSpPr>
            <a:grpSpLocks/>
          </p:cNvGrpSpPr>
          <p:nvPr/>
        </p:nvGrpSpPr>
        <p:grpSpPr bwMode="auto">
          <a:xfrm>
            <a:off x="270130" y="2003694"/>
            <a:ext cx="1785938" cy="785813"/>
            <a:chOff x="214313" y="2571750"/>
            <a:chExt cx="1785937" cy="785813"/>
          </a:xfrm>
        </p:grpSpPr>
        <p:sp>
          <p:nvSpPr>
            <p:cNvPr id="43023" name="円/楕円 8"/>
            <p:cNvSpPr>
              <a:spLocks noChangeArrowheads="1"/>
            </p:cNvSpPr>
            <p:nvPr/>
          </p:nvSpPr>
          <p:spPr bwMode="auto">
            <a:xfrm>
              <a:off x="214313" y="2571750"/>
              <a:ext cx="1785937" cy="785813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ct val="41000"/>
                </a:lnSpc>
                <a:spcBef>
                  <a:spcPct val="0"/>
                </a:spcBef>
              </a:pPr>
              <a:endParaRPr lang="ja-JP" altLang="en-US"/>
            </a:p>
          </p:txBody>
        </p:sp>
        <p:sp>
          <p:nvSpPr>
            <p:cNvPr id="43024" name="テキスト ボックス 5"/>
            <p:cNvSpPr txBox="1">
              <a:spLocks noChangeArrowheads="1"/>
            </p:cNvSpPr>
            <p:nvPr/>
          </p:nvSpPr>
          <p:spPr bwMode="auto">
            <a:xfrm>
              <a:off x="251520" y="2780928"/>
              <a:ext cx="1709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ctr" hangingPunct="0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>
                  <a:solidFill>
                    <a:schemeClr val="bg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ja-JP" altLang="en-US">
                  <a:solidFill>
                    <a:schemeClr val="tx1"/>
                  </a:solidFill>
                </a:rPr>
                <a:t>ジャーナル一覧</a:t>
              </a:r>
            </a:p>
          </p:txBody>
        </p:sp>
      </p:grpSp>
      <p:cxnSp>
        <p:nvCxnSpPr>
          <p:cNvPr id="43015" name="直線矢印コネクタ 6"/>
          <p:cNvCxnSpPr>
            <a:cxnSpLocks noChangeShapeType="1"/>
          </p:cNvCxnSpPr>
          <p:nvPr/>
        </p:nvCxnSpPr>
        <p:spPr bwMode="auto">
          <a:xfrm flipH="1">
            <a:off x="7037802" y="1750219"/>
            <a:ext cx="548947" cy="1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直線矢印コネクタ 6"/>
          <p:cNvCxnSpPr>
            <a:cxnSpLocks noChangeShapeType="1"/>
          </p:cNvCxnSpPr>
          <p:nvPr/>
        </p:nvCxnSpPr>
        <p:spPr bwMode="auto">
          <a:xfrm>
            <a:off x="2044241" y="2396601"/>
            <a:ext cx="542131" cy="672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タイトル 1"/>
          <p:cNvSpPr>
            <a:spLocks/>
          </p:cNvSpPr>
          <p:nvPr/>
        </p:nvSpPr>
        <p:spPr bwMode="auto">
          <a:xfrm>
            <a:off x="0" y="0"/>
            <a:ext cx="8676456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eaLnBrk="0" fontAlgn="base" hangingPunct="0">
              <a:spcBef>
                <a:spcPct val="0"/>
              </a:spcBef>
            </a:pPr>
            <a:r>
              <a:rPr kumimoji="1" lang="en-US" altLang="ja-JP" sz="4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kumimoji="1" lang="ja-JP" altLang="en-US" sz="4000" dirty="0">
                <a:solidFill>
                  <a:srgbClr val="000000"/>
                </a:solidFill>
                <a:latin typeface="Calibri" pitchFamily="34" charset="0"/>
              </a:rPr>
              <a:t>古い記事を探す時は</a:t>
            </a:r>
            <a:r>
              <a:rPr kumimoji="1" lang="ja-JP" altLang="en-US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（</a:t>
            </a:r>
            <a:r>
              <a:rPr kumimoji="1" lang="en-US" altLang="ja-JP" sz="4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J-STAGE</a:t>
            </a:r>
            <a:r>
              <a:rPr kumimoji="1" lang="en-US" altLang="ja-JP" sz="4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3020" name="テキスト ボックス 5"/>
          <p:cNvSpPr txBox="1">
            <a:spLocks noChangeArrowheads="1"/>
          </p:cNvSpPr>
          <p:nvPr/>
        </p:nvSpPr>
        <p:spPr bwMode="auto">
          <a:xfrm>
            <a:off x="395449" y="5157192"/>
            <a:ext cx="83531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</a:rPr>
              <a:t>オープンアクセスなので学外からでも本文を読むことができる</a:t>
            </a:r>
            <a:r>
              <a:rPr lang="ja-JP" altLang="en-US" sz="2400" dirty="0" smtClean="0">
                <a:solidFill>
                  <a:schemeClr val="tx1"/>
                </a:solidFill>
              </a:rPr>
              <a:t>。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en-US" altLang="ja-JP" sz="2400" dirty="0" smtClean="0">
                <a:solidFill>
                  <a:schemeClr val="tx1"/>
                </a:solidFill>
              </a:rPr>
              <a:t>URL</a:t>
            </a:r>
            <a:r>
              <a:rPr kumimoji="1" lang="ja-JP" altLang="en-US" sz="2400" dirty="0">
                <a:solidFill>
                  <a:schemeClr val="tx1"/>
                </a:solidFill>
              </a:rPr>
              <a:t>：</a:t>
            </a:r>
            <a:r>
              <a:rPr kumimoji="1" lang="en-US" altLang="ja-JP" sz="2400" dirty="0">
                <a:solidFill>
                  <a:schemeClr val="tx1"/>
                </a:solidFill>
              </a:rPr>
              <a:t>http://www.jstage.jst.go.jp/browse/-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char/ja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5507376" y="1643063"/>
            <a:ext cx="1512168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627313" y="2270035"/>
            <a:ext cx="360511" cy="212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2.</a:t>
            </a:r>
            <a:r>
              <a:rPr kumimoji="1" lang="ja-JP" altLang="en-US" dirty="0" smtClean="0">
                <a:solidFill>
                  <a:schemeClr val="tx1"/>
                </a:solidFill>
              </a:rPr>
              <a:t>本学で利用できる電子ジャーナル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-315416"/>
            <a:ext cx="8943975" cy="1555750"/>
          </a:xfrm>
        </p:spPr>
        <p:txBody>
          <a:bodyPr/>
          <a:lstStyle/>
          <a:p>
            <a:pPr algn="l"/>
            <a:r>
              <a:rPr kumimoji="1" lang="ja-JP" altLang="en-US" dirty="0" smtClean="0"/>
              <a:t>検索上の注意点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323528" y="1052736"/>
            <a:ext cx="8640960" cy="460851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b="1" dirty="0" smtClean="0"/>
              <a:t>AND</a:t>
            </a:r>
            <a:r>
              <a:rPr lang="ja-JP" altLang="en-US" b="1" dirty="0"/>
              <a:t>検索</a:t>
            </a:r>
            <a:r>
              <a:rPr lang="ja-JP" altLang="en-US" b="1" dirty="0" smtClean="0"/>
              <a:t>と</a:t>
            </a:r>
            <a:r>
              <a:rPr lang="en-US" altLang="ja-JP" b="1" dirty="0" smtClean="0"/>
              <a:t>OR</a:t>
            </a:r>
            <a:r>
              <a:rPr lang="ja-JP" altLang="en-US" b="1" dirty="0" smtClean="0"/>
              <a:t>検索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</a:t>
            </a:r>
            <a:r>
              <a:rPr lang="en-US" altLang="ja-JP" b="1" dirty="0" smtClean="0"/>
              <a:t>AND</a:t>
            </a:r>
            <a:r>
              <a:rPr lang="ja-JP" altLang="en-US" b="1" dirty="0" smtClean="0"/>
              <a:t>検索　</a:t>
            </a:r>
            <a:r>
              <a:rPr lang="en-US" altLang="ja-JP" dirty="0"/>
              <a:t> </a:t>
            </a:r>
            <a:r>
              <a:rPr lang="en-US" altLang="ja-JP" dirty="0">
                <a:solidFill>
                  <a:schemeClr val="tx2"/>
                </a:solidFill>
              </a:rPr>
              <a:t>Ibaraki </a:t>
            </a:r>
            <a:r>
              <a:rPr lang="en-US" altLang="ja-JP" dirty="0" smtClean="0">
                <a:solidFill>
                  <a:schemeClr val="tx2"/>
                </a:solidFill>
              </a:rPr>
              <a:t>University</a:t>
            </a:r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      </a:t>
            </a:r>
            <a:r>
              <a:rPr lang="ja-JP" altLang="en-US" b="1" dirty="0" smtClean="0"/>
              <a:t>　　　　　　　</a:t>
            </a:r>
            <a:r>
              <a:rPr lang="en-US" altLang="ja-JP" sz="2400" b="1" dirty="0" smtClean="0"/>
              <a:t>*</a:t>
            </a:r>
            <a:r>
              <a:rPr lang="ja-JP" altLang="en-US" sz="2400" b="1" dirty="0" smtClean="0"/>
              <a:t>スペースで区切った</a:t>
            </a:r>
            <a:r>
              <a:rPr lang="en-US" altLang="ja-JP" sz="2400" b="1" dirty="0" smtClean="0"/>
              <a:t>2</a:t>
            </a:r>
            <a:r>
              <a:rPr lang="ja-JP" altLang="en-US" sz="2400" b="1" dirty="0" smtClean="0"/>
              <a:t>語の両方を含むもの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</a:t>
            </a:r>
            <a:r>
              <a:rPr lang="en-US" altLang="ja-JP" sz="2400" b="1" dirty="0"/>
              <a:t> </a:t>
            </a:r>
            <a:r>
              <a:rPr lang="en-US" altLang="ja-JP" b="1" dirty="0" smtClean="0"/>
              <a:t>OR</a:t>
            </a:r>
            <a:r>
              <a:rPr lang="ja-JP" altLang="en-US" b="1" dirty="0" smtClean="0"/>
              <a:t>検索</a:t>
            </a:r>
            <a:r>
              <a:rPr lang="ja-JP" altLang="en-US" b="1" dirty="0"/>
              <a:t>　</a:t>
            </a:r>
            <a:r>
              <a:rPr lang="en-US" altLang="ja-JP" b="1" dirty="0">
                <a:solidFill>
                  <a:schemeClr val="tx2"/>
                </a:solidFill>
              </a:rPr>
              <a:t> "</a:t>
            </a:r>
            <a:r>
              <a:rPr lang="en-US" altLang="ja-JP" b="1" dirty="0" err="1">
                <a:solidFill>
                  <a:schemeClr val="tx2"/>
                </a:solidFill>
              </a:rPr>
              <a:t>ibaraki</a:t>
            </a:r>
            <a:r>
              <a:rPr lang="en-US" altLang="ja-JP" b="1" dirty="0">
                <a:solidFill>
                  <a:schemeClr val="tx2"/>
                </a:solidFill>
              </a:rPr>
              <a:t> </a:t>
            </a:r>
            <a:r>
              <a:rPr lang="en-US" altLang="ja-JP" b="1" dirty="0" err="1">
                <a:solidFill>
                  <a:schemeClr val="tx2"/>
                </a:solidFill>
              </a:rPr>
              <a:t>univ.</a:t>
            </a:r>
            <a:r>
              <a:rPr lang="en-US" altLang="ja-JP" b="1" dirty="0">
                <a:solidFill>
                  <a:schemeClr val="tx2"/>
                </a:solidFill>
              </a:rPr>
              <a:t>" OR "</a:t>
            </a:r>
            <a:r>
              <a:rPr lang="en-US" altLang="ja-JP" b="1" dirty="0" err="1">
                <a:solidFill>
                  <a:schemeClr val="tx2"/>
                </a:solidFill>
              </a:rPr>
              <a:t>ibaraki</a:t>
            </a:r>
            <a:r>
              <a:rPr lang="en-US" altLang="ja-JP" b="1" dirty="0">
                <a:solidFill>
                  <a:schemeClr val="tx2"/>
                </a:solidFill>
              </a:rPr>
              <a:t> university"</a:t>
            </a:r>
            <a:endParaRPr lang="en-US" altLang="ja-JP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＊</a:t>
            </a:r>
            <a:r>
              <a:rPr lang="en-US" altLang="ja-JP" sz="2400" b="1" dirty="0" smtClean="0"/>
              <a:t>2</a:t>
            </a:r>
            <a:r>
              <a:rPr lang="ja-JP" altLang="en-US" sz="2400" b="1" dirty="0"/>
              <a:t>語</a:t>
            </a:r>
            <a:r>
              <a:rPr lang="ja-JP" altLang="en-US" sz="2400" b="1" dirty="0" smtClean="0"/>
              <a:t>の一方または両方</a:t>
            </a:r>
            <a:r>
              <a:rPr lang="ja-JP" altLang="en-US" sz="2400" b="1" dirty="0"/>
              <a:t>を含む</a:t>
            </a:r>
            <a:r>
              <a:rPr lang="ja-JP" altLang="en-US" sz="2400" b="1" dirty="0" smtClean="0"/>
              <a:t>もの</a:t>
            </a:r>
            <a:endParaRPr lang="en-US" altLang="ja-JP" sz="2400" b="1" dirty="0" smtClean="0"/>
          </a:p>
          <a:p>
            <a:pPr marL="0" indent="0">
              <a:buNone/>
            </a:pPr>
            <a:endParaRPr lang="en-US" altLang="ja-JP" sz="2400" b="1" dirty="0"/>
          </a:p>
          <a:p>
            <a:r>
              <a:rPr lang="ja-JP" altLang="en-US" b="1" dirty="0"/>
              <a:t>フレーズ検索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400" dirty="0"/>
              <a:t>　　 </a:t>
            </a:r>
            <a:r>
              <a:rPr lang="ja-JP" altLang="en-US" sz="2400" dirty="0" smtClean="0"/>
              <a:t>　　</a:t>
            </a:r>
            <a:r>
              <a:rPr lang="en-US" altLang="ja-JP" sz="3000" b="1" dirty="0" smtClean="0">
                <a:solidFill>
                  <a:schemeClr val="tx2"/>
                </a:solidFill>
              </a:rPr>
              <a:t>“</a:t>
            </a:r>
            <a:r>
              <a:rPr lang="en-US" altLang="ja-JP" sz="3000" b="1" dirty="0">
                <a:solidFill>
                  <a:schemeClr val="tx2"/>
                </a:solidFill>
              </a:rPr>
              <a:t>Ibaraki University”</a:t>
            </a:r>
          </a:p>
          <a:p>
            <a:pPr marL="0" indent="0">
              <a:buNone/>
            </a:pPr>
            <a:r>
              <a:rPr lang="ja-JP" altLang="en-US" sz="3000" dirty="0"/>
              <a:t>　　　</a:t>
            </a:r>
            <a:r>
              <a:rPr lang="ja-JP" altLang="en-US" sz="3000" dirty="0" smtClean="0"/>
              <a:t>　</a:t>
            </a:r>
            <a:r>
              <a:rPr lang="en-US" altLang="ja-JP" sz="3000" b="1" dirty="0" smtClean="0">
                <a:solidFill>
                  <a:schemeClr val="tx2"/>
                </a:solidFill>
              </a:rPr>
              <a:t>Ibaraki </a:t>
            </a:r>
            <a:r>
              <a:rPr lang="en-US" altLang="ja-JP" sz="3000" b="1" dirty="0">
                <a:solidFill>
                  <a:schemeClr val="tx2"/>
                </a:solidFill>
              </a:rPr>
              <a:t>University</a:t>
            </a:r>
            <a:r>
              <a:rPr lang="ja-JP" altLang="en-US" sz="3000" dirty="0"/>
              <a:t>との結果の違い</a:t>
            </a:r>
            <a:endParaRPr lang="en-US" altLang="ja-JP" sz="3000" dirty="0"/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5908630"/>
            <a:ext cx="733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検索語の入力ルールはデータベースごとに異なるのでヘルプを参照のこと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検索上の注意点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696119" y="2888940"/>
            <a:ext cx="7751763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sz="6000" b="1" dirty="0" smtClean="0">
                <a:effectLst/>
                <a:latin typeface="Arial" pitchFamily="34" charset="0"/>
                <a:cs typeface="Arial" pitchFamily="34" charset="0"/>
              </a:rPr>
              <a:t>Academic Search Elite</a:t>
            </a:r>
            <a:endParaRPr lang="ja-JP" altLang="en-US" sz="400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9632" y="263691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ア カ デ ミ ッ ク　　　 サ 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 チ　　 エ リ </a:t>
            </a:r>
            <a:r>
              <a:rPr lang="ja-JP" altLang="en-US" sz="3200" dirty="0" err="1" smtClean="0"/>
              <a:t>ー</a:t>
            </a:r>
            <a:r>
              <a:rPr lang="ja-JP" altLang="en-US" sz="3200" dirty="0" smtClean="0"/>
              <a:t> ト</a:t>
            </a:r>
            <a:endParaRPr kumimoji="1" lang="ja-JP" altLang="en-US" sz="3200" dirty="0"/>
          </a:p>
        </p:txBody>
      </p:sp>
      <p:sp>
        <p:nvSpPr>
          <p:cNvPr id="6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3741" y="-315416"/>
            <a:ext cx="8943975" cy="1555750"/>
          </a:xfrm>
        </p:spPr>
        <p:txBody>
          <a:bodyPr/>
          <a:lstStyle/>
          <a:p>
            <a:pPr algn="l"/>
            <a:r>
              <a:rPr kumimoji="1" lang="ja-JP" altLang="en-US" dirty="0" smtClean="0"/>
              <a:t>演習①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55576" y="2132856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4000" dirty="0"/>
              <a:t>A. Singh, E. </a:t>
            </a:r>
            <a:r>
              <a:rPr lang="en-US" altLang="ja-JP" sz="4000" dirty="0" err="1"/>
              <a:t>Mehra</a:t>
            </a:r>
            <a:r>
              <a:rPr lang="en-US" altLang="ja-JP" sz="4000" dirty="0"/>
              <a:t>, A. Yoshida, A. </a:t>
            </a:r>
            <a:r>
              <a:rPr lang="en-US" altLang="ja-JP" sz="4000" dirty="0" err="1"/>
              <a:t>Wakahara</a:t>
            </a:r>
            <a:endParaRPr lang="en-US" altLang="ja-JP" sz="4000" dirty="0"/>
          </a:p>
          <a:p>
            <a:pPr lvl="1"/>
            <a:r>
              <a:rPr lang="en-US" altLang="ja-JP" sz="4000" dirty="0"/>
              <a:t>Doping mechanism in aluminum doped zinc oxide films</a:t>
            </a:r>
          </a:p>
          <a:p>
            <a:pPr lvl="1"/>
            <a:r>
              <a:rPr lang="en-US" altLang="ja-JP" sz="4000" dirty="0"/>
              <a:t>J. Appl. Phys., 95 (7) (2004), pp. 3640–3643</a:t>
            </a:r>
            <a:endParaRPr lang="en-US" altLang="ja-JP" sz="4000" dirty="0"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1268760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/>
              <a:t>下記の文献を茨城大学工学部でさがしてみよう！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演習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5576" y="-289229"/>
            <a:ext cx="8943975" cy="1555750"/>
          </a:xfrm>
        </p:spPr>
        <p:txBody>
          <a:bodyPr/>
          <a:lstStyle/>
          <a:p>
            <a:pPr algn="l"/>
            <a:r>
              <a:rPr kumimoji="1" lang="ja-JP" altLang="en-US" dirty="0" smtClean="0"/>
              <a:t>演習①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187624" y="1993274"/>
            <a:ext cx="5688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3200" dirty="0"/>
              <a:t>A. Singh, E. </a:t>
            </a:r>
            <a:r>
              <a:rPr lang="en-US" altLang="ja-JP" sz="3200" dirty="0" err="1"/>
              <a:t>Mehra</a:t>
            </a:r>
            <a:r>
              <a:rPr lang="en-US" altLang="ja-JP" sz="3200" dirty="0"/>
              <a:t>, A. Yoshida, A. </a:t>
            </a:r>
            <a:r>
              <a:rPr lang="en-US" altLang="ja-JP" sz="3200" dirty="0" err="1"/>
              <a:t>Wakahara</a:t>
            </a:r>
            <a:endParaRPr lang="en-US" altLang="ja-JP" sz="3200" dirty="0"/>
          </a:p>
          <a:p>
            <a:pPr lvl="1"/>
            <a:r>
              <a:rPr lang="en-US" altLang="ja-JP" sz="4000" dirty="0"/>
              <a:t>Doping mechanism in aluminum doped zinc oxide films</a:t>
            </a:r>
          </a:p>
          <a:p>
            <a:pPr lvl="1"/>
            <a:r>
              <a:rPr lang="en-US" altLang="ja-JP" sz="4000" dirty="0"/>
              <a:t>J. Appl. Phys., 95 (7) (2004), pp. 3640–3643</a:t>
            </a:r>
            <a:endParaRPr lang="en-US" altLang="ja-JP" sz="4000" dirty="0"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5048" y="125913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/>
              <a:t>参照文献の見方</a:t>
            </a:r>
            <a:endParaRPr kumimoji="1" lang="ja-JP" altLang="en-US" sz="3000" dirty="0"/>
          </a:p>
        </p:txBody>
      </p:sp>
      <p:sp>
        <p:nvSpPr>
          <p:cNvPr id="5" name="線吹き出し 1 (枠付き) 4"/>
          <p:cNvSpPr/>
          <p:nvPr/>
        </p:nvSpPr>
        <p:spPr>
          <a:xfrm>
            <a:off x="107504" y="4664096"/>
            <a:ext cx="1224136" cy="504056"/>
          </a:xfrm>
          <a:prstGeom prst="borderCallout1">
            <a:avLst>
              <a:gd name="adj1" fmla="val 52214"/>
              <a:gd name="adj2" fmla="val 100813"/>
              <a:gd name="adj3" fmla="val 96648"/>
              <a:gd name="adj4" fmla="val 1305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掲載雑誌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7164288" y="3924427"/>
            <a:ext cx="1008112" cy="504056"/>
          </a:xfrm>
          <a:prstGeom prst="borderCallout1">
            <a:avLst>
              <a:gd name="adj1" fmla="val 18750"/>
              <a:gd name="adj2" fmla="val -8333"/>
              <a:gd name="adj3" fmla="val 133635"/>
              <a:gd name="adj4" fmla="val -3078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論文名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7388696" y="2717304"/>
            <a:ext cx="1008112" cy="504056"/>
          </a:xfrm>
          <a:prstGeom prst="borderCallout1">
            <a:avLst>
              <a:gd name="adj1" fmla="val 18750"/>
              <a:gd name="adj2" fmla="val -8333"/>
              <a:gd name="adj3" fmla="val -5504"/>
              <a:gd name="adj4" fmla="val -83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著者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7308304" y="4885781"/>
            <a:ext cx="1008112" cy="504056"/>
          </a:xfrm>
          <a:prstGeom prst="borderCallout1">
            <a:avLst>
              <a:gd name="adj1" fmla="val 46930"/>
              <a:gd name="adj2" fmla="val -9213"/>
              <a:gd name="adj3" fmla="val 52618"/>
              <a:gd name="adj4" fmla="val -1255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巻号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134127" y="5517232"/>
            <a:ext cx="1224136" cy="504056"/>
          </a:xfrm>
          <a:prstGeom prst="borderCallout1">
            <a:avLst>
              <a:gd name="adj1" fmla="val 52214"/>
              <a:gd name="adj2" fmla="val 100813"/>
              <a:gd name="adj3" fmla="val 47333"/>
              <a:gd name="adj4" fmla="val 1269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発行年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7478470" y="5546779"/>
            <a:ext cx="1008112" cy="504056"/>
          </a:xfrm>
          <a:prstGeom prst="borderCallout1">
            <a:avLst>
              <a:gd name="adj1" fmla="val 46930"/>
              <a:gd name="adj2" fmla="val -9213"/>
              <a:gd name="adj3" fmla="val 50857"/>
              <a:gd name="adj4" fmla="val -894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ページ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演習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8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79512" y="2132856"/>
            <a:ext cx="8219256" cy="59959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ja-JP" sz="4000" dirty="0"/>
              <a:t>H. </a:t>
            </a:r>
            <a:r>
              <a:rPr lang="en-US" altLang="ja-JP" sz="4000" dirty="0" err="1"/>
              <a:t>Kaga</a:t>
            </a:r>
            <a:r>
              <a:rPr lang="en-US" altLang="ja-JP" sz="4000" dirty="0"/>
              <a:t>, Y. </a:t>
            </a:r>
            <a:r>
              <a:rPr lang="en-US" altLang="ja-JP" sz="4000" dirty="0" err="1"/>
              <a:t>Kinemuchi</a:t>
            </a:r>
            <a:r>
              <a:rPr lang="en-US" altLang="ja-JP" sz="4000" dirty="0"/>
              <a:t>, H. </a:t>
            </a:r>
            <a:r>
              <a:rPr lang="en-US" altLang="ja-JP" sz="4000" dirty="0" err="1"/>
              <a:t>Yilmaz</a:t>
            </a:r>
            <a:r>
              <a:rPr lang="en-US" altLang="ja-JP" sz="4000" dirty="0"/>
              <a:t>, K. </a:t>
            </a:r>
            <a:r>
              <a:rPr lang="en-US" altLang="ja-JP" sz="4000" dirty="0" err="1"/>
              <a:t>Watari</a:t>
            </a:r>
            <a:r>
              <a:rPr lang="en-US" altLang="ja-JP" sz="4000" dirty="0"/>
              <a:t>, H. Nakano, S. Tanaka, A. </a:t>
            </a:r>
            <a:r>
              <a:rPr lang="en-US" altLang="ja-JP" sz="4000" dirty="0" err="1"/>
              <a:t>Makiya</a:t>
            </a:r>
            <a:r>
              <a:rPr lang="en-US" altLang="ja-JP" sz="4000" dirty="0"/>
              <a:t>, Z. Kato, K. </a:t>
            </a:r>
            <a:r>
              <a:rPr lang="en-US" altLang="ja-JP" sz="4000" dirty="0" err="1"/>
              <a:t>Uematsu</a:t>
            </a:r>
            <a:endParaRPr lang="en-US" altLang="ja-JP" sz="4000" dirty="0"/>
          </a:p>
          <a:p>
            <a:pPr marL="457200" lvl="1" indent="0">
              <a:buNone/>
            </a:pPr>
            <a:r>
              <a:rPr lang="en-US" altLang="ja-JP" sz="4000" dirty="0" err="1"/>
              <a:t>Acta</a:t>
            </a:r>
            <a:r>
              <a:rPr lang="en-US" altLang="ja-JP" sz="4000" dirty="0"/>
              <a:t> Mater., 55 (2007), pp. 4753–4757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943975" cy="1555750"/>
          </a:xfrm>
        </p:spPr>
        <p:txBody>
          <a:bodyPr/>
          <a:lstStyle/>
          <a:p>
            <a:pPr algn="l"/>
            <a:r>
              <a:rPr kumimoji="1" lang="ja-JP" altLang="en-US" dirty="0" smtClean="0"/>
              <a:t>演習②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268760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/>
              <a:t>下記の文献を茨城大学工学部でさがしてみよう！</a:t>
            </a:r>
            <a:endParaRPr kumimoji="1" lang="ja-JP" altLang="en-US" sz="30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演習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512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1403648" y="1918130"/>
            <a:ext cx="7355160" cy="59959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ja-JP" sz="3200" dirty="0"/>
              <a:t>H. </a:t>
            </a:r>
            <a:r>
              <a:rPr lang="en-US" altLang="ja-JP" sz="3200" dirty="0" err="1"/>
              <a:t>Kaga</a:t>
            </a:r>
            <a:r>
              <a:rPr lang="en-US" altLang="ja-JP" sz="3200" dirty="0"/>
              <a:t>, Y. </a:t>
            </a:r>
            <a:r>
              <a:rPr lang="en-US" altLang="ja-JP" sz="3200" dirty="0" err="1"/>
              <a:t>Kinemuchi</a:t>
            </a:r>
            <a:r>
              <a:rPr lang="en-US" altLang="ja-JP" sz="3200" dirty="0"/>
              <a:t>, H. </a:t>
            </a:r>
            <a:r>
              <a:rPr lang="en-US" altLang="ja-JP" sz="3200" dirty="0" err="1"/>
              <a:t>Yilmaz</a:t>
            </a:r>
            <a:r>
              <a:rPr lang="en-US" altLang="ja-JP" sz="3200" dirty="0"/>
              <a:t>, K. </a:t>
            </a:r>
            <a:r>
              <a:rPr lang="en-US" altLang="ja-JP" sz="3200" dirty="0" err="1"/>
              <a:t>Watari</a:t>
            </a:r>
            <a:r>
              <a:rPr lang="en-US" altLang="ja-JP" sz="3200" dirty="0"/>
              <a:t>, H. Nakano, S. Tanaka, A. </a:t>
            </a:r>
            <a:r>
              <a:rPr lang="en-US" altLang="ja-JP" sz="3200" dirty="0" err="1"/>
              <a:t>Makiya</a:t>
            </a:r>
            <a:r>
              <a:rPr lang="en-US" altLang="ja-JP" sz="3200" dirty="0"/>
              <a:t>, Z. Kato, K. </a:t>
            </a:r>
            <a:r>
              <a:rPr lang="en-US" altLang="ja-JP" sz="3200" dirty="0" err="1"/>
              <a:t>Uematsu</a:t>
            </a:r>
            <a:endParaRPr lang="en-US" altLang="ja-JP" sz="3200" dirty="0"/>
          </a:p>
          <a:p>
            <a:pPr marL="457200" lvl="1" indent="0">
              <a:buNone/>
            </a:pPr>
            <a:r>
              <a:rPr lang="en-US" altLang="ja-JP" sz="3200" dirty="0" err="1"/>
              <a:t>Acta</a:t>
            </a:r>
            <a:r>
              <a:rPr lang="en-US" altLang="ja-JP" sz="3200" dirty="0"/>
              <a:t> Mater., 55 (2007), pp. 4753–4757</a:t>
            </a:r>
          </a:p>
          <a:p>
            <a:endParaRPr kumimoji="1" lang="ja-JP" altLang="en-US" dirty="0"/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943975" cy="1555750"/>
          </a:xfrm>
        </p:spPr>
        <p:txBody>
          <a:bodyPr/>
          <a:lstStyle/>
          <a:p>
            <a:pPr algn="l"/>
            <a:r>
              <a:rPr kumimoji="1" lang="ja-JP" altLang="en-US" dirty="0" smtClean="0"/>
              <a:t>演習②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5048" y="125913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dirty="0" smtClean="0"/>
              <a:t>参照文献の見方</a:t>
            </a:r>
            <a:endParaRPr kumimoji="1" lang="ja-JP" altLang="en-US" sz="3000" dirty="0"/>
          </a:p>
        </p:txBody>
      </p:sp>
      <p:sp>
        <p:nvSpPr>
          <p:cNvPr id="7" name="線吹き出し 1 (枠付き) 6"/>
          <p:cNvSpPr/>
          <p:nvPr/>
        </p:nvSpPr>
        <p:spPr>
          <a:xfrm>
            <a:off x="467544" y="2564904"/>
            <a:ext cx="1008112" cy="504056"/>
          </a:xfrm>
          <a:prstGeom prst="borderCallout1">
            <a:avLst>
              <a:gd name="adj1" fmla="val 46930"/>
              <a:gd name="adj2" fmla="val 103506"/>
              <a:gd name="adj3" fmla="val -9027"/>
              <a:gd name="adj4" fmla="val 1413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著者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線吹き出し 1 (枠付き) 7"/>
          <p:cNvSpPr/>
          <p:nvPr/>
        </p:nvSpPr>
        <p:spPr>
          <a:xfrm>
            <a:off x="575048" y="4664096"/>
            <a:ext cx="1224136" cy="504056"/>
          </a:xfrm>
          <a:prstGeom prst="borderCallout1">
            <a:avLst>
              <a:gd name="adj1" fmla="val 52214"/>
              <a:gd name="adj2" fmla="val 100813"/>
              <a:gd name="adj3" fmla="val -98850"/>
              <a:gd name="adj4" fmla="val 1741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掲載雑誌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3131840" y="4869160"/>
            <a:ext cx="1008112" cy="504056"/>
          </a:xfrm>
          <a:prstGeom prst="borderCallout1">
            <a:avLst>
              <a:gd name="adj1" fmla="val -5907"/>
              <a:gd name="adj2" fmla="val 48908"/>
              <a:gd name="adj3" fmla="val -185150"/>
              <a:gd name="adj4" fmla="val 1060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巻号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4644008" y="4869160"/>
            <a:ext cx="1224136" cy="504056"/>
          </a:xfrm>
          <a:prstGeom prst="borderCallout1">
            <a:avLst>
              <a:gd name="adj1" fmla="val -2385"/>
              <a:gd name="adj2" fmla="val 44971"/>
              <a:gd name="adj3" fmla="val -155210"/>
              <a:gd name="adj4" fmla="val 363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発行年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7308304" y="4869160"/>
            <a:ext cx="1008112" cy="504056"/>
          </a:xfrm>
          <a:prstGeom prst="borderCallout1">
            <a:avLst>
              <a:gd name="adj1" fmla="val -4146"/>
              <a:gd name="adj2" fmla="val 50669"/>
              <a:gd name="adj3" fmla="val -179866"/>
              <a:gd name="adj4" fmla="val 74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ページ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85750" y="6429375"/>
            <a:ext cx="3638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tx1"/>
                </a:solidFill>
              </a:rPr>
              <a:t>4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 smtClean="0">
                <a:solidFill>
                  <a:schemeClr val="tx1"/>
                </a:solidFill>
              </a:rPr>
              <a:t>演習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2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1619672" y="2960688"/>
            <a:ext cx="5904656" cy="936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altLang="ja-JP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文献入手</a:t>
            </a:r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38986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0" y="0"/>
            <a:ext cx="8964613" cy="922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1" lang="ja-JP" altLang="en-US" sz="48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調べた資料を入手するには</a:t>
            </a:r>
            <a:endParaRPr kumimoji="1" lang="ja-JP" altLang="en-GB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79" name="Picture 6" descr="C:\Users\kanrininus\AppData\Local\Microsoft\Windows\Temporary Internet Files\Content.IE5\W95DYIHA\MC9004154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89138"/>
            <a:ext cx="35512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ストライプ矢印 9"/>
          <p:cNvSpPr/>
          <p:nvPr/>
        </p:nvSpPr>
        <p:spPr bwMode="auto">
          <a:xfrm>
            <a:off x="4286250" y="3071813"/>
            <a:ext cx="865188" cy="79216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4581" name="テキスト ボックス 10"/>
          <p:cNvSpPr txBox="1">
            <a:spLocks noChangeArrowheads="1"/>
          </p:cNvSpPr>
          <p:nvPr/>
        </p:nvSpPr>
        <p:spPr bwMode="auto">
          <a:xfrm>
            <a:off x="571500" y="4652963"/>
            <a:ext cx="78882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4000">
                <a:solidFill>
                  <a:schemeClr val="tx1"/>
                </a:solidFill>
              </a:rPr>
              <a:t>工学部分館で所蔵していない時は</a:t>
            </a:r>
            <a:endParaRPr kumimoji="1" lang="en-US" altLang="ja-JP" sz="400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</a:pPr>
            <a:r>
              <a:rPr kumimoji="1" lang="ja-JP" altLang="en-US" sz="4000">
                <a:solidFill>
                  <a:schemeClr val="tx1"/>
                </a:solidFill>
              </a:rPr>
              <a:t>　図書館の</a:t>
            </a:r>
            <a:r>
              <a:rPr kumimoji="1" lang="en-US" altLang="ja-JP" sz="4000">
                <a:solidFill>
                  <a:schemeClr val="tx1"/>
                </a:solidFill>
              </a:rPr>
              <a:t>ILL</a:t>
            </a:r>
            <a:r>
              <a:rPr kumimoji="1" lang="ja-JP" altLang="en-US" sz="4000">
                <a:solidFill>
                  <a:schemeClr val="tx1"/>
                </a:solidFill>
              </a:rPr>
              <a:t>サービスを利用しよう</a:t>
            </a:r>
            <a:endParaRPr kumimoji="1" lang="en-US" altLang="ja-JP" sz="4000">
              <a:solidFill>
                <a:schemeClr val="tx1"/>
              </a:solidFill>
            </a:endParaRPr>
          </a:p>
        </p:txBody>
      </p:sp>
      <p:sp>
        <p:nvSpPr>
          <p:cNvPr id="24582" name="テキスト ボックス 11"/>
          <p:cNvSpPr txBox="1">
            <a:spLocks noChangeArrowheads="1"/>
          </p:cNvSpPr>
          <p:nvPr/>
        </p:nvSpPr>
        <p:spPr bwMode="auto">
          <a:xfrm>
            <a:off x="468313" y="1125538"/>
            <a:ext cx="83026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ja-JP" altLang="en-US" sz="3000">
                <a:solidFill>
                  <a:schemeClr val="tx1"/>
                </a:solidFill>
              </a:rPr>
              <a:t>まず茨城大学図書館工学部分館の所蔵を調べよう</a:t>
            </a:r>
          </a:p>
        </p:txBody>
      </p:sp>
      <p:sp>
        <p:nvSpPr>
          <p:cNvPr id="24583" name="Rectangle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7667625" y="6435725"/>
            <a:ext cx="1368425" cy="3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/>
              <a:t>工学部分館</a:t>
            </a:r>
            <a:endParaRPr lang="ja-JP" altLang="en-GB"/>
          </a:p>
        </p:txBody>
      </p:sp>
      <p:sp>
        <p:nvSpPr>
          <p:cNvPr id="24584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1"/>
                </a:solidFill>
              </a:rPr>
              <a:t>5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pic>
        <p:nvPicPr>
          <p:cNvPr id="4098" name="Picture 2" descr="\\fileserver.admb.ibaraki.ac.jp\個人用共有フォルダ２\松土真由美\工学部\101_PANA\P1010032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755650" y="2022475"/>
            <a:ext cx="3292475" cy="24685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4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t="49249" r="2748" b="15915"/>
          <a:stretch>
            <a:fillRect/>
          </a:stretch>
        </p:blipFill>
        <p:spPr bwMode="auto">
          <a:xfrm>
            <a:off x="494948" y="3284984"/>
            <a:ext cx="8424863" cy="29718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22723" r="18596" b="56830"/>
          <a:stretch>
            <a:fillRect/>
          </a:stretch>
        </p:blipFill>
        <p:spPr bwMode="auto">
          <a:xfrm>
            <a:off x="468313" y="1288290"/>
            <a:ext cx="5761037" cy="1511300"/>
          </a:xfrm>
          <a:prstGeom prst="rect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ja-JP" altLang="en-US" sz="4400" dirty="0" smtClean="0">
                <a:effectLst/>
                <a:latin typeface="ＭＳ Ｐゴシック" pitchFamily="50" charset="-128"/>
              </a:rPr>
              <a:t> 論文の検索結果と</a:t>
            </a:r>
            <a:r>
              <a:rPr lang="en-US" altLang="ja-JP" sz="4400" dirty="0" smtClean="0">
                <a:effectLst/>
                <a:latin typeface="ＭＳ Ｐゴシック" pitchFamily="50" charset="-128"/>
              </a:rPr>
              <a:t>OPAC</a:t>
            </a:r>
            <a:r>
              <a:rPr lang="ja-JP" altLang="en-US" sz="4400" dirty="0" smtClean="0">
                <a:effectLst/>
                <a:latin typeface="ＭＳ Ｐゴシック" pitchFamily="50" charset="-128"/>
              </a:rPr>
              <a:t>表示</a:t>
            </a:r>
            <a:endParaRPr lang="ja-JP" altLang="en-GB" sz="4400" dirty="0" smtClean="0">
              <a:effectLst/>
              <a:latin typeface="ＭＳ Ｐゴシック" pitchFamily="50" charset="-128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71775" y="2079510"/>
            <a:ext cx="1223963" cy="35877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3132138" y="4005064"/>
            <a:ext cx="3311525" cy="12230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lnSpc>
                <a:spcPct val="41000"/>
              </a:lnSpc>
              <a:spcBef>
                <a:spcPct val="0"/>
              </a:spcBef>
            </a:pPr>
            <a:endParaRPr lang="ja-JP" altLang="en-US"/>
          </a:p>
        </p:txBody>
      </p:sp>
      <p:cxnSp>
        <p:nvCxnSpPr>
          <p:cNvPr id="12" name="直線矢印コネクタ 11"/>
          <p:cNvCxnSpPr>
            <a:cxnSpLocks noChangeShapeType="1"/>
            <a:stCxn id="8" idx="4"/>
            <a:endCxn id="10" idx="0"/>
          </p:cNvCxnSpPr>
          <p:nvPr/>
        </p:nvCxnSpPr>
        <p:spPr bwMode="auto">
          <a:xfrm>
            <a:off x="3383757" y="2438285"/>
            <a:ext cx="1404144" cy="156677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49263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dirty="0">
                <a:solidFill>
                  <a:srgbClr val="000000"/>
                </a:solidFill>
              </a:rPr>
              <a:t>5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r>
              <a:rPr lang="ja-JP" altLang="en-US" dirty="0">
                <a:solidFill>
                  <a:srgbClr val="000000"/>
                </a:solidFill>
              </a:rPr>
              <a:t>文献入手方法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8"/>
          <p:cNvSpPr txBox="1">
            <a:spLocks noChangeArrowheads="1"/>
          </p:cNvSpPr>
          <p:nvPr/>
        </p:nvSpPr>
        <p:spPr bwMode="auto">
          <a:xfrm>
            <a:off x="110755" y="943404"/>
            <a:ext cx="3168352" cy="460130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schemeClr val="tx1"/>
                </a:solidFill>
              </a:rPr>
              <a:t>データベース検索結果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8"/>
          <p:cNvSpPr txBox="1">
            <a:spLocks noChangeArrowheads="1"/>
          </p:cNvSpPr>
          <p:nvPr/>
        </p:nvSpPr>
        <p:spPr bwMode="auto">
          <a:xfrm>
            <a:off x="4787901" y="3200010"/>
            <a:ext cx="2952328" cy="445014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solidFill>
                  <a:schemeClr val="tx1"/>
                </a:solidFill>
              </a:rPr>
              <a:t>茨</a:t>
            </a:r>
            <a:r>
              <a:rPr lang="ja-JP" altLang="en-US" sz="2400" dirty="0" smtClean="0">
                <a:solidFill>
                  <a:schemeClr val="tx1"/>
                </a:solidFill>
              </a:rPr>
              <a:t>大</a:t>
            </a:r>
            <a:r>
              <a:rPr lang="en-US" altLang="ja-JP" sz="2400" dirty="0" smtClean="0">
                <a:solidFill>
                  <a:schemeClr val="tx1"/>
                </a:solidFill>
              </a:rPr>
              <a:t>OPAC</a:t>
            </a:r>
            <a:r>
              <a:rPr lang="ja-JP" altLang="en-US" sz="2400" dirty="0" smtClean="0">
                <a:solidFill>
                  <a:schemeClr val="tx1"/>
                </a:solidFill>
              </a:rPr>
              <a:t>所蔵情報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>
                <a:effectLst/>
              </a:rPr>
              <a:t> </a:t>
            </a:r>
            <a:r>
              <a:rPr lang="en-US" altLang="ja-JP" dirty="0" smtClean="0">
                <a:effectLst/>
              </a:rPr>
              <a:t>ILL</a:t>
            </a:r>
            <a:r>
              <a:rPr lang="ja-JP" altLang="en-US" dirty="0" smtClean="0">
                <a:effectLst/>
              </a:rPr>
              <a:t>サービスとは</a:t>
            </a:r>
            <a:endParaRPr lang="ja-JP" altLang="en-GB" dirty="0" smtClean="0">
              <a:effectLst/>
            </a:endParaRPr>
          </a:p>
        </p:txBody>
      </p:sp>
      <p:pic>
        <p:nvPicPr>
          <p:cNvPr id="31747" name="Picture 6" descr="C:\Users\kanrininus\Desktop\広報委員会\わらづと君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3"/>
          <p:cNvSpPr>
            <a:spLocks noGrp="1" noChangeArrowheads="1"/>
          </p:cNvSpPr>
          <p:nvPr/>
        </p:nvSpPr>
        <p:spPr bwMode="auto">
          <a:xfrm>
            <a:off x="714375" y="1268413"/>
            <a:ext cx="8429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4400" dirty="0">
                <a:solidFill>
                  <a:srgbClr val="000000"/>
                </a:solidFill>
                <a:latin typeface="ＭＳ Ｐゴシック"/>
              </a:rPr>
              <a:t>ＩＬＬ</a:t>
            </a:r>
            <a:r>
              <a:rPr lang="en-US" altLang="ja-JP" sz="4400" dirty="0">
                <a:solidFill>
                  <a:srgbClr val="000000"/>
                </a:solidFill>
                <a:latin typeface="ＭＳ Ｐゴシック"/>
              </a:rPr>
              <a:t>(</a:t>
            </a:r>
            <a:r>
              <a:rPr lang="en-US" altLang="ja-JP" sz="4400" dirty="0">
                <a:solidFill>
                  <a:srgbClr val="FF0000"/>
                </a:solidFill>
                <a:latin typeface="ＭＳ Ｐゴシック"/>
              </a:rPr>
              <a:t>I</a:t>
            </a:r>
            <a:r>
              <a:rPr lang="en-US" altLang="ja-JP" sz="4400" dirty="0">
                <a:solidFill>
                  <a:srgbClr val="000000"/>
                </a:solidFill>
                <a:latin typeface="ＭＳ Ｐゴシック"/>
              </a:rPr>
              <a:t>nter</a:t>
            </a:r>
            <a:r>
              <a:rPr lang="en-US" altLang="ja-JP" sz="4400" dirty="0">
                <a:solidFill>
                  <a:srgbClr val="FF0000"/>
                </a:solidFill>
                <a:latin typeface="ＭＳ Ｐゴシック"/>
              </a:rPr>
              <a:t>l</a:t>
            </a:r>
            <a:r>
              <a:rPr lang="en-US" altLang="ja-JP" sz="4400" dirty="0">
                <a:solidFill>
                  <a:srgbClr val="000000"/>
                </a:solidFill>
                <a:latin typeface="ＭＳ Ｐゴシック"/>
              </a:rPr>
              <a:t>ibrary </a:t>
            </a:r>
            <a:r>
              <a:rPr lang="en-US" altLang="ja-JP" sz="4400" dirty="0">
                <a:solidFill>
                  <a:srgbClr val="FF0000"/>
                </a:solidFill>
                <a:latin typeface="ＭＳ Ｐゴシック"/>
              </a:rPr>
              <a:t>L</a:t>
            </a:r>
            <a:r>
              <a:rPr lang="en-US" altLang="ja-JP" sz="4400" dirty="0">
                <a:solidFill>
                  <a:srgbClr val="000000"/>
                </a:solidFill>
                <a:latin typeface="ＭＳ Ｐゴシック"/>
              </a:rPr>
              <a:t>oan)</a:t>
            </a:r>
            <a:r>
              <a:rPr lang="ja-JP" altLang="en-US" sz="4400" dirty="0">
                <a:solidFill>
                  <a:srgbClr val="000000"/>
                </a:solidFill>
                <a:latin typeface="ＭＳ Ｐゴシック"/>
              </a:rPr>
              <a:t>とは</a:t>
            </a:r>
            <a:endParaRPr lang="en-US" altLang="ja-JP" sz="4400" dirty="0">
              <a:solidFill>
                <a:srgbClr val="000000"/>
              </a:solidFill>
              <a:latin typeface="ＭＳ Ｐゴシック"/>
            </a:endParaRP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4400" dirty="0">
                <a:solidFill>
                  <a:srgbClr val="000000"/>
                </a:solidFill>
                <a:latin typeface="ＭＳ Ｐゴシック"/>
              </a:rPr>
              <a:t>「図書館間の相互利用」のこと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1908175" y="3644900"/>
            <a:ext cx="7416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>
                <a:solidFill>
                  <a:srgbClr val="000000"/>
                </a:solidFill>
                <a:latin typeface="Arial" charset="0"/>
              </a:rPr>
              <a:t>茨城大学に所蔵がない図書を</a:t>
            </a: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>
                <a:solidFill>
                  <a:srgbClr val="000000"/>
                </a:solidFill>
                <a:latin typeface="Arial" charset="0"/>
              </a:rPr>
              <a:t>他機関から借りたり、</a:t>
            </a:r>
            <a:endParaRPr lang="en-US" altLang="ja-JP" sz="3600">
              <a:solidFill>
                <a:srgbClr val="000000"/>
              </a:solidFill>
              <a:latin typeface="Arial" charset="0"/>
            </a:endParaRP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>
                <a:solidFill>
                  <a:srgbClr val="000000"/>
                </a:solidFill>
                <a:latin typeface="Arial" charset="0"/>
              </a:rPr>
              <a:t>コピーを取り寄せることができる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49263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dirty="0">
                <a:solidFill>
                  <a:srgbClr val="000000"/>
                </a:solidFill>
              </a:rPr>
              <a:t>5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r>
              <a:rPr lang="ja-JP" altLang="en-US" dirty="0">
                <a:solidFill>
                  <a:srgbClr val="000000"/>
                </a:solidFill>
              </a:rPr>
              <a:t>文献入手方法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08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:\Users\kanrininus\Desktop\広報委員会\わらづと君２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dirty="0" smtClean="0">
                <a:effectLst/>
              </a:rPr>
              <a:t> 補足：</a:t>
            </a:r>
            <a:r>
              <a:rPr lang="en-US" altLang="ja-JP" dirty="0" smtClean="0">
                <a:effectLst/>
              </a:rPr>
              <a:t>ILL</a:t>
            </a:r>
            <a:r>
              <a:rPr lang="ja-JP" altLang="en-US" dirty="0" smtClean="0">
                <a:effectLst/>
              </a:rPr>
              <a:t>サービスの種類</a:t>
            </a:r>
            <a:endParaRPr lang="ja-JP" altLang="en-GB" dirty="0" smtClean="0">
              <a:effectLst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/>
        </p:nvSpPr>
        <p:spPr bwMode="auto">
          <a:xfrm>
            <a:off x="1116013" y="1052513"/>
            <a:ext cx="71278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4400">
                <a:solidFill>
                  <a:srgbClr val="000000"/>
                </a:solidFill>
                <a:latin typeface="Arial" charset="0"/>
              </a:rPr>
              <a:t>①文献複写</a:t>
            </a:r>
            <a:r>
              <a:rPr lang="ja-JP" altLang="en-US" sz="4000">
                <a:solidFill>
                  <a:srgbClr val="000000"/>
                </a:solidFill>
                <a:latin typeface="Arial" charset="0"/>
              </a:rPr>
              <a:t>：コピーの取り寄せ</a:t>
            </a:r>
            <a:endParaRPr lang="en-US" altLang="ja-JP" sz="4000">
              <a:solidFill>
                <a:srgbClr val="000000"/>
              </a:solidFill>
              <a:latin typeface="Arial" charset="0"/>
            </a:endParaRP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>
                <a:solidFill>
                  <a:srgbClr val="000000"/>
                </a:solidFill>
                <a:latin typeface="Arial" charset="0"/>
              </a:rPr>
              <a:t>　　一部分を読みたい時におすすめ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/>
        </p:nvSpPr>
        <p:spPr bwMode="auto">
          <a:xfrm>
            <a:off x="1071563" y="2781300"/>
            <a:ext cx="80724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4400" dirty="0">
                <a:solidFill>
                  <a:srgbClr val="000000"/>
                </a:solidFill>
                <a:latin typeface="Arial" charset="0"/>
              </a:rPr>
              <a:t>②図書貸借</a:t>
            </a:r>
            <a:r>
              <a:rPr lang="ja-JP" altLang="en-US" sz="4000" dirty="0">
                <a:solidFill>
                  <a:srgbClr val="000000"/>
                </a:solidFill>
                <a:latin typeface="Arial" charset="0"/>
              </a:rPr>
              <a:t>：図書現物の取り寄せ</a:t>
            </a:r>
            <a:endParaRPr lang="en-US" altLang="ja-JP" sz="40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charset="0"/>
              </a:rPr>
              <a:t>　　図書の全部を読みたい時におすすめ</a:t>
            </a:r>
          </a:p>
          <a:p>
            <a:pPr marL="342900" indent="-342900" algn="r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ja-JP" altLang="en-US" sz="3600" dirty="0">
                <a:solidFill>
                  <a:srgbClr val="000000"/>
                </a:solidFill>
                <a:latin typeface="Arial" charset="0"/>
              </a:rPr>
              <a:t>（貴重資料や雑誌は不可）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/>
        </p:nvSpPr>
        <p:spPr bwMode="auto">
          <a:xfrm>
            <a:off x="755650" y="5157788"/>
            <a:ext cx="81010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r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charset="0"/>
              <a:buNone/>
            </a:pPr>
            <a:r>
              <a:rPr lang="ja-JP" altLang="en-US" sz="3200" dirty="0">
                <a:solidFill>
                  <a:srgbClr val="FFFFFF"/>
                </a:solidFill>
                <a:latin typeface="Arial" charset="0"/>
              </a:rPr>
              <a:t>詳しくは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</a:rPr>
              <a:t>「ＩＬＬサービスについて」参照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r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charset="0"/>
              <a:buNone/>
            </a:pP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（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hlinkClick r:id="rId4"/>
              </a:rPr>
              <a:t>http://www.lib.ibaraki.ac.jp/guide/ill/ill.html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</a:rPr>
              <a:t>）</a:t>
            </a:r>
            <a:endParaRPr lang="en-US" altLang="ja-JP" sz="3200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449263" fontAlgn="ctr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Arial" charset="0"/>
              <a:buNone/>
            </a:pPr>
            <a:endParaRPr lang="en-US" altLang="ja-JP" sz="3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7668344" y="6435724"/>
            <a:ext cx="1368152" cy="305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</a:rPr>
              <a:t>工学部分館</a:t>
            </a:r>
            <a:endParaRPr lang="ja-JP" altLang="en-GB" dirty="0">
              <a:solidFill>
                <a:srgbClr val="000000"/>
              </a:solidFill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449263" eaLnBrk="1" fontAlgn="ctr" hangingPunct="1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US" altLang="ja-JP" dirty="0">
                <a:solidFill>
                  <a:srgbClr val="000000"/>
                </a:solidFill>
              </a:rPr>
              <a:t>5</a:t>
            </a:r>
            <a:r>
              <a:rPr lang="en-US" altLang="ja-JP" dirty="0" smtClean="0">
                <a:solidFill>
                  <a:srgbClr val="000000"/>
                </a:solidFill>
              </a:rPr>
              <a:t>.</a:t>
            </a:r>
            <a:r>
              <a:rPr lang="ja-JP" altLang="en-US" dirty="0">
                <a:solidFill>
                  <a:srgbClr val="000000"/>
                </a:solidFill>
              </a:rPr>
              <a:t>文献入手方法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91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/>
          <a:srcRect l="22969" t="13610" r="25422" b="12462"/>
          <a:stretch/>
        </p:blipFill>
        <p:spPr bwMode="auto">
          <a:xfrm>
            <a:off x="2051050" y="1484313"/>
            <a:ext cx="5664200" cy="456406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mtClean="0">
                <a:effectLst/>
              </a:rPr>
              <a:t>　</a:t>
            </a:r>
            <a:r>
              <a:rPr lang="en-US" altLang="ja-JP" smtClean="0">
                <a:effectLst/>
              </a:rPr>
              <a:t>My  Library</a:t>
            </a:r>
            <a:endParaRPr lang="ja-JP" altLang="en-GB" smtClean="0">
              <a:effectLst/>
            </a:endParaRPr>
          </a:p>
        </p:txBody>
      </p:sp>
      <p:sp>
        <p:nvSpPr>
          <p:cNvPr id="26628" name="Oval 8"/>
          <p:cNvSpPr>
            <a:spLocks noChangeArrowheads="1"/>
          </p:cNvSpPr>
          <p:nvPr/>
        </p:nvSpPr>
        <p:spPr bwMode="auto">
          <a:xfrm>
            <a:off x="2700338" y="2276475"/>
            <a:ext cx="1519237" cy="7207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/>
            <a:endParaRPr kumimoji="1" lang="ja-JP" altLang="en-US"/>
          </a:p>
        </p:txBody>
      </p:sp>
      <p:sp>
        <p:nvSpPr>
          <p:cNvPr id="26629" name="Rectangle 12"/>
          <p:cNvSpPr>
            <a:spLocks noChangeArrowheads="1"/>
          </p:cNvSpPr>
          <p:nvPr/>
        </p:nvSpPr>
        <p:spPr bwMode="auto">
          <a:xfrm>
            <a:off x="468313" y="3573463"/>
            <a:ext cx="3527425" cy="1511300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3200">
                <a:solidFill>
                  <a:schemeClr val="tx1"/>
                </a:solidFill>
              </a:rPr>
              <a:t>＊ＩＤ、パスワードは</a:t>
            </a:r>
          </a:p>
          <a:p>
            <a:r>
              <a:rPr lang="ja-JP" altLang="en-US" sz="3200">
                <a:solidFill>
                  <a:schemeClr val="tx1"/>
                </a:solidFill>
              </a:rPr>
              <a:t>学内ＰＣと同じ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933450" y="2205038"/>
            <a:ext cx="1728788" cy="863600"/>
          </a:xfrm>
          <a:prstGeom prst="homePlate">
            <a:avLst>
              <a:gd name="adj" fmla="val 5004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ログイン</a:t>
            </a:r>
          </a:p>
        </p:txBody>
      </p:sp>
      <p:sp>
        <p:nvSpPr>
          <p:cNvPr id="2663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1"/>
                </a:solidFill>
              </a:rPr>
              <a:t>5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286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317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101013" cy="90872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800" dirty="0"/>
              <a:t> </a:t>
            </a:r>
            <a:r>
              <a:rPr lang="en-US" altLang="ja-JP" sz="4800" b="1" dirty="0" smtClean="0">
                <a:effectLst/>
                <a:latin typeface="Arial" pitchFamily="34" charset="0"/>
                <a:cs typeface="Arial" pitchFamily="34" charset="0"/>
              </a:rPr>
              <a:t>Academic Search Elite</a:t>
            </a:r>
            <a:r>
              <a:rPr lang="ja-JP" altLang="en-US" sz="4800" dirty="0" smtClean="0">
                <a:effectLst/>
              </a:rPr>
              <a:t>とは？</a:t>
            </a:r>
          </a:p>
        </p:txBody>
      </p:sp>
      <p:sp>
        <p:nvSpPr>
          <p:cNvPr id="11268" name="テキスト ボックス 5"/>
          <p:cNvSpPr txBox="1">
            <a:spLocks noChangeArrowheads="1"/>
          </p:cNvSpPr>
          <p:nvPr/>
        </p:nvSpPr>
        <p:spPr bwMode="auto">
          <a:xfrm>
            <a:off x="395288" y="4292600"/>
            <a:ext cx="842486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</a:rPr>
              <a:t>人文・社会・自然の全学術分野を網羅する、海外の雑誌記事索引データベース</a:t>
            </a:r>
            <a:r>
              <a:rPr kumimoji="1" lang="ja-JP" altLang="en-US" sz="2000" dirty="0">
                <a:solidFill>
                  <a:schemeClr val="tx1"/>
                </a:solidFill>
              </a:rPr>
              <a:t>（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学内限定</a:t>
            </a:r>
            <a:r>
              <a:rPr lang="ja-JP" altLang="en-US" sz="2000" dirty="0" smtClean="0">
                <a:solidFill>
                  <a:schemeClr val="tx1"/>
                </a:solidFill>
              </a:rPr>
              <a:t>／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認証により学外から利用可）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kumimoji="1" lang="ja-JP" altLang="en-US" sz="2800" dirty="0">
                <a:solidFill>
                  <a:schemeClr val="tx1"/>
                </a:solidFill>
              </a:rPr>
              <a:t>約</a:t>
            </a:r>
            <a:r>
              <a:rPr kumimoji="1" lang="en-US" altLang="ja-JP" sz="2800" dirty="0">
                <a:solidFill>
                  <a:schemeClr val="tx1"/>
                </a:solidFill>
              </a:rPr>
              <a:t>3700</a:t>
            </a:r>
            <a:r>
              <a:rPr kumimoji="1" lang="ja-JP" altLang="en-US" sz="2800" dirty="0">
                <a:solidFill>
                  <a:schemeClr val="tx1"/>
                </a:solidFill>
              </a:rPr>
              <a:t>誌が収録されており、うち約</a:t>
            </a:r>
            <a:r>
              <a:rPr kumimoji="1" lang="en-US" altLang="ja-JP" sz="2800" dirty="0">
                <a:solidFill>
                  <a:schemeClr val="tx1"/>
                </a:solidFill>
              </a:rPr>
              <a:t>2000</a:t>
            </a:r>
            <a:r>
              <a:rPr kumimoji="1" lang="ja-JP" altLang="en-US" sz="2800" dirty="0">
                <a:solidFill>
                  <a:schemeClr val="tx1"/>
                </a:solidFill>
              </a:rPr>
              <a:t>誌は記事本文を閲覧可能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21" y="999390"/>
            <a:ext cx="5022558" cy="3348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l="130" t="13895" r="55398" b="26934"/>
          <a:stretch/>
        </p:blipFill>
        <p:spPr>
          <a:xfrm>
            <a:off x="755650" y="1087438"/>
            <a:ext cx="6100763" cy="4565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3897313" y="4437063"/>
            <a:ext cx="4895850" cy="180022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4000">
                <a:solidFill>
                  <a:schemeClr val="tx1"/>
                </a:solidFill>
              </a:rPr>
              <a:t>24</a:t>
            </a:r>
            <a:r>
              <a:rPr lang="ja-JP" altLang="en-US" sz="4000">
                <a:solidFill>
                  <a:schemeClr val="tx1"/>
                </a:solidFill>
              </a:rPr>
              <a:t>時間受付、</a:t>
            </a:r>
          </a:p>
          <a:p>
            <a:r>
              <a:rPr lang="ja-JP" altLang="en-US" sz="4000">
                <a:solidFill>
                  <a:schemeClr val="tx1"/>
                </a:solidFill>
              </a:rPr>
              <a:t>自宅からも依頼可能</a:t>
            </a:r>
          </a:p>
        </p:txBody>
      </p:sp>
      <p:sp>
        <p:nvSpPr>
          <p:cNvPr id="2765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9223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ja-JP" altLang="en-US" smtClean="0">
                <a:effectLst/>
              </a:rPr>
              <a:t>　</a:t>
            </a:r>
            <a:r>
              <a:rPr lang="en-US" altLang="ja-JP" smtClean="0">
                <a:effectLst/>
              </a:rPr>
              <a:t>My Library</a:t>
            </a:r>
            <a:endParaRPr lang="ja-JP" altLang="en-GB" smtClean="0">
              <a:effectLst/>
            </a:endParaRPr>
          </a:p>
        </p:txBody>
      </p:sp>
      <p:sp>
        <p:nvSpPr>
          <p:cNvPr id="27653" name="AutoShape 10"/>
          <p:cNvSpPr>
            <a:spLocks noChangeArrowheads="1"/>
          </p:cNvSpPr>
          <p:nvPr/>
        </p:nvSpPr>
        <p:spPr bwMode="auto">
          <a:xfrm rot="10800000">
            <a:off x="1927225" y="2736850"/>
            <a:ext cx="4032250" cy="633413"/>
          </a:xfrm>
          <a:prstGeom prst="homePlate">
            <a:avLst>
              <a:gd name="adj" fmla="val 159148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ILL</a:t>
            </a:r>
            <a:r>
              <a:rPr lang="ja-JP" altLang="en-US">
                <a:solidFill>
                  <a:schemeClr val="tx1"/>
                </a:solidFill>
              </a:rPr>
              <a:t>文献複写・図書貸借申込</a:t>
            </a:r>
          </a:p>
        </p:txBody>
      </p:sp>
      <p:sp>
        <p:nvSpPr>
          <p:cNvPr id="27654" name="AutoShape 12"/>
          <p:cNvSpPr>
            <a:spLocks noChangeArrowheads="1"/>
          </p:cNvSpPr>
          <p:nvPr/>
        </p:nvSpPr>
        <p:spPr bwMode="auto">
          <a:xfrm rot="10800000">
            <a:off x="1987550" y="3414713"/>
            <a:ext cx="3457575" cy="633412"/>
          </a:xfrm>
          <a:prstGeom prst="homePlate">
            <a:avLst>
              <a:gd name="adj" fmla="val 136466"/>
            </a:avLst>
          </a:prstGeom>
          <a:noFill/>
          <a:ln w="9525" algn="ctr">
            <a:solidFill>
              <a:schemeClr val="tx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/>
            <a:r>
              <a:rPr lang="ja-JP" altLang="en-US">
                <a:solidFill>
                  <a:schemeClr val="tx1"/>
                </a:solidFill>
              </a:rPr>
              <a:t>貸出・予約状況の確認</a:t>
            </a:r>
          </a:p>
        </p:txBody>
      </p:sp>
      <p:sp>
        <p:nvSpPr>
          <p:cNvPr id="27655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chemeClr val="tx1"/>
                </a:solidFill>
              </a:rPr>
              <a:t>5</a:t>
            </a:r>
            <a:r>
              <a:rPr kumimoji="1" lang="en-US" altLang="ja-JP" dirty="0" smtClean="0">
                <a:solidFill>
                  <a:schemeClr val="tx1"/>
                </a:solidFill>
              </a:rPr>
              <a:t>.</a:t>
            </a:r>
            <a:r>
              <a:rPr kumimoji="1" lang="ja-JP" altLang="en-US" dirty="0">
                <a:solidFill>
                  <a:schemeClr val="tx1"/>
                </a:solidFill>
              </a:rPr>
              <a:t>文献入手方法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wa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1752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2" y="1801565"/>
            <a:ext cx="76025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8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l="22969" t="14266" r="25422" b="17747"/>
          <a:stretch/>
        </p:blipFill>
        <p:spPr bwMode="auto">
          <a:xfrm>
            <a:off x="683567" y="1259680"/>
            <a:ext cx="5662613" cy="41957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90872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800" dirty="0" smtClean="0">
                <a:effectLst/>
              </a:rPr>
              <a:t>学内でのアクセス方法</a:t>
            </a:r>
          </a:p>
        </p:txBody>
      </p:sp>
      <p:sp>
        <p:nvSpPr>
          <p:cNvPr id="12292" name="円/楕円 5"/>
          <p:cNvSpPr>
            <a:spLocks noChangeArrowheads="1"/>
          </p:cNvSpPr>
          <p:nvPr/>
        </p:nvSpPr>
        <p:spPr bwMode="auto">
          <a:xfrm>
            <a:off x="1475656" y="2924175"/>
            <a:ext cx="12239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4" b="2805"/>
          <a:stretch>
            <a:fillRect/>
          </a:stretch>
        </p:blipFill>
        <p:spPr bwMode="auto">
          <a:xfrm>
            <a:off x="2987675" y="2636838"/>
            <a:ext cx="5957888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7"/>
          <p:cNvSpPr>
            <a:spLocks noChangeArrowheads="1"/>
          </p:cNvSpPr>
          <p:nvPr/>
        </p:nvSpPr>
        <p:spPr bwMode="auto">
          <a:xfrm rot="-332655">
            <a:off x="2411413" y="3644900"/>
            <a:ext cx="720725" cy="129698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6" name="円/楕円 5"/>
          <p:cNvSpPr>
            <a:spLocks noChangeArrowheads="1"/>
          </p:cNvSpPr>
          <p:nvPr/>
        </p:nvSpPr>
        <p:spPr bwMode="auto">
          <a:xfrm>
            <a:off x="3203575" y="5445125"/>
            <a:ext cx="1439863" cy="4318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" grpId="0" animBg="1"/>
      <p:bldP spid="22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943975" cy="1555750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dirty="0" smtClean="0"/>
              <a:t>学外からの</a:t>
            </a:r>
            <a:r>
              <a:rPr lang="ja-JP" altLang="en-US" sz="4800" dirty="0" smtClean="0">
                <a:effectLst/>
              </a:rPr>
              <a:t>アクセス方法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l="22969" t="14266" r="25422" b="17747"/>
          <a:stretch/>
        </p:blipFill>
        <p:spPr bwMode="auto">
          <a:xfrm>
            <a:off x="323528" y="1223220"/>
            <a:ext cx="5662613" cy="4195763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円/楕円 5"/>
          <p:cNvSpPr>
            <a:spLocks noChangeArrowheads="1"/>
          </p:cNvSpPr>
          <p:nvPr/>
        </p:nvSpPr>
        <p:spPr bwMode="auto">
          <a:xfrm>
            <a:off x="1259632" y="2204864"/>
            <a:ext cx="1223963" cy="2889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78" y="2493789"/>
            <a:ext cx="4138238" cy="346377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-332655">
            <a:off x="3120800" y="3556711"/>
            <a:ext cx="720725" cy="1296988"/>
          </a:xfrm>
          <a:prstGeom prst="curvedRightArrow">
            <a:avLst>
              <a:gd name="adj1" fmla="val 21145"/>
              <a:gd name="adj2" fmla="val 57269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円/楕円 5"/>
          <p:cNvSpPr>
            <a:spLocks noChangeArrowheads="1"/>
          </p:cNvSpPr>
          <p:nvPr/>
        </p:nvSpPr>
        <p:spPr bwMode="auto">
          <a:xfrm>
            <a:off x="3707904" y="5599584"/>
            <a:ext cx="1223963" cy="357979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sz="320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9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82" y="1124744"/>
            <a:ext cx="7069038" cy="46625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9087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ja-JP" altLang="en-US" sz="4800" dirty="0"/>
              <a:t> </a:t>
            </a:r>
            <a:r>
              <a:rPr lang="ja-JP" altLang="en-US" sz="4800" dirty="0" smtClean="0">
                <a:effectLst/>
              </a:rPr>
              <a:t>検索画面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2889" y="3356967"/>
            <a:ext cx="3240980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+mn-ea"/>
                <a:ea typeface="+mn-ea"/>
              </a:rPr>
              <a:t>本文の有無、出版年、</a:t>
            </a:r>
            <a:endParaRPr lang="en-US" altLang="ja-JP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+mn-ea"/>
                <a:ea typeface="+mn-ea"/>
              </a:rPr>
              <a:t>査読されているか　等</a:t>
            </a:r>
            <a:endParaRPr lang="en-US" altLang="ja-JP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ja-JP" altLang="en-US" sz="2400" dirty="0">
                <a:solidFill>
                  <a:schemeClr val="tx1"/>
                </a:solidFill>
                <a:latin typeface="+mn-ea"/>
                <a:ea typeface="+mn-ea"/>
              </a:rPr>
              <a:t>様々な条件で検索可能</a:t>
            </a:r>
          </a:p>
        </p:txBody>
      </p:sp>
      <p:sp>
        <p:nvSpPr>
          <p:cNvPr id="13317" name="テキスト ボックス 10"/>
          <p:cNvSpPr txBox="1">
            <a:spLocks noChangeArrowheads="1"/>
          </p:cNvSpPr>
          <p:nvPr/>
        </p:nvSpPr>
        <p:spPr bwMode="auto">
          <a:xfrm>
            <a:off x="1116013" y="5876925"/>
            <a:ext cx="7272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chemeClr val="tx1"/>
                </a:solidFill>
              </a:rPr>
              <a:t>http://search.ebscohost.com/login.aspx?authtype=ip</a:t>
            </a:r>
            <a:endParaRPr kumimoji="1" lang="ja-JP" altLang="en-US" sz="2400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 bwMode="auto">
          <a:xfrm rot="10800000" flipV="1">
            <a:off x="3563889" y="4150717"/>
            <a:ext cx="2159000" cy="357187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 bwMode="auto">
          <a:xfrm flipH="1">
            <a:off x="3563889" y="4150717"/>
            <a:ext cx="2159000" cy="1006475"/>
          </a:xfrm>
          <a:prstGeom prst="straightConnector1">
            <a:avLst/>
          </a:prstGeom>
          <a:ln w="28575">
            <a:solidFill>
              <a:srgbClr val="FF3300"/>
            </a:solidFill>
            <a:headEnd type="none" w="med" len="me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60" y="980728"/>
            <a:ext cx="5983481" cy="5253788"/>
          </a:xfrm>
          <a:prstGeom prst="rect">
            <a:avLst/>
          </a:prstGeom>
        </p:spPr>
      </p:pic>
      <p:sp>
        <p:nvSpPr>
          <p:cNvPr id="14339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943975" cy="908720"/>
          </a:xfrm>
        </p:spPr>
        <p:txBody>
          <a:bodyPr>
            <a:normAutofit/>
          </a:bodyPr>
          <a:lstStyle/>
          <a:p>
            <a:pPr algn="l"/>
            <a:r>
              <a:rPr lang="ja-JP" altLang="en-US" sz="4800" dirty="0"/>
              <a:t> </a:t>
            </a:r>
            <a:r>
              <a:rPr lang="ja-JP" altLang="en-US" sz="4800" dirty="0" smtClean="0">
                <a:effectLst/>
              </a:rPr>
              <a:t>検索結果一覧画面</a:t>
            </a:r>
          </a:p>
        </p:txBody>
      </p:sp>
      <p:sp>
        <p:nvSpPr>
          <p:cNvPr id="14340" name="線吹き出し 2 (枠付き) 10"/>
          <p:cNvSpPr>
            <a:spLocks/>
          </p:cNvSpPr>
          <p:nvPr/>
        </p:nvSpPr>
        <p:spPr bwMode="auto">
          <a:xfrm>
            <a:off x="7380312" y="3513911"/>
            <a:ext cx="1512888" cy="431800"/>
          </a:xfrm>
          <a:prstGeom prst="borderCallout2">
            <a:avLst>
              <a:gd name="adj1" fmla="val 43759"/>
              <a:gd name="adj2" fmla="val -426"/>
              <a:gd name="adj3" fmla="val -34032"/>
              <a:gd name="adj4" fmla="val -22320"/>
              <a:gd name="adj5" fmla="val -33694"/>
              <a:gd name="adj6" fmla="val -94136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掲載雑誌</a:t>
            </a:r>
          </a:p>
        </p:txBody>
      </p:sp>
      <p:sp>
        <p:nvSpPr>
          <p:cNvPr id="14341" name="線吹き出し 2 (枠付き) 11"/>
          <p:cNvSpPr>
            <a:spLocks/>
          </p:cNvSpPr>
          <p:nvPr/>
        </p:nvSpPr>
        <p:spPr bwMode="auto">
          <a:xfrm>
            <a:off x="7525196" y="2420764"/>
            <a:ext cx="1511300" cy="431800"/>
          </a:xfrm>
          <a:prstGeom prst="borderCallout2">
            <a:avLst>
              <a:gd name="adj1" fmla="val 63206"/>
              <a:gd name="adj2" fmla="val -505"/>
              <a:gd name="adj3" fmla="val 69689"/>
              <a:gd name="adj4" fmla="val -38789"/>
              <a:gd name="adj5" fmla="val 115034"/>
              <a:gd name="adj6" fmla="val -75656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>
                <a:solidFill>
                  <a:schemeClr val="tx1"/>
                </a:solidFill>
              </a:rPr>
              <a:t>論文名</a:t>
            </a:r>
          </a:p>
        </p:txBody>
      </p:sp>
      <p:sp>
        <p:nvSpPr>
          <p:cNvPr id="14342" name="線吹き出し 2 (枠付き) 12"/>
          <p:cNvSpPr>
            <a:spLocks/>
          </p:cNvSpPr>
          <p:nvPr/>
        </p:nvSpPr>
        <p:spPr bwMode="auto">
          <a:xfrm>
            <a:off x="7308875" y="4917298"/>
            <a:ext cx="1584325" cy="431800"/>
          </a:xfrm>
          <a:prstGeom prst="borderCallout2">
            <a:avLst>
              <a:gd name="adj1" fmla="val 52403"/>
              <a:gd name="adj2" fmla="val 569"/>
              <a:gd name="adj3" fmla="val 140998"/>
              <a:gd name="adj4" fmla="val -61184"/>
              <a:gd name="adj5" fmla="val 167469"/>
              <a:gd name="adj6" fmla="val -138909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>
                <a:solidFill>
                  <a:schemeClr val="tx1"/>
                </a:solidFill>
              </a:rPr>
              <a:t>本文リンク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475656" y="2420764"/>
            <a:ext cx="1656183" cy="38885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2 (枠付き) 11"/>
          <p:cNvSpPr>
            <a:spLocks/>
          </p:cNvSpPr>
          <p:nvPr/>
        </p:nvSpPr>
        <p:spPr bwMode="auto">
          <a:xfrm>
            <a:off x="179512" y="1765290"/>
            <a:ext cx="1472756" cy="439574"/>
          </a:xfrm>
          <a:prstGeom prst="borderCallout2">
            <a:avLst>
              <a:gd name="adj1" fmla="val 103786"/>
              <a:gd name="adj2" fmla="val 42250"/>
              <a:gd name="adj3" fmla="val 261186"/>
              <a:gd name="adj4" fmla="val 52286"/>
              <a:gd name="adj5" fmla="val 280949"/>
              <a:gd name="adj6" fmla="val 86388"/>
            </a:avLst>
          </a:prstGeom>
          <a:solidFill>
            <a:srgbClr val="FFFFCC"/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r>
              <a:rPr lang="ja-JP" altLang="en-US" sz="2400" b="1" dirty="0" smtClean="0">
                <a:solidFill>
                  <a:schemeClr val="tx1"/>
                </a:solidFill>
              </a:rPr>
              <a:t>絞り込み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4"/>
          <p:cNvSpPr txBox="1">
            <a:spLocks noChangeArrowheads="1"/>
          </p:cNvSpPr>
          <p:nvPr/>
        </p:nvSpPr>
        <p:spPr bwMode="auto">
          <a:xfrm>
            <a:off x="285750" y="6429375"/>
            <a:ext cx="30241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ctr" hangingPunct="0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dirty="0" smtClean="0">
                <a:solidFill>
                  <a:schemeClr val="tx1"/>
                </a:solidFill>
              </a:rPr>
              <a:t>1.</a:t>
            </a:r>
            <a:r>
              <a:rPr lang="ja-JP" altLang="en-US" dirty="0">
                <a:solidFill>
                  <a:schemeClr val="tx1"/>
                </a:solidFill>
              </a:rPr>
              <a:t>海外</a:t>
            </a:r>
            <a:r>
              <a:rPr lang="ja-JP" altLang="en-US" dirty="0" smtClean="0">
                <a:solidFill>
                  <a:schemeClr val="tx1"/>
                </a:solidFill>
              </a:rPr>
              <a:t>文献情報データベース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標準デザイン">
  <a:themeElements>
    <a:clrScheme name="ユーザー定義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4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 anchor="ctr" anchorCtr="1">
        <a:spAutoFit/>
      </a:bodyPr>
      <a:lstStyle>
        <a:defPPr fontAlgn="base">
          <a:lnSpc>
            <a:spcPct val="41000"/>
          </a:lnSpc>
          <a:defRPr sz="2400" b="1" dirty="0">
            <a:solidFill>
              <a:srgbClr val="FF3300"/>
            </a:solidFill>
            <a:ea typeface="HGP創英角ﾎﾟｯﾌﾟ体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3438</TotalTime>
  <Words>1562</Words>
  <Application>Microsoft Office PowerPoint</Application>
  <PresentationFormat>画面に合わせる (4:3)</PresentationFormat>
  <Paragraphs>353</Paragraphs>
  <Slides>51</Slides>
  <Notes>38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51</vt:i4>
      </vt:variant>
    </vt:vector>
  </HeadingPairs>
  <TitlesOfParts>
    <vt:vector size="53" baseType="lpstr">
      <vt:lpstr>Office テーマ</vt:lpstr>
      <vt:lpstr>2_標準デザイン</vt:lpstr>
      <vt:lpstr>PowerPoint プレゼンテーション</vt:lpstr>
      <vt:lpstr> 目次</vt:lpstr>
      <vt:lpstr>PowerPoint プレゼンテーション</vt:lpstr>
      <vt:lpstr>Academic Search Elite</vt:lpstr>
      <vt:lpstr> Academic Search Eliteとは？</vt:lpstr>
      <vt:lpstr>学内でのアクセス方法</vt:lpstr>
      <vt:lpstr>学外からのアクセス方法</vt:lpstr>
      <vt:lpstr> 検索画面</vt:lpstr>
      <vt:lpstr> 検索結果一覧画面</vt:lpstr>
      <vt:lpstr> Academic Search Eliteの使い方</vt:lpstr>
      <vt:lpstr>Academic Search Eliteまとめ　</vt:lpstr>
      <vt:lpstr>Scirus</vt:lpstr>
      <vt:lpstr> Scirusとは？</vt:lpstr>
      <vt:lpstr> 検索画面 切替</vt:lpstr>
      <vt:lpstr> 検索画面</vt:lpstr>
      <vt:lpstr> 検索結果一覧画面</vt:lpstr>
      <vt:lpstr> Scirusの使い方</vt:lpstr>
      <vt:lpstr>    Scirusまとめ　</vt:lpstr>
      <vt:lpstr>Google Scholar （グーグル スカラー）</vt:lpstr>
      <vt:lpstr> Google Scholar</vt:lpstr>
      <vt:lpstr> Google Scholarへのアクセス </vt:lpstr>
      <vt:lpstr> Google Scholarへのアクセス２ </vt:lpstr>
      <vt:lpstr> Google Scholar 検索画面</vt:lpstr>
      <vt:lpstr>    Google Scholarまとめ　</vt:lpstr>
      <vt:lpstr> PubMed（パブメド）</vt:lpstr>
      <vt:lpstr>    PubMedまとめ　</vt:lpstr>
      <vt:lpstr>PowerPoint プレゼンテーション</vt:lpstr>
      <vt:lpstr>PowerPoint プレゼンテーション</vt:lpstr>
      <vt:lpstr>SciVerse ScienceDirect </vt:lpstr>
      <vt:lpstr> SciVerse ScienceDirect とは？</vt:lpstr>
      <vt:lpstr>Oxford Journals </vt:lpstr>
      <vt:lpstr> Oxford Journals とは？</vt:lpstr>
      <vt:lpstr>PowerPoint プレゼンテーション</vt:lpstr>
      <vt:lpstr>PowerPoint プレゼンテーション</vt:lpstr>
      <vt:lpstr>UniBio Press </vt:lpstr>
      <vt:lpstr> UniBio Press とは？</vt:lpstr>
      <vt:lpstr>PowerPoint プレゼンテーション</vt:lpstr>
      <vt:lpstr>PowerPoint プレゼンテーション</vt:lpstr>
      <vt:lpstr>検索上の注意点</vt:lpstr>
      <vt:lpstr>演習①</vt:lpstr>
      <vt:lpstr>演習①</vt:lpstr>
      <vt:lpstr>演習②</vt:lpstr>
      <vt:lpstr>演習②</vt:lpstr>
      <vt:lpstr>PowerPoint プレゼンテーション</vt:lpstr>
      <vt:lpstr>PowerPoint プレゼンテーション</vt:lpstr>
      <vt:lpstr> 論文の検索結果とOPAC表示</vt:lpstr>
      <vt:lpstr> ILLサービスとは</vt:lpstr>
      <vt:lpstr> 補足：ILLサービスの種類</vt:lpstr>
      <vt:lpstr>　My  Library</vt:lpstr>
      <vt:lpstr>　My Library</vt:lpstr>
      <vt:lpstr>PowerPoint プレゼンテーション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卒論・レポートのための文献探し 外国文献編</dc:title>
  <dc:creator>Rosenburg</dc:creator>
  <cp:lastModifiedBy>ko-tosho</cp:lastModifiedBy>
  <cp:revision>204</cp:revision>
  <cp:lastPrinted>2012-07-10T08:16:43Z</cp:lastPrinted>
  <dcterms:created xsi:type="dcterms:W3CDTF">2011-05-24T06:31:29Z</dcterms:created>
  <dcterms:modified xsi:type="dcterms:W3CDTF">2012-07-11T03:08:04Z</dcterms:modified>
</cp:coreProperties>
</file>