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2" r:id="rId3"/>
    <p:sldId id="263" r:id="rId4"/>
    <p:sldId id="307" r:id="rId5"/>
    <p:sldId id="373" r:id="rId6"/>
    <p:sldId id="308" r:id="rId7"/>
    <p:sldId id="309" r:id="rId8"/>
    <p:sldId id="310" r:id="rId9"/>
    <p:sldId id="387" r:id="rId10"/>
    <p:sldId id="351" r:id="rId11"/>
    <p:sldId id="352" r:id="rId12"/>
    <p:sldId id="354" r:id="rId13"/>
    <p:sldId id="359" r:id="rId14"/>
    <p:sldId id="355" r:id="rId15"/>
    <p:sldId id="356" r:id="rId16"/>
    <p:sldId id="357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291" r:id="rId28"/>
    <p:sldId id="340" r:id="rId29"/>
    <p:sldId id="319" r:id="rId30"/>
    <p:sldId id="321" r:id="rId31"/>
    <p:sldId id="322" r:id="rId32"/>
    <p:sldId id="323" r:id="rId33"/>
    <p:sldId id="361" r:id="rId34"/>
    <p:sldId id="365" r:id="rId35"/>
    <p:sldId id="388" r:id="rId36"/>
    <p:sldId id="389" r:id="rId37"/>
    <p:sldId id="390" r:id="rId38"/>
    <p:sldId id="391" r:id="rId39"/>
    <p:sldId id="325" r:id="rId40"/>
    <p:sldId id="375" r:id="rId41"/>
    <p:sldId id="376" r:id="rId42"/>
    <p:sldId id="392" r:id="rId43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33CCCC"/>
    <a:srgbClr val="00CCFF"/>
    <a:srgbClr val="00CC99"/>
    <a:srgbClr val="00FF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89617" autoAdjust="0"/>
  </p:normalViewPr>
  <p:slideViewPr>
    <p:cSldViewPr>
      <p:cViewPr>
        <p:scale>
          <a:sx n="107" d="100"/>
          <a:sy n="107" d="100"/>
        </p:scale>
        <p:origin x="-94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Calibri" pitchFamily="34" charset="0"/>
              </a:defRPr>
            </a:lvl1pPr>
          </a:lstStyle>
          <a:p>
            <a:fld id="{6DAAFC17-5533-40CB-B166-8AE3F6661A5C}" type="datetimeFigureOut">
              <a:rPr lang="ja-JP" altLang="en-US"/>
              <a:pPr/>
              <a:t>2012/6/21</a:t>
            </a:fld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Calibri" pitchFamily="34" charset="0"/>
              </a:defRPr>
            </a:lvl1pPr>
          </a:lstStyle>
          <a:p>
            <a:fld id="{67768942-39B0-45D5-BE5F-77ED0C45A2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02110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Calibri" pitchFamily="34" charset="0"/>
              </a:defRPr>
            </a:lvl1pPr>
          </a:lstStyle>
          <a:p>
            <a:fld id="{89B76F87-F673-48CE-9E4E-69485A55665A}" type="datetimeFigureOut">
              <a:rPr lang="ja-JP" altLang="en-US"/>
              <a:pPr/>
              <a:t>2012/6/21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82625" y="4721225"/>
            <a:ext cx="54451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Calibri" pitchFamily="34" charset="0"/>
              </a:defRPr>
            </a:lvl1pPr>
          </a:lstStyle>
          <a:p>
            <a:fld id="{8BC02C20-AB09-41BD-9004-A6F02B93DD6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038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mtClean="0"/>
              <a:t>挨拶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32771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321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7" tIns="48002" rIns="95657" bIns="48002" anchor="b"/>
          <a:lstStyle>
            <a:lvl1pPr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buFont typeface="Wingdings" pitchFamily="2" charset="2"/>
              <a:buNone/>
            </a:pPr>
            <a:fld id="{DAE560D5-C850-4EBD-A3F0-9E644AC73C70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>
                <a:buFont typeface="Wingdings" pitchFamily="2" charset="2"/>
                <a:buNone/>
              </a:pPr>
              <a:t>12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34819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321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7" tIns="48002" rIns="95657" bIns="48002" anchor="b"/>
          <a:lstStyle>
            <a:lvl1pPr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buFont typeface="Wingdings" pitchFamily="2" charset="2"/>
              <a:buNone/>
            </a:pPr>
            <a:fld id="{455B02CE-D2F7-4998-895B-9D2C49078E22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>
                <a:buFont typeface="Wingdings" pitchFamily="2" charset="2"/>
                <a:buNone/>
              </a:pPr>
              <a:t>14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36867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buFont typeface="Wingdings" pitchFamily="2" charset="2"/>
              <a:buNone/>
            </a:pPr>
            <a:fld id="{145766E5-A1B0-4481-A88C-154ECD0E8C73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>
                <a:buFont typeface="Wingdings" pitchFamily="2" charset="2"/>
                <a:buNone/>
              </a:pPr>
              <a:t>15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38915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buFont typeface="Wingdings" pitchFamily="2" charset="2"/>
              <a:buNone/>
            </a:pPr>
            <a:fld id="{BEB78DCF-4C6F-4BFD-A030-CF7C6607E6D6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>
                <a:buFont typeface="Wingdings" pitchFamily="2" charset="2"/>
                <a:buNone/>
              </a:pPr>
              <a:t>16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mtClean="0">
                <a:latin typeface="Times New Roman" pitchFamily="18" charset="0"/>
              </a:rPr>
              <a:t>ここから専門分野のデータベースの紹介に入るが、軽く紹介するにとどめる。</a:t>
            </a: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Times New Roman" pitchFamily="18" charset="0"/>
              </a:rPr>
              <a:t>PubMed</a:t>
            </a:r>
            <a:r>
              <a:rPr lang="ja-JP" altLang="en-US" smtClean="0">
                <a:latin typeface="Times New Roman" pitchFamily="18" charset="0"/>
              </a:rPr>
              <a:t>　→　医学・生物学分野の文献を探せる、学外でも使える</a:t>
            </a:r>
            <a:endParaRPr lang="en-US" altLang="ja-JP" smtClean="0">
              <a:latin typeface="Times New Roman" pitchFamily="18" charset="0"/>
            </a:endParaRPr>
          </a:p>
        </p:txBody>
      </p:sp>
      <p:sp>
        <p:nvSpPr>
          <p:cNvPr id="26627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596E7020-6C03-4F30-9A55-38301BA46E87}" type="slidenum">
              <a:rPr lang="ja-JP" altLang="en-US" sz="1200">
                <a:latin typeface="Calibri" pitchFamily="34" charset="0"/>
              </a:rPr>
              <a:pPr algn="r"/>
              <a:t>17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mtClean="0">
                <a:latin typeface="Times New Roman" pitchFamily="18" charset="0"/>
              </a:rPr>
              <a:t>ここから専門分野のデータベースの紹介に入るが、軽く紹介するにとどめる。</a:t>
            </a: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Times New Roman" pitchFamily="18" charset="0"/>
              </a:rPr>
              <a:t>PubMed</a:t>
            </a:r>
            <a:r>
              <a:rPr lang="ja-JP" altLang="en-US" smtClean="0">
                <a:latin typeface="Times New Roman" pitchFamily="18" charset="0"/>
              </a:rPr>
              <a:t>　→　医学・生物学分野の文献を探せる、学外でも使える</a:t>
            </a:r>
            <a:endParaRPr lang="en-US" altLang="ja-JP" smtClean="0">
              <a:latin typeface="Times New Roman" pitchFamily="18" charset="0"/>
            </a:endParaRPr>
          </a:p>
        </p:txBody>
      </p:sp>
      <p:sp>
        <p:nvSpPr>
          <p:cNvPr id="26627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596E7020-6C03-4F30-9A55-38301BA46E87}" type="slidenum">
              <a:rPr lang="ja-JP" altLang="en-US" sz="1200">
                <a:latin typeface="Calibri" pitchFamily="34" charset="0"/>
              </a:rPr>
              <a:pPr algn="r"/>
              <a:t>18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mtClean="0">
                <a:latin typeface="Times New Roman" pitchFamily="18" charset="0"/>
              </a:rPr>
              <a:t>ここから専門分野のデータベースの紹介に入るが、軽く紹介するにとどめる。</a:t>
            </a: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Times New Roman" pitchFamily="18" charset="0"/>
              </a:rPr>
              <a:t>PubMed</a:t>
            </a:r>
            <a:r>
              <a:rPr lang="ja-JP" altLang="en-US" smtClean="0">
                <a:latin typeface="Times New Roman" pitchFamily="18" charset="0"/>
              </a:rPr>
              <a:t>　→　医学・生物学分野の文献を探せる、学外でも使える</a:t>
            </a:r>
            <a:endParaRPr lang="en-US" altLang="ja-JP" smtClean="0">
              <a:latin typeface="Times New Roman" pitchFamily="18" charset="0"/>
            </a:endParaRPr>
          </a:p>
        </p:txBody>
      </p:sp>
      <p:sp>
        <p:nvSpPr>
          <p:cNvPr id="26627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596E7020-6C03-4F30-9A55-38301BA46E87}" type="slidenum">
              <a:rPr lang="ja-JP" altLang="en-US" sz="1200">
                <a:latin typeface="Calibri" pitchFamily="34" charset="0"/>
              </a:rPr>
              <a:pPr algn="r"/>
              <a:t>19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mtClean="0">
                <a:latin typeface="Times New Roman" pitchFamily="18" charset="0"/>
              </a:rPr>
              <a:t>ここから専門分野のデータベースの紹介に入るが、軽く紹介するにとどめる。</a:t>
            </a: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Times New Roman" pitchFamily="18" charset="0"/>
              </a:rPr>
              <a:t>PubMed</a:t>
            </a:r>
            <a:r>
              <a:rPr lang="ja-JP" altLang="en-US" smtClean="0">
                <a:latin typeface="Times New Roman" pitchFamily="18" charset="0"/>
              </a:rPr>
              <a:t>　→　医学・生物学分野の文献を探せる、学外でも使える</a:t>
            </a:r>
            <a:endParaRPr lang="en-US" altLang="ja-JP" smtClean="0">
              <a:latin typeface="Times New Roman" pitchFamily="18" charset="0"/>
            </a:endParaRPr>
          </a:p>
        </p:txBody>
      </p:sp>
      <p:sp>
        <p:nvSpPr>
          <p:cNvPr id="26627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596E7020-6C03-4F30-9A55-38301BA46E87}" type="slidenum">
              <a:rPr lang="ja-JP" altLang="en-US" sz="1200">
                <a:latin typeface="Calibri" pitchFamily="34" charset="0"/>
              </a:rPr>
              <a:pPr algn="r"/>
              <a:t>20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mtClean="0">
                <a:latin typeface="Times New Roman" pitchFamily="18" charset="0"/>
              </a:rPr>
              <a:t>ここから専門分野のデータベースの紹介に入るが、軽く紹介するにとどめる。</a:t>
            </a: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Times New Roman" pitchFamily="18" charset="0"/>
              </a:rPr>
              <a:t>PubMed</a:t>
            </a:r>
            <a:r>
              <a:rPr lang="ja-JP" altLang="en-US" smtClean="0">
                <a:latin typeface="Times New Roman" pitchFamily="18" charset="0"/>
              </a:rPr>
              <a:t>　→　医学・生物学分野の文献を探せる、学外でも使える</a:t>
            </a:r>
            <a:endParaRPr lang="en-US" altLang="ja-JP" smtClean="0">
              <a:latin typeface="Times New Roman" pitchFamily="18" charset="0"/>
            </a:endParaRPr>
          </a:p>
        </p:txBody>
      </p:sp>
      <p:sp>
        <p:nvSpPr>
          <p:cNvPr id="93188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A6572947-5424-4773-BB73-5347C2CAC076}" type="slidenum">
              <a:rPr lang="ja-JP" altLang="en-US" sz="1200">
                <a:latin typeface="Calibri" pitchFamily="34" charset="0"/>
              </a:rPr>
              <a:pPr algn="r"/>
              <a:t>21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mtClean="0">
                <a:latin typeface="Times New Roman" pitchFamily="18" charset="0"/>
              </a:rPr>
              <a:t>ここから専門分野のデータベースの紹介に入るが、軽く紹介するにとどめる。</a:t>
            </a: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Times New Roman" pitchFamily="18" charset="0"/>
              </a:rPr>
              <a:t>PubMed</a:t>
            </a:r>
            <a:r>
              <a:rPr lang="ja-JP" altLang="en-US" smtClean="0">
                <a:latin typeface="Times New Roman" pitchFamily="18" charset="0"/>
              </a:rPr>
              <a:t>　→　医学・生物学分野の文献を探せる、学外でも使える</a:t>
            </a:r>
            <a:endParaRPr lang="en-US" altLang="ja-JP" smtClean="0">
              <a:latin typeface="Times New Roman" pitchFamily="18" charset="0"/>
            </a:endParaRPr>
          </a:p>
        </p:txBody>
      </p:sp>
      <p:sp>
        <p:nvSpPr>
          <p:cNvPr id="93188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A6572947-5424-4773-BB73-5347C2CAC076}" type="slidenum">
              <a:rPr lang="ja-JP" altLang="en-US" sz="1200">
                <a:latin typeface="Calibri" pitchFamily="34" charset="0"/>
              </a:rPr>
              <a:pPr algn="r"/>
              <a:t>22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mtClean="0">
                <a:latin typeface="Times New Roman" pitchFamily="18" charset="0"/>
              </a:rPr>
              <a:t>ここから専門分野のデータベースの紹介に入るが、軽く紹介するにとどめる。</a:t>
            </a: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Times New Roman" pitchFamily="18" charset="0"/>
              </a:rPr>
              <a:t>PubMed</a:t>
            </a:r>
            <a:r>
              <a:rPr lang="ja-JP" altLang="en-US" smtClean="0">
                <a:latin typeface="Times New Roman" pitchFamily="18" charset="0"/>
              </a:rPr>
              <a:t>　→　医学・生物学分野の文献を探せる、学外でも使える</a:t>
            </a:r>
            <a:endParaRPr lang="en-US" altLang="ja-JP" smtClean="0">
              <a:latin typeface="Times New Roman" pitchFamily="18" charset="0"/>
            </a:endParaRPr>
          </a:p>
        </p:txBody>
      </p:sp>
      <p:sp>
        <p:nvSpPr>
          <p:cNvPr id="95236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E587B0D5-0202-4494-9B4A-4494D244F288}" type="slidenum">
              <a:rPr lang="ja-JP" altLang="en-US" sz="1200">
                <a:latin typeface="Calibri" pitchFamily="34" charset="0"/>
              </a:rPr>
              <a:pPr algn="r"/>
              <a:t>23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mtClean="0">
                <a:latin typeface="Times New Roman" pitchFamily="18" charset="0"/>
              </a:rPr>
              <a:t>ここから専門分野のデータベースの紹介に入るが、軽く紹介するにとどめる。</a:t>
            </a: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Times New Roman" pitchFamily="18" charset="0"/>
              </a:rPr>
              <a:t>PubMed</a:t>
            </a:r>
            <a:r>
              <a:rPr lang="ja-JP" altLang="en-US" smtClean="0">
                <a:latin typeface="Times New Roman" pitchFamily="18" charset="0"/>
              </a:rPr>
              <a:t>　→　医学・生物学分野の文献を探せる、学外でも使える</a:t>
            </a:r>
            <a:endParaRPr lang="en-US" altLang="ja-JP" smtClean="0">
              <a:latin typeface="Times New Roman" pitchFamily="18" charset="0"/>
            </a:endParaRPr>
          </a:p>
        </p:txBody>
      </p:sp>
      <p:sp>
        <p:nvSpPr>
          <p:cNvPr id="93188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A6572947-5424-4773-BB73-5347C2CAC076}" type="slidenum">
              <a:rPr lang="ja-JP" altLang="en-US" sz="1200">
                <a:latin typeface="Calibri" pitchFamily="34" charset="0"/>
              </a:rPr>
              <a:pPr algn="r"/>
              <a:t>24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mtClean="0">
                <a:latin typeface="Times New Roman" pitchFamily="18" charset="0"/>
              </a:rPr>
              <a:t>ここから専門分野のデータベースの紹介に入るが、軽く紹介するにとどめる。</a:t>
            </a: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Times New Roman" pitchFamily="18" charset="0"/>
              </a:rPr>
              <a:t>PubMed</a:t>
            </a:r>
            <a:r>
              <a:rPr lang="ja-JP" altLang="en-US" smtClean="0">
                <a:latin typeface="Times New Roman" pitchFamily="18" charset="0"/>
              </a:rPr>
              <a:t>　→　医学・生物学分野の文献を探せる、学外でも使える</a:t>
            </a:r>
            <a:endParaRPr lang="en-US" altLang="ja-JP" smtClean="0">
              <a:latin typeface="Times New Roman" pitchFamily="18" charset="0"/>
            </a:endParaRPr>
          </a:p>
        </p:txBody>
      </p:sp>
      <p:sp>
        <p:nvSpPr>
          <p:cNvPr id="93188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A6572947-5424-4773-BB73-5347C2CAC076}" type="slidenum">
              <a:rPr lang="ja-JP" altLang="en-US" sz="1200">
                <a:latin typeface="Calibri" pitchFamily="34" charset="0"/>
              </a:rPr>
              <a:pPr algn="r"/>
              <a:t>25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mtClean="0">
                <a:latin typeface="Times New Roman" pitchFamily="18" charset="0"/>
              </a:rPr>
              <a:t>ここから専門分野のデータベースの紹介に入るが、軽く紹介するにとどめる。</a:t>
            </a: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ja-JP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Times New Roman" pitchFamily="18" charset="0"/>
              </a:rPr>
              <a:t>PubMed</a:t>
            </a:r>
            <a:r>
              <a:rPr lang="ja-JP" altLang="en-US" smtClean="0">
                <a:latin typeface="Times New Roman" pitchFamily="18" charset="0"/>
              </a:rPr>
              <a:t>　→　医学・生物学分野の文献を探せる、学外でも使える</a:t>
            </a:r>
            <a:endParaRPr lang="en-US" altLang="ja-JP" smtClean="0">
              <a:latin typeface="Times New Roman" pitchFamily="18" charset="0"/>
            </a:endParaRPr>
          </a:p>
        </p:txBody>
      </p:sp>
      <p:sp>
        <p:nvSpPr>
          <p:cNvPr id="93188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A6572947-5424-4773-BB73-5347C2CAC076}" type="slidenum">
              <a:rPr lang="ja-JP" altLang="en-US" sz="1200">
                <a:latin typeface="Calibri" pitchFamily="34" charset="0"/>
              </a:rPr>
              <a:pPr algn="r"/>
              <a:t>26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59395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321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7" tIns="48002" rIns="95657" bIns="48002" anchor="b"/>
          <a:lstStyle>
            <a:lvl1pPr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buFont typeface="Wingdings" pitchFamily="2" charset="2"/>
              <a:buNone/>
            </a:pPr>
            <a:fld id="{4589ED87-0265-499E-A1DA-8A4E676EF371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>
                <a:buFont typeface="Wingdings" pitchFamily="2" charset="2"/>
                <a:buNone/>
              </a:pPr>
              <a:t>29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61443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321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7" tIns="48002" rIns="95657" bIns="48002" anchor="b"/>
          <a:lstStyle>
            <a:lvl1pPr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buFont typeface="Wingdings" pitchFamily="2" charset="2"/>
              <a:buNone/>
            </a:pPr>
            <a:fld id="{EA355F41-EBB8-437C-8341-7EDF150D5B8D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>
                <a:buFont typeface="Wingdings" pitchFamily="2" charset="2"/>
                <a:buNone/>
              </a:pPr>
              <a:t>30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27663" cy="4473575"/>
          </a:xfrm>
        </p:spPr>
        <p:txBody>
          <a:bodyPr lIns="95657" tIns="48002" rIns="95657" bIns="48002"/>
          <a:lstStyle/>
          <a:p>
            <a:endParaRPr lang="ja-JP" altLang="en-US" smtClean="0"/>
          </a:p>
        </p:txBody>
      </p:sp>
      <p:sp>
        <p:nvSpPr>
          <p:cNvPr id="67587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321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657" tIns="48002" rIns="95657" bIns="48002" anchor="b"/>
          <a:lstStyle>
            <a:lvl1pPr defTabSz="4524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4524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4524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4524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4524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4524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4524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4524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4524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Wingdings" pitchFamily="2" charset="2"/>
              <a:buNone/>
            </a:pPr>
            <a:fld id="{0C0D97A2-5869-4EC4-B485-F75B8F0AB15B}" type="slidenum">
              <a:rPr kumimoji="0" lang="ja-JP" altLang="en-GB" sz="12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>
                <a:buClr>
                  <a:srgbClr val="000000"/>
                </a:buClr>
                <a:buSzPct val="100000"/>
                <a:buFont typeface="Wingdings" pitchFamily="2" charset="2"/>
                <a:buNone/>
              </a:pPr>
              <a:t>33</a:t>
            </a:fld>
            <a:endParaRPr kumimoji="0" lang="en-GB" altLang="ja-JP" sz="12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71683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321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7" tIns="48002" rIns="95657" bIns="48002" anchor="b"/>
          <a:lstStyle>
            <a:lvl1pPr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buFont typeface="Wingdings" pitchFamily="2" charset="2"/>
              <a:buNone/>
            </a:pPr>
            <a:fld id="{C3835C17-9C5C-45AD-9417-5EE422FDE589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>
                <a:buFont typeface="Wingdings" pitchFamily="2" charset="2"/>
                <a:buNone/>
              </a:pPr>
              <a:t>39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8300" cy="4473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9699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300" indent="-28733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525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4488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863" indent="-230188" defTabSz="922338"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20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92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4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3663" indent="-230188" defTabSz="922338"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1398588" algn="l"/>
                <a:tab pos="2097088" algn="l"/>
                <a:tab pos="27955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buFont typeface="Wingdings" pitchFamily="2" charset="2"/>
              <a:buNone/>
            </a:pPr>
            <a:fld id="{DA1550C7-3D31-4311-AE4F-78E8413A4EBA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>
                <a:buFont typeface="Wingdings" pitchFamily="2" charset="2"/>
                <a:buNone/>
              </a:pPr>
              <a:t>10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 rot="10800000">
            <a:off x="0" y="6329363"/>
            <a:ext cx="9144000" cy="549275"/>
          </a:xfrm>
          <a:prstGeom prst="rect">
            <a:avLst/>
          </a:prstGeom>
          <a:gradFill rotWithShape="0">
            <a:gsLst>
              <a:gs pos="0">
                <a:srgbClr val="C0FD83"/>
              </a:gs>
              <a:gs pos="100000">
                <a:srgbClr val="99CC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ctr">
              <a:lnSpc>
                <a:spcPct val="4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>
            <a:off x="0" y="857250"/>
            <a:ext cx="9144000" cy="71438"/>
          </a:xfrm>
          <a:prstGeom prst="rect">
            <a:avLst/>
          </a:prstGeom>
          <a:solidFill>
            <a:srgbClr val="C0FD8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ctr">
              <a:lnSpc>
                <a:spcPct val="4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図 8" descr="new-lib-logo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77850"/>
            <a:ext cx="15255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211638" y="6381750"/>
            <a:ext cx="720725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algn="r">
              <a:lnSpc>
                <a:spcPct val="100000"/>
              </a:lnSpc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baseline="0">
                <a:solidFill>
                  <a:schemeClr val="tx1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 algn="ctr" defTabSz="449263" fontAlgn="ctr">
              <a:buSzPct val="100000"/>
              <a:buFont typeface="Arial" charset="0"/>
              <a:buNone/>
              <a:defRPr/>
            </a:pPr>
            <a:fld id="{774FE602-E18E-4198-BAD4-063CB32DBB8B}" type="slidenum">
              <a:rPr kumimoji="0" lang="en-US" altLang="ja-JP" sz="2400" smtClean="0">
                <a:solidFill>
                  <a:srgbClr val="000000"/>
                </a:solidFill>
              </a:rPr>
              <a:pPr algn="ctr" defTabSz="449263" fontAlgn="ctr">
                <a:buSzPct val="100000"/>
                <a:buFont typeface="Arial" charset="0"/>
                <a:buNone/>
                <a:defRPr/>
              </a:pPr>
              <a:t>‹#›</a:t>
            </a:fld>
            <a:endParaRPr kumimoji="0"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 rot="10800000">
            <a:off x="0" y="857250"/>
            <a:ext cx="9144000" cy="71438"/>
          </a:xfrm>
          <a:prstGeom prst="rect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lnSpc>
                <a:spcPct val="4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087563"/>
            <a:ext cx="7751763" cy="1536700"/>
          </a:xfrm>
        </p:spPr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>
                <a:latin typeface="Times New Roman" pitchFamily="16" charset="0"/>
                <a:ea typeface="ＭＳ Ｐ明朝" charset="-128"/>
              </a:defRPr>
            </a:lvl1pPr>
          </a:lstStyle>
          <a:p>
            <a:pPr>
              <a:defRPr/>
            </a:pPr>
            <a:r>
              <a:rPr lang="ja-JP" altLang="en-US"/>
              <a:t>工学部分館</a:t>
            </a:r>
            <a:endParaRPr lang="ja-JP" altLang="en-GB"/>
          </a:p>
        </p:txBody>
      </p:sp>
    </p:spTree>
    <p:extLst>
      <p:ext uri="{BB962C8B-B14F-4D97-AF65-F5344CB8AC3E}">
        <p14:creationId xmlns:p14="http://schemas.microsoft.com/office/powerpoint/2010/main" val="120935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160338"/>
            <a:ext cx="7499350" cy="69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dirty="0" smtClean="0"/>
              <a:t>タイトルテキスト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93813"/>
            <a:ext cx="821055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7667625" y="6435725"/>
            <a:ext cx="1368425" cy="306388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1600">
                <a:solidFill>
                  <a:srgbClr val="000000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>
              <a:defRPr/>
            </a:pPr>
            <a:r>
              <a:rPr lang="ja-JP" altLang="en-US"/>
              <a:t>工学部分館</a:t>
            </a:r>
            <a:endParaRPr lang="ja-JP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defTabSz="449263" rtl="0" eaLnBrk="1" fontAlgn="base" hangingPunct="1">
        <a:lnSpc>
          <a:spcPct val="4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defTabSz="449263" rtl="0" eaLnBrk="1" fontAlgn="base" hangingPunct="1">
        <a:lnSpc>
          <a:spcPct val="4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defTabSz="449263" rtl="0" eaLnBrk="1" fontAlgn="base" hangingPunct="1">
        <a:lnSpc>
          <a:spcPct val="4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defTabSz="449263" rtl="0" eaLnBrk="1" fontAlgn="base" hangingPunct="1">
        <a:lnSpc>
          <a:spcPct val="4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22263" indent="-322263" algn="l" defTabSz="449263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kumimoji="1" sz="4400">
          <a:solidFill>
            <a:srgbClr val="000000"/>
          </a:solidFill>
          <a:latin typeface="Arial" charset="0"/>
          <a:ea typeface="+mn-ea"/>
          <a:cs typeface="+mn-cs"/>
        </a:defRPr>
      </a:lvl1pPr>
      <a:lvl2pPr marL="722313" indent="-265113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kumimoji="1" sz="4000">
          <a:solidFill>
            <a:srgbClr val="000000"/>
          </a:solidFill>
          <a:latin typeface="Arial" charset="0"/>
          <a:ea typeface="+mn-ea"/>
        </a:defRPr>
      </a:lvl2pPr>
      <a:lvl3pPr marL="1143000" indent="-2286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kumimoji="1" sz="3600">
          <a:solidFill>
            <a:srgbClr val="000000"/>
          </a:solidFill>
          <a:latin typeface="Arial" charset="0"/>
          <a:ea typeface="+mn-ea"/>
        </a:defRPr>
      </a:lvl3pPr>
      <a:lvl4pPr marL="1600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kumimoji="1" sz="3200">
          <a:solidFill>
            <a:srgbClr val="000000"/>
          </a:solidFill>
          <a:latin typeface="Arial" charset="0"/>
          <a:ea typeface="+mn-ea"/>
        </a:defRPr>
      </a:lvl4pPr>
      <a:lvl5pPr marL="20574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Arial" charset="0"/>
          <a:ea typeface="+mn-ea"/>
        </a:defRPr>
      </a:lvl5pPr>
      <a:lvl6pPr marL="2514600" indent="-228600" algn="l" defTabSz="449263" rtl="0" eaLnBrk="1" fontAlgn="base" hangingPunct="1">
        <a:lnSpc>
          <a:spcPct val="4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4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4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4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935038" y="3068638"/>
            <a:ext cx="7273925" cy="20891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 typeface="ＭＳ Ｐゴシック" pitchFamily="50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卒論・レポートのための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資料の探し方講習会</a:t>
            </a:r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海外文献編</a:t>
            </a:r>
            <a:r>
              <a:rPr lang="en-US" altLang="ja-JP" sz="13500" b="1" dirty="0" smtClean="0">
                <a:latin typeface="ＭＳ Ｐゴシック" pitchFamily="50" charset="-128"/>
              </a:rPr>
              <a:t/>
            </a:r>
            <a:br>
              <a:rPr lang="en-US" altLang="ja-JP" sz="13500" b="1" dirty="0" smtClean="0">
                <a:latin typeface="ＭＳ Ｐゴシック" pitchFamily="50" charset="-128"/>
              </a:rPr>
            </a:br>
            <a:endParaRPr lang="ja-JP" altLang="en-GB" sz="13500" b="1" dirty="0" smtClean="0">
              <a:latin typeface="ＭＳ Ｐゴシック" pitchFamily="50" charset="-128"/>
            </a:endParaRPr>
          </a:p>
        </p:txBody>
      </p:sp>
      <p:pic>
        <p:nvPicPr>
          <p:cNvPr id="5122" name="Picture 7" descr="wa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13636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テキスト ボックス 6"/>
          <p:cNvSpPr txBox="1">
            <a:spLocks noChangeArrowheads="1"/>
          </p:cNvSpPr>
          <p:nvPr/>
        </p:nvSpPr>
        <p:spPr bwMode="auto">
          <a:xfrm>
            <a:off x="1979613" y="5229225"/>
            <a:ext cx="2143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b="1" dirty="0"/>
              <a:t>図書館キャラクター</a:t>
            </a:r>
            <a:endParaRPr lang="en-US" altLang="ja-JP" b="1" dirty="0"/>
          </a:p>
          <a:p>
            <a:pPr algn="ctr"/>
            <a:r>
              <a:rPr lang="ja-JP" altLang="en-US" b="1" dirty="0" err="1" smtClean="0"/>
              <a:t>わらづと</a:t>
            </a:r>
            <a:r>
              <a:rPr lang="ja-JP" altLang="en-US" b="1" dirty="0" smtClean="0"/>
              <a:t>君</a:t>
            </a:r>
            <a:endParaRPr lang="ja-JP" altLang="en-US" b="1" dirty="0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4787900" y="5084763"/>
            <a:ext cx="37449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lvl="1" algn="r" eaLnBrk="0" hangingPunct="0">
              <a:spcBef>
                <a:spcPts val="900"/>
              </a:spcBef>
            </a:pPr>
            <a:r>
              <a:rPr lang="ja-JP" altLang="en-US" sz="2000" b="1" i="1" dirty="0">
                <a:solidFill>
                  <a:srgbClr val="00B050"/>
                </a:solidFill>
                <a:latin typeface="Calibri" pitchFamily="34" charset="0"/>
              </a:rPr>
              <a:t>平成</a:t>
            </a:r>
            <a:r>
              <a:rPr lang="en-US" altLang="ja-JP" sz="2000" b="1" i="1" dirty="0">
                <a:solidFill>
                  <a:srgbClr val="00B050"/>
                </a:solidFill>
                <a:latin typeface="Calibri" pitchFamily="34" charset="0"/>
              </a:rPr>
              <a:t>24</a:t>
            </a:r>
            <a:r>
              <a:rPr lang="ja-JP" altLang="en-US" sz="2000" b="1" i="1" dirty="0" smtClean="0">
                <a:solidFill>
                  <a:srgbClr val="00B050"/>
                </a:solidFill>
                <a:latin typeface="Calibri" pitchFamily="34" charset="0"/>
              </a:rPr>
              <a:t>年</a:t>
            </a:r>
            <a:r>
              <a:rPr lang="en-US" altLang="ja-JP" sz="2000" b="1" i="1" dirty="0">
                <a:solidFill>
                  <a:srgbClr val="00B050"/>
                </a:solidFill>
                <a:latin typeface="Calibri" pitchFamily="34" charset="0"/>
              </a:rPr>
              <a:t>6</a:t>
            </a:r>
            <a:r>
              <a:rPr lang="ja-JP" altLang="en-US" sz="2000" b="1" i="1" dirty="0" smtClean="0">
                <a:solidFill>
                  <a:srgbClr val="00B050"/>
                </a:solidFill>
                <a:latin typeface="Calibri" pitchFamily="34" charset="0"/>
              </a:rPr>
              <a:t>月</a:t>
            </a:r>
            <a:r>
              <a:rPr lang="en-US" altLang="ja-JP" sz="2000" b="1" i="1" dirty="0">
                <a:solidFill>
                  <a:srgbClr val="00B050"/>
                </a:solidFill>
                <a:latin typeface="ＭＳ Ｐゴシック" pitchFamily="50" charset="-128"/>
              </a:rPr>
              <a:t>21</a:t>
            </a:r>
            <a:r>
              <a:rPr lang="ja-JP" altLang="en-US" sz="2000" b="1" i="1" dirty="0" smtClean="0">
                <a:solidFill>
                  <a:srgbClr val="00B050"/>
                </a:solidFill>
                <a:latin typeface="ＭＳ Ｐゴシック" pitchFamily="50" charset="-128"/>
              </a:rPr>
              <a:t>日</a:t>
            </a:r>
            <a:endParaRPr lang="en-US" altLang="ja-JP" sz="2000" b="1" i="1" dirty="0">
              <a:solidFill>
                <a:srgbClr val="00B050"/>
              </a:solidFill>
              <a:latin typeface="ＭＳ Ｐゴシック" pitchFamily="50" charset="-128"/>
            </a:endParaRPr>
          </a:p>
          <a:p>
            <a:pPr lvl="1" algn="r" eaLnBrk="0" hangingPunct="0">
              <a:spcBef>
                <a:spcPts val="900"/>
              </a:spcBef>
            </a:pPr>
            <a:r>
              <a:rPr lang="ja-JP" altLang="en-US" sz="2000" b="1" i="1" dirty="0">
                <a:solidFill>
                  <a:srgbClr val="00B050"/>
                </a:solidFill>
                <a:latin typeface="Calibri" pitchFamily="34" charset="0"/>
              </a:rPr>
              <a:t>茨城大学図書館</a:t>
            </a:r>
            <a:endParaRPr lang="en-US" altLang="ja-JP" sz="2000" b="1" i="1" dirty="0">
              <a:solidFill>
                <a:srgbClr val="00B050"/>
              </a:solidFill>
              <a:latin typeface="Calibri" pitchFamily="34" charset="0"/>
            </a:endParaRPr>
          </a:p>
          <a:p>
            <a:pPr lvl="1" algn="r" eaLnBrk="0" hangingPunct="0">
              <a:spcBef>
                <a:spcPts val="900"/>
              </a:spcBef>
            </a:pPr>
            <a:r>
              <a:rPr lang="ja-JP" altLang="en-US" sz="2000" b="1" i="1" dirty="0">
                <a:solidFill>
                  <a:srgbClr val="00B050"/>
                </a:solidFill>
                <a:latin typeface="Calibri" pitchFamily="34" charset="0"/>
              </a:rPr>
              <a:t>農学部分館</a:t>
            </a:r>
            <a:endParaRPr lang="ja-JP" altLang="en-GB" sz="2000" b="1" i="1" dirty="0">
              <a:solidFill>
                <a:srgbClr val="00B050"/>
              </a:solidFill>
              <a:latin typeface="Calibri" pitchFamily="34" charset="0"/>
            </a:endParaRPr>
          </a:p>
          <a:p>
            <a:pPr lvl="1" algn="r" eaLnBrk="0" hangingPunct="0">
              <a:spcBef>
                <a:spcPts val="900"/>
              </a:spcBef>
            </a:pPr>
            <a:endParaRPr lang="ja-JP" altLang="en-GB" sz="2000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タイトル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5184775" cy="681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smtClean="0">
                <a:effectLst/>
                <a:ea typeface="ＭＳ Ｐゴシック" pitchFamily="50" charset="-128"/>
                <a:cs typeface="Arial" charset="0"/>
              </a:rPr>
              <a:t>Google Scholar</a:t>
            </a:r>
            <a:endParaRPr lang="ja-JP" altLang="en-US" b="1" dirty="0" smtClean="0">
              <a:effectLst/>
              <a:ea typeface="ＭＳ Ｐゴシック" pitchFamily="50" charset="-128"/>
              <a:cs typeface="Arial" charset="0"/>
            </a:endParaRPr>
          </a:p>
        </p:txBody>
      </p:sp>
      <p:sp>
        <p:nvSpPr>
          <p:cNvPr id="28676" name="テキスト ボックス 1"/>
          <p:cNvSpPr txBox="1">
            <a:spLocks noChangeArrowheads="1"/>
          </p:cNvSpPr>
          <p:nvPr/>
        </p:nvSpPr>
        <p:spPr bwMode="auto">
          <a:xfrm>
            <a:off x="323701" y="1071269"/>
            <a:ext cx="604867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800" dirty="0">
                <a:cs typeface="Arial" charset="0"/>
              </a:rPr>
              <a:t>http://scholar.google.co.jp/</a:t>
            </a:r>
            <a:endParaRPr lang="ja-JP" altLang="en-US" sz="2800" dirty="0">
              <a:cs typeface="Arial" charset="0"/>
            </a:endParaRPr>
          </a:p>
        </p:txBody>
      </p:sp>
      <p:sp>
        <p:nvSpPr>
          <p:cNvPr id="28677" name="テキスト ボックス 4"/>
          <p:cNvSpPr txBox="1">
            <a:spLocks noChangeArrowheads="1"/>
          </p:cNvSpPr>
          <p:nvPr/>
        </p:nvSpPr>
        <p:spPr bwMode="auto">
          <a:xfrm>
            <a:off x="323850" y="6381750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5144"/>
            <a:ext cx="6614517" cy="472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テキスト プレースホルダー 2"/>
          <p:cNvSpPr>
            <a:spLocks noGrp="1"/>
          </p:cNvSpPr>
          <p:nvPr>
            <p:ph type="body" sz="half" idx="4294967295"/>
          </p:nvPr>
        </p:nvSpPr>
        <p:spPr>
          <a:xfrm>
            <a:off x="250825" y="1341439"/>
            <a:ext cx="8713788" cy="3887762"/>
          </a:xfrm>
        </p:spPr>
        <p:txBody>
          <a:bodyPr lIns="91440" tIns="45720" rIns="91440" bIns="45720"/>
          <a:lstStyle/>
          <a:p>
            <a:pPr>
              <a:lnSpc>
                <a:spcPts val="4500"/>
              </a:lnSpc>
            </a:pPr>
            <a:r>
              <a:rPr lang="ja-JP" altLang="en-US" sz="2800" dirty="0"/>
              <a:t>学術情報検索に特化した</a:t>
            </a:r>
            <a:r>
              <a:rPr lang="en-US" altLang="ja-JP" sz="2800" dirty="0"/>
              <a:t>Google</a:t>
            </a:r>
            <a:r>
              <a:rPr lang="ja-JP" altLang="en-US" sz="2800" dirty="0"/>
              <a:t>の検索サービス</a:t>
            </a:r>
          </a:p>
          <a:p>
            <a:pPr>
              <a:lnSpc>
                <a:spcPts val="4500"/>
              </a:lnSpc>
            </a:pPr>
            <a:r>
              <a:rPr lang="ja-JP" altLang="en-US" sz="2800" dirty="0"/>
              <a:t>様々な学術雑誌、論文、本、記事を探すことが可能</a:t>
            </a:r>
            <a:endParaRPr lang="en-US" altLang="ja-JP" sz="2800" dirty="0"/>
          </a:p>
          <a:p>
            <a:pPr>
              <a:lnSpc>
                <a:spcPts val="4500"/>
              </a:lnSpc>
            </a:pPr>
            <a:r>
              <a:rPr lang="ja-JP" altLang="en-US" sz="2800" dirty="0"/>
              <a:t>論文とともにその論文を引用している論文を</a:t>
            </a:r>
            <a:r>
              <a:rPr lang="ja-JP" altLang="en-US" sz="2800" dirty="0" smtClean="0"/>
              <a:t>示す</a:t>
            </a:r>
            <a:endParaRPr lang="en-US" altLang="ja-JP" sz="2800" dirty="0" smtClean="0"/>
          </a:p>
          <a:p>
            <a:pPr>
              <a:lnSpc>
                <a:spcPts val="4500"/>
              </a:lnSpc>
            </a:pPr>
            <a:r>
              <a:rPr lang="ja-JP" altLang="en-US" sz="2800" dirty="0" smtClean="0">
                <a:latin typeface="Calibri" pitchFamily="34" charset="0"/>
                <a:ea typeface="ＭＳ Ｐゴシック" pitchFamily="50" charset="-128"/>
              </a:rPr>
              <a:t>分野</a:t>
            </a:r>
            <a:r>
              <a:rPr lang="ja-JP" altLang="en-US" sz="2800" dirty="0">
                <a:latin typeface="Calibri" pitchFamily="34" charset="0"/>
                <a:ea typeface="ＭＳ Ｐゴシック" pitchFamily="50" charset="-128"/>
              </a:rPr>
              <a:t>：</a:t>
            </a:r>
            <a:r>
              <a:rPr lang="ja-JP" altLang="en-US" sz="2800" dirty="0" smtClean="0">
                <a:latin typeface="Calibri" pitchFamily="34" charset="0"/>
                <a:ea typeface="ＭＳ Ｐゴシック" pitchFamily="50" charset="-128"/>
              </a:rPr>
              <a:t>全分野</a:t>
            </a:r>
            <a:endParaRPr lang="en-US" altLang="ja-JP" sz="2800" dirty="0" smtClean="0">
              <a:latin typeface="Calibri" pitchFamily="34" charset="0"/>
              <a:ea typeface="ＭＳ Ｐゴシック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800" dirty="0" smtClean="0">
                <a:latin typeface="Calibri" pitchFamily="34" charset="0"/>
                <a:ea typeface="ＭＳ Ｐゴシック" pitchFamily="50" charset="-128"/>
              </a:rPr>
              <a:t>本文閲覧</a:t>
            </a:r>
            <a:r>
              <a:rPr lang="ja-JP" altLang="en-US" sz="2800" dirty="0">
                <a:latin typeface="Calibri" pitchFamily="34" charset="0"/>
                <a:ea typeface="ＭＳ Ｐゴシック" pitchFamily="50" charset="-128"/>
              </a:rPr>
              <a:t>：</a:t>
            </a:r>
            <a:r>
              <a:rPr lang="ja-JP" altLang="en-US" sz="2800" dirty="0" smtClean="0">
                <a:latin typeface="Calibri" pitchFamily="34" charset="0"/>
                <a:ea typeface="ＭＳ Ｐゴシック" pitchFamily="50" charset="-128"/>
              </a:rPr>
              <a:t>リンクにより読めるものもある</a:t>
            </a:r>
          </a:p>
        </p:txBody>
      </p:sp>
      <p:sp>
        <p:nvSpPr>
          <p:cNvPr id="30723" name="テキスト ボックス 4"/>
          <p:cNvSpPr txBox="1">
            <a:spLocks noChangeArrowheads="1"/>
          </p:cNvSpPr>
          <p:nvPr/>
        </p:nvSpPr>
        <p:spPr bwMode="auto">
          <a:xfrm>
            <a:off x="323850" y="6381750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5" name="タイトル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5184775" cy="681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smtClean="0">
                <a:effectLst/>
                <a:ea typeface="ＭＳ Ｐゴシック" pitchFamily="50" charset="-128"/>
                <a:cs typeface="Arial" charset="0"/>
              </a:rPr>
              <a:t>Google Scholar</a:t>
            </a:r>
            <a:endParaRPr lang="ja-JP" altLang="en-US" b="1" dirty="0" smtClean="0">
              <a:effectLst/>
              <a:ea typeface="ＭＳ Ｐゴシック" pitchFamily="50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タイトル 1"/>
          <p:cNvSpPr>
            <a:spLocks noGrp="1"/>
          </p:cNvSpPr>
          <p:nvPr>
            <p:ph type="title" idx="4294967295"/>
          </p:nvPr>
        </p:nvSpPr>
        <p:spPr>
          <a:xfrm>
            <a:off x="323850" y="160338"/>
            <a:ext cx="2879725" cy="681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err="1" smtClean="0">
                <a:effectLst/>
                <a:ea typeface="ＭＳ Ｐゴシック" pitchFamily="50" charset="-128"/>
                <a:cs typeface="Arial" charset="0"/>
              </a:rPr>
              <a:t>Scirus</a:t>
            </a:r>
            <a:endParaRPr lang="ja-JP" altLang="en-US" dirty="0" smtClean="0">
              <a:effectLst/>
              <a:latin typeface="Calibri" pitchFamily="34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1748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95536" y="980728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800" dirty="0"/>
              <a:t>http://www.scirus.com/</a:t>
            </a:r>
            <a:endParaRPr lang="ja-JP" alt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2488"/>
            <a:ext cx="6524402" cy="470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テキスト プレースホルダー 2"/>
          <p:cNvSpPr>
            <a:spLocks noGrp="1"/>
          </p:cNvSpPr>
          <p:nvPr>
            <p:ph type="body" sz="half" idx="4294967295"/>
          </p:nvPr>
        </p:nvSpPr>
        <p:spPr>
          <a:xfrm>
            <a:off x="250825" y="1341438"/>
            <a:ext cx="8893175" cy="4751857"/>
          </a:xfrm>
        </p:spPr>
        <p:txBody>
          <a:bodyPr lIns="91440" tIns="45720" rIns="91440" bIns="45720"/>
          <a:lstStyle/>
          <a:p>
            <a:r>
              <a:rPr lang="ja-JP" altLang="en-US" sz="3200" dirty="0"/>
              <a:t>科学技術情報に特化した</a:t>
            </a:r>
            <a:r>
              <a:rPr lang="ja-JP" altLang="en-US" sz="3200" dirty="0" smtClean="0"/>
              <a:t>検索サービス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　（</a:t>
            </a:r>
            <a:r>
              <a:rPr lang="en-US" altLang="ja-JP" sz="2400" dirty="0" smtClean="0"/>
              <a:t>Elsevier</a:t>
            </a:r>
            <a:r>
              <a:rPr lang="ja-JP" altLang="en-US" sz="2400" dirty="0"/>
              <a:t>社提供）</a:t>
            </a:r>
          </a:p>
          <a:p>
            <a:r>
              <a:rPr lang="ja-JP" altLang="en-US" sz="3200" dirty="0"/>
              <a:t>学術</a:t>
            </a:r>
            <a:r>
              <a:rPr lang="ja-JP" altLang="en-US" sz="3200" dirty="0" smtClean="0"/>
              <a:t>雑誌論文に限らず、研究者</a:t>
            </a:r>
            <a:r>
              <a:rPr lang="en-US" altLang="ja-JP" sz="3200" dirty="0" smtClean="0"/>
              <a:t>Web</a:t>
            </a:r>
            <a:r>
              <a:rPr lang="ja-JP" altLang="en-US" sz="3200" dirty="0"/>
              <a:t>サイト</a:t>
            </a:r>
            <a:r>
              <a:rPr lang="ja-JP" altLang="en-US" sz="3200" dirty="0" smtClean="0"/>
              <a:t>、</a:t>
            </a:r>
            <a:r>
              <a:rPr lang="ja-JP" altLang="en-US" sz="3200" dirty="0"/>
              <a:t>教材、知的財産（特許</a:t>
            </a:r>
            <a:r>
              <a:rPr lang="ja-JP" altLang="en-US" sz="3200" dirty="0" smtClean="0"/>
              <a:t>）など様々なタイプの情報</a:t>
            </a:r>
            <a:r>
              <a:rPr lang="ja-JP" altLang="en-US" sz="3200" dirty="0"/>
              <a:t>を探すことが</a:t>
            </a:r>
            <a:r>
              <a:rPr lang="ja-JP" altLang="en-US" sz="3200" dirty="0" smtClean="0"/>
              <a:t>可能</a:t>
            </a:r>
            <a:endParaRPr lang="en-US" altLang="ja-JP" sz="3200" dirty="0"/>
          </a:p>
          <a:p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分野：全分野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本文閲覧</a:t>
            </a:r>
            <a:r>
              <a:rPr lang="ja-JP" altLang="en-US" sz="3200" dirty="0">
                <a:latin typeface="ＭＳ Ｐゴシック" pitchFamily="50" charset="-128"/>
                <a:ea typeface="ＭＳ Ｐゴシック" pitchFamily="50" charset="-128"/>
              </a:rPr>
              <a:t>：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リンクにより読めるものもある　　　　　　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1987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5" name="タイトル 1"/>
          <p:cNvSpPr>
            <a:spLocks noGrp="1"/>
          </p:cNvSpPr>
          <p:nvPr>
            <p:ph type="title" idx="4294967295"/>
          </p:nvPr>
        </p:nvSpPr>
        <p:spPr>
          <a:xfrm>
            <a:off x="323850" y="160338"/>
            <a:ext cx="2879725" cy="681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err="1" smtClean="0">
                <a:effectLst/>
                <a:ea typeface="ＭＳ Ｐゴシック" pitchFamily="50" charset="-128"/>
                <a:cs typeface="Arial" charset="0"/>
              </a:rPr>
              <a:t>Scirus</a:t>
            </a:r>
            <a:endParaRPr lang="ja-JP" altLang="en-US" dirty="0" smtClean="0">
              <a:effectLst/>
              <a:latin typeface="Calibri" pitchFamily="34" charset="0"/>
              <a:ea typeface="ＭＳ Ｐゴシック" pitchFamily="50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7" y="1738754"/>
            <a:ext cx="5516290" cy="397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テキスト ボックス 17"/>
          <p:cNvSpPr txBox="1">
            <a:spLocks noChangeArrowheads="1"/>
          </p:cNvSpPr>
          <p:nvPr/>
        </p:nvSpPr>
        <p:spPr bwMode="auto">
          <a:xfrm>
            <a:off x="179388" y="1125538"/>
            <a:ext cx="2159000" cy="593725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2800"/>
              <a:t>検索画面</a:t>
            </a:r>
            <a:endParaRPr lang="en-US" altLang="ja-JP" sz="2800"/>
          </a:p>
        </p:txBody>
      </p:sp>
      <p:sp>
        <p:nvSpPr>
          <p:cNvPr id="33796" name="Oval 6"/>
          <p:cNvSpPr>
            <a:spLocks noChangeArrowheads="1"/>
          </p:cNvSpPr>
          <p:nvPr/>
        </p:nvSpPr>
        <p:spPr bwMode="auto">
          <a:xfrm>
            <a:off x="2195512" y="3068960"/>
            <a:ext cx="935037" cy="506412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33798" name="テキスト ボックス 18"/>
          <p:cNvSpPr txBox="1">
            <a:spLocks noChangeArrowheads="1"/>
          </p:cNvSpPr>
          <p:nvPr/>
        </p:nvSpPr>
        <p:spPr bwMode="auto">
          <a:xfrm>
            <a:off x="3276600" y="1628775"/>
            <a:ext cx="2376488" cy="593725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2800"/>
              <a:t>詳細検索</a:t>
            </a:r>
          </a:p>
        </p:txBody>
      </p:sp>
      <p:sp>
        <p:nvSpPr>
          <p:cNvPr id="33801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11" name="タイトル 1"/>
          <p:cNvSpPr>
            <a:spLocks noGrp="1"/>
          </p:cNvSpPr>
          <p:nvPr>
            <p:ph type="title" idx="4294967295"/>
          </p:nvPr>
        </p:nvSpPr>
        <p:spPr>
          <a:xfrm>
            <a:off x="323850" y="160338"/>
            <a:ext cx="2879725" cy="681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err="1" smtClean="0">
                <a:effectLst/>
                <a:ea typeface="ＭＳ Ｐゴシック" pitchFamily="50" charset="-128"/>
                <a:cs typeface="Arial" charset="0"/>
              </a:rPr>
              <a:t>Scirus</a:t>
            </a:r>
            <a:endParaRPr lang="ja-JP" altLang="en-US" dirty="0" smtClean="0">
              <a:effectLst/>
              <a:latin typeface="Calibri" pitchFamily="34" charset="0"/>
              <a:ea typeface="ＭＳ Ｐゴシック" pitchFamily="50" charset="-128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231622"/>
            <a:ext cx="5655533" cy="407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右矢印 12"/>
          <p:cNvSpPr/>
          <p:nvPr/>
        </p:nvSpPr>
        <p:spPr bwMode="auto">
          <a:xfrm>
            <a:off x="2929512" y="3727405"/>
            <a:ext cx="694176" cy="72008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3" y="1020502"/>
            <a:ext cx="4984869" cy="52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5" name="右中かっこ 4"/>
          <p:cNvSpPr/>
          <p:nvPr/>
        </p:nvSpPr>
        <p:spPr>
          <a:xfrm>
            <a:off x="5802372" y="3357561"/>
            <a:ext cx="395394" cy="2751137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97765" y="3645024"/>
            <a:ext cx="2858463" cy="1944215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検索対象のタイプ（</a:t>
            </a:r>
            <a:r>
              <a:rPr lang="en-US" altLang="ja-JP" sz="2400" b="1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Patents,Scientist</a:t>
            </a:r>
            <a:r>
              <a:rPr lang="en-US" altLang="ja-JP" sz="2400" b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 homepages</a:t>
            </a:r>
            <a:r>
              <a:rPr lang="ja-JP" altLang="en-US" sz="2400" b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など</a:t>
            </a:r>
            <a:r>
              <a:rPr lang="en-US" altLang="ja-JP" sz="2400" b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)</a:t>
            </a:r>
            <a:r>
              <a:rPr lang="ja-JP" altLang="en-US" sz="2400" b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等を指定できる</a:t>
            </a:r>
            <a:endParaRPr lang="ja-JP" altLang="en-US" sz="2400" b="1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右中かっこ 4"/>
          <p:cNvSpPr/>
          <p:nvPr/>
        </p:nvSpPr>
        <p:spPr>
          <a:xfrm>
            <a:off x="5802372" y="1773238"/>
            <a:ext cx="431948" cy="935037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" name="正方形/長方形 5"/>
          <p:cNvSpPr/>
          <p:nvPr/>
        </p:nvSpPr>
        <p:spPr>
          <a:xfrm>
            <a:off x="6264906" y="1952935"/>
            <a:ext cx="2791322" cy="57564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検索フィールド指定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 idx="4294967295"/>
          </p:nvPr>
        </p:nvSpPr>
        <p:spPr>
          <a:xfrm>
            <a:off x="323850" y="160338"/>
            <a:ext cx="2879725" cy="681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err="1" smtClean="0">
                <a:effectLst/>
                <a:ea typeface="ＭＳ Ｐゴシック" pitchFamily="50" charset="-128"/>
                <a:cs typeface="Arial" charset="0"/>
              </a:rPr>
              <a:t>Scirus</a:t>
            </a:r>
            <a:endParaRPr lang="ja-JP" altLang="en-US" dirty="0" smtClean="0">
              <a:effectLst/>
              <a:latin typeface="Calibri" pitchFamily="34" charset="0"/>
              <a:ea typeface="ＭＳ Ｐゴシック" pitchFamily="50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51999"/>
            <a:ext cx="5201711" cy="547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線吹き出し 2 (枠付き) 10"/>
          <p:cNvSpPr>
            <a:spLocks/>
          </p:cNvSpPr>
          <p:nvPr/>
        </p:nvSpPr>
        <p:spPr bwMode="auto">
          <a:xfrm>
            <a:off x="7580924" y="2420888"/>
            <a:ext cx="1512888" cy="431800"/>
          </a:xfrm>
          <a:prstGeom prst="borderCallout2">
            <a:avLst>
              <a:gd name="adj1" fmla="val 26472"/>
              <a:gd name="adj2" fmla="val -5037"/>
              <a:gd name="adj3" fmla="val 26472"/>
              <a:gd name="adj4" fmla="val -92444"/>
              <a:gd name="adj5" fmla="val -56004"/>
              <a:gd name="adj6" fmla="val -196251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>
                <a:latin typeface="Calibri" pitchFamily="34" charset="0"/>
              </a:rPr>
              <a:t>掲載雑誌</a:t>
            </a:r>
          </a:p>
        </p:txBody>
      </p:sp>
      <p:sp>
        <p:nvSpPr>
          <p:cNvPr id="37892" name="線吹き出し 2 (枠付き) 11"/>
          <p:cNvSpPr>
            <a:spLocks/>
          </p:cNvSpPr>
          <p:nvPr/>
        </p:nvSpPr>
        <p:spPr bwMode="auto">
          <a:xfrm>
            <a:off x="7583488" y="1371600"/>
            <a:ext cx="1511300" cy="431800"/>
          </a:xfrm>
          <a:prstGeom prst="borderCallout2">
            <a:avLst>
              <a:gd name="adj1" fmla="val 26472"/>
              <a:gd name="adj2" fmla="val -5042"/>
              <a:gd name="adj3" fmla="val 26472"/>
              <a:gd name="adj4" fmla="val -23319"/>
              <a:gd name="adj5" fmla="val 153537"/>
              <a:gd name="adj6" fmla="val -71375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>
                <a:latin typeface="Calibri" pitchFamily="34" charset="0"/>
              </a:rPr>
              <a:t>論文名</a:t>
            </a:r>
          </a:p>
        </p:txBody>
      </p:sp>
      <p:sp>
        <p:nvSpPr>
          <p:cNvPr id="37893" name="線吹き出し 2 (枠付き) 12"/>
          <p:cNvSpPr>
            <a:spLocks/>
          </p:cNvSpPr>
          <p:nvPr/>
        </p:nvSpPr>
        <p:spPr bwMode="auto">
          <a:xfrm>
            <a:off x="7575052" y="3861048"/>
            <a:ext cx="1120775" cy="431800"/>
          </a:xfrm>
          <a:prstGeom prst="borderCallout2">
            <a:avLst>
              <a:gd name="adj1" fmla="val 26472"/>
              <a:gd name="adj2" fmla="val -6801"/>
              <a:gd name="adj3" fmla="val 26472"/>
              <a:gd name="adj4" fmla="val -57083"/>
              <a:gd name="adj5" fmla="val 69211"/>
              <a:gd name="adj6" fmla="val -112802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>
                <a:latin typeface="Calibri" pitchFamily="34" charset="0"/>
              </a:rPr>
              <a:t>ソース</a:t>
            </a:r>
          </a:p>
        </p:txBody>
      </p:sp>
      <p:sp>
        <p:nvSpPr>
          <p:cNvPr id="37894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619672" y="1927811"/>
            <a:ext cx="1368425" cy="22320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7896" name="線吹き出し 2 (枠付き) 11"/>
          <p:cNvSpPr>
            <a:spLocks/>
          </p:cNvSpPr>
          <p:nvPr/>
        </p:nvSpPr>
        <p:spPr bwMode="auto">
          <a:xfrm>
            <a:off x="0" y="1844675"/>
            <a:ext cx="1403350" cy="431800"/>
          </a:xfrm>
          <a:prstGeom prst="borderCallout2">
            <a:avLst>
              <a:gd name="adj1" fmla="val 103787"/>
              <a:gd name="adj2" fmla="val 48898"/>
              <a:gd name="adj3" fmla="val 199708"/>
              <a:gd name="adj4" fmla="val 53648"/>
              <a:gd name="adj5" fmla="val 265189"/>
              <a:gd name="adj6" fmla="val 113177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>
                <a:latin typeface="Calibri" pitchFamily="34" charset="0"/>
              </a:rPr>
              <a:t>絞り込み</a:t>
            </a:r>
          </a:p>
        </p:txBody>
      </p:sp>
      <p:sp>
        <p:nvSpPr>
          <p:cNvPr id="10" name="タイトル 1"/>
          <p:cNvSpPr>
            <a:spLocks noGrp="1"/>
          </p:cNvSpPr>
          <p:nvPr>
            <p:ph type="title" idx="4294967295"/>
          </p:nvPr>
        </p:nvSpPr>
        <p:spPr>
          <a:xfrm>
            <a:off x="323850" y="160338"/>
            <a:ext cx="2879725" cy="681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err="1" smtClean="0">
                <a:effectLst/>
                <a:ea typeface="ＭＳ Ｐゴシック" pitchFamily="50" charset="-128"/>
                <a:cs typeface="Arial" charset="0"/>
              </a:rPr>
              <a:t>Scirus</a:t>
            </a:r>
            <a:endParaRPr lang="ja-JP" altLang="en-US" dirty="0" smtClean="0">
              <a:effectLst/>
              <a:latin typeface="Calibri" pitchFamily="34" charset="0"/>
              <a:ea typeface="ＭＳ Ｐゴシック" pitchFamily="50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 idx="4294967295"/>
          </p:nvPr>
        </p:nvSpPr>
        <p:spPr>
          <a:xfrm>
            <a:off x="322263" y="160338"/>
            <a:ext cx="2809875" cy="69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smtClean="0">
                <a:effectLst/>
                <a:ea typeface="ＭＳ Ｐゴシック" pitchFamily="50" charset="-128"/>
              </a:rPr>
              <a:t>PubMed</a:t>
            </a:r>
            <a:endParaRPr lang="ja-JP" altLang="en-US" dirty="0" smtClean="0">
              <a:effectLst/>
              <a:ea typeface="ＭＳ Ｐゴシック" pitchFamily="50" charset="-128"/>
            </a:endParaRPr>
          </a:p>
        </p:txBody>
      </p:sp>
      <p:sp>
        <p:nvSpPr>
          <p:cNvPr id="25605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41" y="1484784"/>
            <a:ext cx="5640567" cy="4764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13284" y="950813"/>
            <a:ext cx="6480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800" dirty="0"/>
              <a:t>http://www.ncbi.nlm.nih.gov/pubmed/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796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 idx="4294967295"/>
          </p:nvPr>
        </p:nvSpPr>
        <p:spPr>
          <a:xfrm>
            <a:off x="322263" y="160338"/>
            <a:ext cx="2809875" cy="69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smtClean="0">
                <a:effectLst/>
                <a:ea typeface="ＭＳ Ｐゴシック" pitchFamily="50" charset="-128"/>
              </a:rPr>
              <a:t>PubMed</a:t>
            </a:r>
            <a:endParaRPr lang="ja-JP" altLang="en-US" dirty="0" smtClean="0">
              <a:effectLst/>
              <a:ea typeface="ＭＳ Ｐゴシック" pitchFamily="50" charset="-128"/>
            </a:endParaRPr>
          </a:p>
        </p:txBody>
      </p:sp>
      <p:sp>
        <p:nvSpPr>
          <p:cNvPr id="25602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77857" y="1340768"/>
            <a:ext cx="8866143" cy="4782541"/>
          </a:xfrm>
        </p:spPr>
        <p:txBody>
          <a:bodyPr lIns="91440" tIns="45720" rIns="91440" bIns="45720"/>
          <a:lstStyle/>
          <a:p>
            <a:pPr eaLnBrk="1" hangingPunct="1">
              <a:buFont typeface="Arial" pitchFamily="34" charset="0"/>
              <a:buChar char="•"/>
            </a:pPr>
            <a:r>
              <a:rPr lang="ja-JP" altLang="en-US" sz="4000" dirty="0" smtClean="0">
                <a:latin typeface="ＭＳ Ｐゴシック" pitchFamily="50" charset="-128"/>
                <a:ea typeface="ＭＳ Ｐゴシック" pitchFamily="50" charset="-128"/>
              </a:rPr>
              <a:t>学術文献検索サービス</a:t>
            </a:r>
            <a:endParaRPr lang="en-US" altLang="ja-JP" sz="40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ja-JP" sz="4000" dirty="0">
                <a:latin typeface="ＭＳ Ｐゴシック" pitchFamily="50" charset="-128"/>
                <a:ea typeface="ＭＳ Ｐゴシック" pitchFamily="50" charset="-128"/>
              </a:rPr>
              <a:t>NCBI(National Center for Biotechnology </a:t>
            </a:r>
            <a:r>
              <a:rPr lang="en-US" altLang="ja-JP" sz="4000" dirty="0" smtClean="0">
                <a:latin typeface="ＭＳ Ｐゴシック" pitchFamily="50" charset="-128"/>
                <a:ea typeface="ＭＳ Ｐゴシック" pitchFamily="50" charset="-128"/>
              </a:rPr>
              <a:t>Information </a:t>
            </a:r>
            <a:r>
              <a:rPr lang="ja-JP" altLang="en-US" sz="4000" dirty="0" smtClean="0">
                <a:latin typeface="ＭＳ Ｐゴシック" pitchFamily="50" charset="-128"/>
                <a:ea typeface="ＭＳ Ｐゴシック" pitchFamily="50" charset="-128"/>
              </a:rPr>
              <a:t>米国国立</a:t>
            </a:r>
            <a:r>
              <a:rPr lang="ja-JP" altLang="en-US" sz="4000" dirty="0">
                <a:latin typeface="ＭＳ Ｐゴシック" pitchFamily="50" charset="-128"/>
                <a:ea typeface="ＭＳ Ｐゴシック" pitchFamily="50" charset="-128"/>
              </a:rPr>
              <a:t>生物工学情報センター）が提供</a:t>
            </a:r>
          </a:p>
          <a:p>
            <a:pPr marL="0" indent="0" eaLnBrk="1" hangingPunct="1">
              <a:buNone/>
            </a:pP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　　　</a:t>
            </a:r>
            <a:r>
              <a:rPr lang="en-US" altLang="ja-JP" sz="2800" dirty="0" smtClean="0">
                <a:latin typeface="ＭＳ Ｐゴシック" pitchFamily="50" charset="-128"/>
                <a:ea typeface="ＭＳ Ｐゴシック" pitchFamily="50" charset="-128"/>
              </a:rPr>
              <a:t>(NCBI</a:t>
            </a: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とは、</a:t>
            </a:r>
            <a:r>
              <a:rPr lang="en-US" altLang="ja-JP" sz="2800" dirty="0" smtClean="0">
                <a:latin typeface="ＭＳ Ｐゴシック" pitchFamily="50" charset="-128"/>
                <a:ea typeface="ＭＳ Ｐゴシック" pitchFamily="50" charset="-128"/>
              </a:rPr>
              <a:t>NIH(National Institute of Health </a:t>
            </a: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米国国立</a:t>
            </a:r>
            <a:endParaRPr lang="en-US" altLang="ja-JP" sz="28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　　衛生研究所</a:t>
            </a:r>
            <a:r>
              <a:rPr lang="en-US" altLang="ja-JP" sz="2800" dirty="0" smtClean="0"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の下部機関である</a:t>
            </a:r>
            <a:r>
              <a:rPr lang="en-US" altLang="ja-JP" sz="2800" dirty="0" smtClean="0">
                <a:latin typeface="ＭＳ Ｐゴシック" pitchFamily="50" charset="-128"/>
                <a:ea typeface="ＭＳ Ｐゴシック" pitchFamily="50" charset="-128"/>
              </a:rPr>
              <a:t>NLM(National Library </a:t>
            </a:r>
          </a:p>
          <a:p>
            <a:pPr marL="0" indent="0" eaLnBrk="1" hangingPunct="1">
              <a:buNone/>
            </a:pP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　　</a:t>
            </a:r>
            <a:r>
              <a:rPr lang="en-US" altLang="ja-JP" sz="2800" dirty="0" smtClean="0">
                <a:latin typeface="ＭＳ Ｐゴシック" pitchFamily="50" charset="-128"/>
                <a:ea typeface="ＭＳ Ｐゴシック" pitchFamily="50" charset="-128"/>
              </a:rPr>
              <a:t>of Medicine </a:t>
            </a: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米国医学図書館）の一部門）</a:t>
            </a:r>
            <a:endParaRPr lang="en-US" altLang="ja-JP" sz="28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buNone/>
            </a:pP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   </a:t>
            </a:r>
            <a:endParaRPr lang="ja-JP" altLang="en-US" sz="3200" dirty="0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5605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</p:spTree>
    <p:extLst>
      <p:ext uri="{BB962C8B-B14F-4D97-AF65-F5344CB8AC3E}">
        <p14:creationId xmlns:p14="http://schemas.microsoft.com/office/powerpoint/2010/main" val="31502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 idx="4294967295"/>
          </p:nvPr>
        </p:nvSpPr>
        <p:spPr>
          <a:xfrm>
            <a:off x="322263" y="160338"/>
            <a:ext cx="2809875" cy="69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smtClean="0">
                <a:effectLst/>
                <a:ea typeface="ＭＳ Ｐゴシック" pitchFamily="50" charset="-128"/>
              </a:rPr>
              <a:t>PubMed</a:t>
            </a:r>
            <a:endParaRPr lang="ja-JP" altLang="en-US" smtClean="0">
              <a:effectLst/>
              <a:ea typeface="ＭＳ Ｐゴシック" pitchFamily="50" charset="-128"/>
            </a:endParaRPr>
          </a:p>
        </p:txBody>
      </p:sp>
      <p:sp>
        <p:nvSpPr>
          <p:cNvPr id="25602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74897" y="980729"/>
            <a:ext cx="8866143" cy="5256584"/>
          </a:xfrm>
        </p:spPr>
        <p:txBody>
          <a:bodyPr lIns="91440" tIns="45720" rIns="91440" bIns="45720"/>
          <a:lstStyle/>
          <a:p>
            <a:pPr eaLnBrk="1" hangingPunct="1">
              <a:buFont typeface="Arial" pitchFamily="34" charset="0"/>
              <a:buChar char="•"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医学、薬学、看護学、歯科学、獣医学、生命科学、及び関連分野</a:t>
            </a:r>
            <a:r>
              <a:rPr lang="en-US" altLang="ja-JP" sz="2800" dirty="0" smtClean="0">
                <a:latin typeface="ＭＳ Ｐゴシック" pitchFamily="50" charset="-128"/>
                <a:ea typeface="ＭＳ Ｐゴシック" pitchFamily="50" charset="-128"/>
              </a:rPr>
              <a:t>(biomedicine, health, life science, behavioral science, chemical science, bioengineering)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世界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80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か国以上、約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5,500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の学術雑誌の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2,100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万件以上の文献データを収録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和雑誌約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160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誌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1950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年～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オープンアクセス論文へのリンクがある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MEDLINE</a:t>
            </a:r>
            <a:r>
              <a:rPr lang="ja-JP" altLang="en-US" sz="3200" dirty="0" err="1">
                <a:latin typeface="ＭＳ Ｐゴシック" pitchFamily="50" charset="-128"/>
                <a:ea typeface="ＭＳ Ｐゴシック" pitchFamily="50" charset="-128"/>
              </a:rPr>
              <a:t>、</a:t>
            </a:r>
            <a:r>
              <a:rPr lang="en-US" altLang="ja-JP" sz="3200" dirty="0">
                <a:latin typeface="ＭＳ Ｐゴシック" pitchFamily="50" charset="-128"/>
                <a:ea typeface="ＭＳ Ｐゴシック" pitchFamily="50" charset="-128"/>
              </a:rPr>
              <a:t>OLD 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MEDLINE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(1950-1965)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データが中心</a:t>
            </a:r>
            <a:endParaRPr lang="en-US" altLang="ja-JP" sz="32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5605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</p:spTree>
    <p:extLst>
      <p:ext uri="{BB962C8B-B14F-4D97-AF65-F5344CB8AC3E}">
        <p14:creationId xmlns:p14="http://schemas.microsoft.com/office/powerpoint/2010/main" val="26812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タイトル 1"/>
          <p:cNvSpPr>
            <a:spLocks noGrp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ja-JP" altLang="en-US" sz="5400" dirty="0" smtClean="0">
                <a:effectLst/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ja-JP" altLang="en-US" sz="5400" b="1" dirty="0" smtClean="0">
                <a:effectLst/>
                <a:latin typeface="Calibri" pitchFamily="34" charset="0"/>
                <a:ea typeface="ＭＳ Ｐゴシック" pitchFamily="50" charset="-128"/>
              </a:rPr>
              <a:t>目次</a:t>
            </a:r>
          </a:p>
        </p:txBody>
      </p:sp>
      <p:sp>
        <p:nvSpPr>
          <p:cNvPr id="7170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1043608" y="2276872"/>
            <a:ext cx="6408712" cy="2160240"/>
          </a:xfrm>
        </p:spPr>
        <p:txBody>
          <a:bodyPr lIns="91440" tIns="45720" rIns="91440" bIns="45720"/>
          <a:lstStyle/>
          <a:p>
            <a:pPr marL="457200" indent="-457200" eaLnBrk="1" hangingPunct="1">
              <a:lnSpc>
                <a:spcPts val="7000"/>
              </a:lnSpc>
              <a:buFont typeface="Calibri" pitchFamily="34" charset="0"/>
              <a:buNone/>
            </a:pPr>
            <a:r>
              <a:rPr lang="en-US" altLang="ja-JP" sz="5400" b="1" dirty="0" smtClean="0">
                <a:latin typeface="ＭＳ Ｐゴシック" pitchFamily="50" charset="-128"/>
                <a:ea typeface="ＭＳ Ｐゴシック" pitchFamily="50" charset="-128"/>
              </a:rPr>
              <a:t>1.</a:t>
            </a:r>
            <a:r>
              <a:rPr lang="ja-JP" altLang="en-US" sz="5400" b="1" dirty="0" smtClean="0">
                <a:latin typeface="ＭＳ Ｐゴシック" pitchFamily="50" charset="-128"/>
                <a:ea typeface="ＭＳ Ｐゴシック" pitchFamily="50" charset="-128"/>
              </a:rPr>
              <a:t>書誌データベース</a:t>
            </a:r>
            <a:endParaRPr lang="en-US" altLang="ja-JP" sz="54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457200" indent="-457200" eaLnBrk="1" hangingPunct="1">
              <a:lnSpc>
                <a:spcPts val="7000"/>
              </a:lnSpc>
              <a:buFont typeface="Calibri" pitchFamily="34" charset="0"/>
              <a:buNone/>
            </a:pPr>
            <a:r>
              <a:rPr lang="en-US" altLang="ja-JP" sz="5400" b="1" dirty="0">
                <a:latin typeface="ＭＳ Ｐゴシック" pitchFamily="50" charset="-128"/>
                <a:ea typeface="ＭＳ Ｐゴシック" pitchFamily="50" charset="-128"/>
              </a:rPr>
              <a:t>2</a:t>
            </a:r>
            <a:r>
              <a:rPr lang="en-US" altLang="ja-JP" sz="5400" b="1" dirty="0" smtClean="0">
                <a:latin typeface="ＭＳ Ｐゴシック" pitchFamily="50" charset="-128"/>
                <a:ea typeface="ＭＳ Ｐゴシック" pitchFamily="50" charset="-128"/>
              </a:rPr>
              <a:t>.</a:t>
            </a:r>
            <a:r>
              <a:rPr lang="ja-JP" altLang="en-US" sz="5400" b="1" dirty="0" smtClean="0">
                <a:latin typeface="ＭＳ Ｐゴシック" pitchFamily="50" charset="-128"/>
                <a:ea typeface="ＭＳ Ｐゴシック" pitchFamily="50" charset="-128"/>
              </a:rPr>
              <a:t>電子ジャーナル</a:t>
            </a:r>
            <a:endParaRPr lang="en-US" altLang="ja-JP" sz="5400" dirty="0" smtClean="0">
              <a:latin typeface="Calibri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 idx="4294967295"/>
          </p:nvPr>
        </p:nvSpPr>
        <p:spPr>
          <a:xfrm>
            <a:off x="322263" y="160338"/>
            <a:ext cx="2809875" cy="69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smtClean="0">
                <a:effectLst/>
                <a:ea typeface="ＭＳ Ｐゴシック" pitchFamily="50" charset="-128"/>
              </a:rPr>
              <a:t>PubMed</a:t>
            </a:r>
            <a:endParaRPr lang="ja-JP" altLang="en-US" dirty="0" smtClean="0">
              <a:effectLst/>
              <a:ea typeface="ＭＳ Ｐゴシック" pitchFamily="50" charset="-128"/>
            </a:endParaRPr>
          </a:p>
        </p:txBody>
      </p:sp>
      <p:sp>
        <p:nvSpPr>
          <p:cNvPr id="25602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77857" y="980728"/>
            <a:ext cx="8398599" cy="5328592"/>
          </a:xfrm>
        </p:spPr>
        <p:txBody>
          <a:bodyPr lIns="91440" tIns="45720" rIns="91440" bIns="45720"/>
          <a:lstStyle/>
          <a:p>
            <a:pPr marL="0" indent="0" eaLnBrk="1" hangingPunct="1">
              <a:buFont typeface="Arial" charset="0"/>
              <a:buNone/>
            </a:pPr>
            <a:r>
              <a:rPr lang="en-US" altLang="ja-JP" sz="3200" dirty="0" err="1" smtClean="0">
                <a:latin typeface="ＭＳ Ｐゴシック" pitchFamily="50" charset="-128"/>
                <a:ea typeface="ＭＳ Ｐゴシック" pitchFamily="50" charset="-128"/>
              </a:rPr>
              <a:t>MeSH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について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ja-JP" sz="11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各文献には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NLM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が独自に付与する統制語が付与されている。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統制語</a:t>
            </a:r>
            <a:r>
              <a:rPr lang="ja-JP" altLang="en-US" sz="3200" dirty="0">
                <a:latin typeface="ＭＳ Ｐゴシック" pitchFamily="50" charset="-128"/>
                <a:ea typeface="ＭＳ Ｐゴシック" pitchFamily="50" charset="-128"/>
              </a:rPr>
              <a:t>は</a:t>
            </a:r>
            <a:r>
              <a:rPr lang="en-US" altLang="ja-JP" sz="3200" dirty="0" err="1" smtClean="0">
                <a:latin typeface="ＭＳ Ｐゴシック" pitchFamily="50" charset="-128"/>
                <a:ea typeface="ＭＳ Ｐゴシック" pitchFamily="50" charset="-128"/>
              </a:rPr>
              <a:t>MeSH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(Medical Subject Headings)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と呼ばれるシソーラス（用語集）にまとめられて毎年改訂されている。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Automatic </a:t>
            </a:r>
            <a:r>
              <a:rPr lang="en-US" altLang="ja-JP" sz="3200" dirty="0">
                <a:latin typeface="ＭＳ Ｐゴシック" pitchFamily="50" charset="-128"/>
                <a:ea typeface="ＭＳ Ｐゴシック" pitchFamily="50" charset="-128"/>
              </a:rPr>
              <a:t>Term Mapping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機能（入力語を自動で</a:t>
            </a:r>
            <a:r>
              <a:rPr lang="en-US" altLang="ja-JP" sz="3200" dirty="0" err="1" smtClean="0">
                <a:latin typeface="ＭＳ Ｐゴシック" pitchFamily="50" charset="-128"/>
                <a:ea typeface="ＭＳ Ｐゴシック" pitchFamily="50" charset="-128"/>
              </a:rPr>
              <a:t>MeSH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の統制語に変換して検索する機能）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5605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</p:spTree>
    <p:extLst>
      <p:ext uri="{BB962C8B-B14F-4D97-AF65-F5344CB8AC3E}">
        <p14:creationId xmlns:p14="http://schemas.microsoft.com/office/powerpoint/2010/main" val="37007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 bwMode="auto">
          <a:xfrm>
            <a:off x="285748" y="916851"/>
            <a:ext cx="8589963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2263" indent="-322263" algn="l" defTabSz="449263" rtl="0" eaLnBrk="0" fontAlgn="base" hangingPunct="0"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4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722313" indent="-265113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4000">
                <a:solidFill>
                  <a:srgbClr val="000000"/>
                </a:solidFill>
                <a:latin typeface="Arial" charset="0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3600">
                <a:solidFill>
                  <a:srgbClr val="000000"/>
                </a:solidFill>
                <a:latin typeface="Arial" charset="0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3200">
                <a:solidFill>
                  <a:srgbClr val="000000"/>
                </a:solidFill>
                <a:latin typeface="Arial" charset="0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例：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test tube fertilization(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試験管内受精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で検索</a:t>
            </a:r>
            <a:endParaRPr lang="en-US" altLang="ja-JP" sz="2400" dirty="0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 idx="4294967295"/>
          </p:nvPr>
        </p:nvSpPr>
        <p:spPr>
          <a:xfrm>
            <a:off x="322263" y="160338"/>
            <a:ext cx="2809875" cy="69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smtClean="0">
                <a:effectLst/>
                <a:ea typeface="ＭＳ Ｐゴシック" pitchFamily="50" charset="-128"/>
              </a:rPr>
              <a:t>PubMed</a:t>
            </a:r>
            <a:endParaRPr lang="ja-JP" altLang="en-US" dirty="0" smtClean="0">
              <a:effectLst/>
              <a:ea typeface="ＭＳ Ｐゴシック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57" y="1340768"/>
            <a:ext cx="5523944" cy="508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線吹き出し 2 (枠付き) 10"/>
          <p:cNvSpPr>
            <a:spLocks/>
          </p:cNvSpPr>
          <p:nvPr/>
        </p:nvSpPr>
        <p:spPr bwMode="auto">
          <a:xfrm>
            <a:off x="6804248" y="1238250"/>
            <a:ext cx="2267744" cy="1131094"/>
          </a:xfrm>
          <a:prstGeom prst="borderCallout2">
            <a:avLst>
              <a:gd name="adj1" fmla="val 48219"/>
              <a:gd name="adj2" fmla="val -1522"/>
              <a:gd name="adj3" fmla="val 48220"/>
              <a:gd name="adj4" fmla="val -28237"/>
              <a:gd name="adj5" fmla="val 203787"/>
              <a:gd name="adj6" fmla="val -165783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>
                <a:latin typeface="Calibri" pitchFamily="34" charset="0"/>
              </a:rPr>
              <a:t>掲載</a:t>
            </a:r>
            <a:r>
              <a:rPr lang="ja-JP" altLang="en-US" b="1" dirty="0" smtClean="0">
                <a:latin typeface="Calibri" pitchFamily="34" charset="0"/>
              </a:rPr>
              <a:t>雑誌名省略</a:t>
            </a:r>
            <a:r>
              <a:rPr lang="ja-JP" altLang="en-US" b="1" dirty="0">
                <a:latin typeface="Calibri" pitchFamily="34" charset="0"/>
              </a:rPr>
              <a:t>形</a:t>
            </a:r>
            <a:r>
              <a:rPr lang="ja-JP" altLang="en-US" b="1" dirty="0" smtClean="0">
                <a:latin typeface="Calibri" pitchFamily="34" charset="0"/>
              </a:rPr>
              <a:t>（</a:t>
            </a:r>
            <a:r>
              <a:rPr lang="ja-JP" altLang="en-US" b="1" dirty="0">
                <a:latin typeface="Calibri" pitchFamily="34" charset="0"/>
              </a:rPr>
              <a:t>マウスをのせると完全な</a:t>
            </a:r>
            <a:r>
              <a:rPr lang="ja-JP" altLang="en-US" b="1" dirty="0" smtClean="0">
                <a:latin typeface="Calibri" pitchFamily="34" charset="0"/>
              </a:rPr>
              <a:t>雑誌名を表示）</a:t>
            </a:r>
            <a:endParaRPr lang="ja-JP" altLang="en-US" b="1" dirty="0">
              <a:latin typeface="Calibri" pitchFamily="34" charset="0"/>
            </a:endParaRPr>
          </a:p>
        </p:txBody>
      </p:sp>
      <p:sp>
        <p:nvSpPr>
          <p:cNvPr id="9" name="線吹き出し 2 (枠付き) 10"/>
          <p:cNvSpPr>
            <a:spLocks/>
          </p:cNvSpPr>
          <p:nvPr/>
        </p:nvSpPr>
        <p:spPr bwMode="auto">
          <a:xfrm>
            <a:off x="7380313" y="2540578"/>
            <a:ext cx="1658116" cy="888421"/>
          </a:xfrm>
          <a:prstGeom prst="borderCallout2">
            <a:avLst>
              <a:gd name="adj1" fmla="val 46762"/>
              <a:gd name="adj2" fmla="val -5624"/>
              <a:gd name="adj3" fmla="val 46762"/>
              <a:gd name="adj4" fmla="val -16214"/>
              <a:gd name="adj5" fmla="val 179864"/>
              <a:gd name="adj6" fmla="val -52443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altLang="ja-JP" b="1" dirty="0">
                <a:latin typeface="Calibri" pitchFamily="34" charset="0"/>
              </a:rPr>
              <a:t>PubMed </a:t>
            </a:r>
            <a:r>
              <a:rPr lang="en-US" altLang="ja-JP" b="1" dirty="0" smtClean="0">
                <a:latin typeface="Calibri" pitchFamily="34" charset="0"/>
              </a:rPr>
              <a:t>Central</a:t>
            </a:r>
            <a:r>
              <a:rPr lang="ja-JP" altLang="en-US" b="1" dirty="0" smtClean="0">
                <a:latin typeface="Calibri" pitchFamily="34" charset="0"/>
              </a:rPr>
              <a:t>へリンク</a:t>
            </a:r>
            <a:endParaRPr lang="ja-JP" altLang="en-US" b="1" dirty="0">
              <a:latin typeface="Calibri" pitchFamily="34" charset="0"/>
            </a:endParaRPr>
          </a:p>
        </p:txBody>
      </p:sp>
      <p:sp>
        <p:nvSpPr>
          <p:cNvPr id="10" name="線吹き出し 2 (枠付き) 10"/>
          <p:cNvSpPr>
            <a:spLocks/>
          </p:cNvSpPr>
          <p:nvPr/>
        </p:nvSpPr>
        <p:spPr bwMode="auto">
          <a:xfrm>
            <a:off x="107504" y="1616747"/>
            <a:ext cx="1512888" cy="739786"/>
          </a:xfrm>
          <a:prstGeom prst="borderCallout2">
            <a:avLst>
              <a:gd name="adj1" fmla="val 104195"/>
              <a:gd name="adj2" fmla="val 51883"/>
              <a:gd name="adj3" fmla="val 130595"/>
              <a:gd name="adj4" fmla="val 51856"/>
              <a:gd name="adj5" fmla="val 231638"/>
              <a:gd name="adj6" fmla="val 103647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絞り込み</a:t>
            </a:r>
            <a:r>
              <a:rPr lang="en-US" altLang="ja-JP" b="1" dirty="0" smtClean="0">
                <a:latin typeface="Calibri" pitchFamily="34" charset="0"/>
              </a:rPr>
              <a:t>(filters)</a:t>
            </a:r>
            <a:endParaRPr lang="ja-JP" altLang="en-US" b="1" dirty="0">
              <a:latin typeface="Calibri" pitchFamily="34" charset="0"/>
            </a:endParaRPr>
          </a:p>
        </p:txBody>
      </p:sp>
      <p:sp>
        <p:nvSpPr>
          <p:cNvPr id="11" name="線吹き出し 2 (枠付き) 10"/>
          <p:cNvSpPr>
            <a:spLocks/>
          </p:cNvSpPr>
          <p:nvPr/>
        </p:nvSpPr>
        <p:spPr bwMode="auto">
          <a:xfrm>
            <a:off x="7380314" y="3645024"/>
            <a:ext cx="1631496" cy="1152128"/>
          </a:xfrm>
          <a:prstGeom prst="borderCallout2">
            <a:avLst>
              <a:gd name="adj1" fmla="val 104195"/>
              <a:gd name="adj2" fmla="val 48362"/>
              <a:gd name="adj3" fmla="val 120048"/>
              <a:gd name="adj4" fmla="val 48029"/>
              <a:gd name="adj5" fmla="val 176475"/>
              <a:gd name="adj6" fmla="val -81261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この検索で使用された検索式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 err="1" smtClean="0">
                <a:latin typeface="Calibri" pitchFamily="34" charset="0"/>
              </a:rPr>
              <a:t>MeSH</a:t>
            </a:r>
            <a:r>
              <a:rPr lang="en-US" altLang="ja-JP" b="1" dirty="0" smtClean="0">
                <a:latin typeface="Calibri" pitchFamily="34" charset="0"/>
              </a:rPr>
              <a:t> OR </a:t>
            </a:r>
            <a:r>
              <a:rPr lang="ja-JP" altLang="en-US" b="1" dirty="0" smtClean="0">
                <a:latin typeface="Calibri" pitchFamily="34" charset="0"/>
              </a:rPr>
              <a:t>入力語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endParaRPr lang="ja-JP" altLang="en-US" b="1" dirty="0">
              <a:latin typeface="Calibri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684757" y="2060848"/>
            <a:ext cx="1015035" cy="4368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線吹き出し 2 (枠付き) 10"/>
          <p:cNvSpPr>
            <a:spLocks/>
          </p:cNvSpPr>
          <p:nvPr/>
        </p:nvSpPr>
        <p:spPr bwMode="auto">
          <a:xfrm>
            <a:off x="107504" y="3515178"/>
            <a:ext cx="1512888" cy="739786"/>
          </a:xfrm>
          <a:prstGeom prst="borderCallout2">
            <a:avLst>
              <a:gd name="adj1" fmla="val 104195"/>
              <a:gd name="adj2" fmla="val 51883"/>
              <a:gd name="adj3" fmla="val 130595"/>
              <a:gd name="adj4" fmla="val 51856"/>
              <a:gd name="adj5" fmla="val 205237"/>
              <a:gd name="adj6" fmla="val 183453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関連文献へのリンク</a:t>
            </a:r>
            <a:endParaRPr lang="ja-JP" alt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 idx="4294967295"/>
          </p:nvPr>
        </p:nvSpPr>
        <p:spPr>
          <a:xfrm>
            <a:off x="322263" y="160338"/>
            <a:ext cx="2809875" cy="69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smtClean="0">
                <a:effectLst/>
                <a:ea typeface="ＭＳ Ｐゴシック" pitchFamily="50" charset="-128"/>
              </a:rPr>
              <a:t>PubMed</a:t>
            </a:r>
            <a:endParaRPr lang="ja-JP" altLang="en-US" dirty="0" smtClean="0">
              <a:effectLst/>
              <a:ea typeface="ＭＳ Ｐゴシック" pitchFamily="50" charset="-128"/>
            </a:endParaRPr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 bwMode="auto">
          <a:xfrm>
            <a:off x="399508" y="1052736"/>
            <a:ext cx="8287799" cy="481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2263" indent="-322263" algn="l" defTabSz="449263" rtl="0" eaLnBrk="0" fontAlgn="base" hangingPunct="0"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4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722313" indent="-265113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4000">
                <a:solidFill>
                  <a:srgbClr val="000000"/>
                </a:solidFill>
                <a:latin typeface="Arial" charset="0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3600">
                <a:solidFill>
                  <a:srgbClr val="000000"/>
                </a:solidFill>
                <a:latin typeface="Arial" charset="0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3200">
                <a:solidFill>
                  <a:srgbClr val="000000"/>
                </a:solidFill>
                <a:latin typeface="Arial" charset="0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Calibri" pitchFamily="34" charset="0"/>
              </a:rPr>
              <a:t>この検索</a:t>
            </a:r>
            <a:r>
              <a:rPr lang="ja-JP" altLang="en-US" sz="2800" dirty="0" smtClean="0">
                <a:latin typeface="Calibri" pitchFamily="34" charset="0"/>
              </a:rPr>
              <a:t>で自動的に使用</a:t>
            </a:r>
            <a:r>
              <a:rPr lang="ja-JP" altLang="en-US" sz="2800" dirty="0">
                <a:latin typeface="Calibri" pitchFamily="34" charset="0"/>
              </a:rPr>
              <a:t>された</a:t>
            </a:r>
            <a:r>
              <a:rPr lang="ja-JP" altLang="en-US" sz="2800" dirty="0" smtClean="0">
                <a:latin typeface="Calibri" pitchFamily="34" charset="0"/>
              </a:rPr>
              <a:t>検索式</a:t>
            </a:r>
            <a:endParaRPr lang="en-US" altLang="ja-JP" sz="28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altLang="ja-JP" sz="2000" dirty="0"/>
              <a:t>"fertilization in vitro"[</a:t>
            </a:r>
            <a:r>
              <a:rPr lang="en-US" altLang="ja-JP" sz="2000" dirty="0" err="1"/>
              <a:t>MeSH</a:t>
            </a:r>
            <a:r>
              <a:rPr lang="en-US" altLang="ja-JP" sz="2000" dirty="0"/>
              <a:t> Terms] </a:t>
            </a:r>
          </a:p>
          <a:p>
            <a:pPr marL="0" indent="0">
              <a:buNone/>
            </a:pPr>
            <a:r>
              <a:rPr lang="en-US" altLang="ja-JP" sz="2000" dirty="0" smtClean="0"/>
              <a:t>OR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("fertilization"[All Fields] AND "vitro"[All Fields]) </a:t>
            </a:r>
          </a:p>
          <a:p>
            <a:pPr marL="0" indent="0">
              <a:buNone/>
            </a:pPr>
            <a:r>
              <a:rPr lang="en-US" altLang="ja-JP" sz="2000" dirty="0" smtClean="0"/>
              <a:t>OR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"fertilization in vitro"[All Fields] </a:t>
            </a:r>
          </a:p>
          <a:p>
            <a:pPr marL="0" indent="0">
              <a:buNone/>
            </a:pPr>
            <a:r>
              <a:rPr lang="en-US" altLang="ja-JP" sz="2000" dirty="0" smtClean="0"/>
              <a:t>OR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("test"[All Fields] AND "tube"[All Fields] AND "fertilization"[All Fields]) </a:t>
            </a:r>
          </a:p>
          <a:p>
            <a:pPr marL="0" indent="0">
              <a:buNone/>
            </a:pPr>
            <a:r>
              <a:rPr lang="en-US" altLang="ja-JP" sz="2000" dirty="0"/>
              <a:t>OR </a:t>
            </a:r>
          </a:p>
          <a:p>
            <a:pPr marL="0" indent="0">
              <a:buNone/>
            </a:pPr>
            <a:r>
              <a:rPr lang="en-US" altLang="ja-JP" sz="2000" dirty="0"/>
              <a:t>"test tube fertilization"[All Fields]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288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 idx="4294967295"/>
          </p:nvPr>
        </p:nvSpPr>
        <p:spPr>
          <a:xfrm>
            <a:off x="322263" y="160338"/>
            <a:ext cx="2809875" cy="69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smtClean="0">
                <a:effectLst/>
                <a:ea typeface="ＭＳ Ｐゴシック" pitchFamily="50" charset="-128"/>
              </a:rPr>
              <a:t>PubMed</a:t>
            </a:r>
            <a:endParaRPr lang="ja-JP" altLang="en-US" dirty="0" smtClean="0">
              <a:effectLst/>
              <a:ea typeface="ＭＳ Ｐゴシック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042619" cy="464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323528" y="1018929"/>
            <a:ext cx="2702076" cy="4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2263" indent="-322263" algn="l" defTabSz="449263" rtl="0" eaLnBrk="0" fontAlgn="base" hangingPunct="0"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4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722313" indent="-265113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4000">
                <a:solidFill>
                  <a:srgbClr val="000000"/>
                </a:solidFill>
                <a:latin typeface="Arial" charset="0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3600">
                <a:solidFill>
                  <a:srgbClr val="000000"/>
                </a:solidFill>
                <a:latin typeface="Arial" charset="0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3200">
                <a:solidFill>
                  <a:srgbClr val="000000"/>
                </a:solidFill>
                <a:latin typeface="Arial" charset="0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詳細画面</a:t>
            </a:r>
            <a:endParaRPr lang="en-US" altLang="ja-JP" sz="2400" dirty="0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0" name="線吹き出し 2 (枠付き) 10"/>
          <p:cNvSpPr>
            <a:spLocks/>
          </p:cNvSpPr>
          <p:nvPr/>
        </p:nvSpPr>
        <p:spPr bwMode="auto">
          <a:xfrm>
            <a:off x="7435158" y="1124744"/>
            <a:ext cx="1512888" cy="888421"/>
          </a:xfrm>
          <a:prstGeom prst="borderCallout2">
            <a:avLst>
              <a:gd name="adj1" fmla="val 46762"/>
              <a:gd name="adj2" fmla="val -5624"/>
              <a:gd name="adj3" fmla="val 46762"/>
              <a:gd name="adj4" fmla="val -16214"/>
              <a:gd name="adj5" fmla="val 150885"/>
              <a:gd name="adj6" fmla="val -64179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本文サイト（電子ジャーナル）へ</a:t>
            </a:r>
            <a:endParaRPr lang="ja-JP" altLang="en-US" b="1" dirty="0">
              <a:latin typeface="Calibri" pitchFamily="34" charset="0"/>
            </a:endParaRPr>
          </a:p>
        </p:txBody>
      </p:sp>
      <p:sp>
        <p:nvSpPr>
          <p:cNvPr id="11" name="線吹き出し 2 (枠付き) 10"/>
          <p:cNvSpPr>
            <a:spLocks/>
          </p:cNvSpPr>
          <p:nvPr/>
        </p:nvSpPr>
        <p:spPr bwMode="auto">
          <a:xfrm>
            <a:off x="7465748" y="2276873"/>
            <a:ext cx="1512888" cy="432047"/>
          </a:xfrm>
          <a:prstGeom prst="borderCallout2">
            <a:avLst>
              <a:gd name="adj1" fmla="val 46762"/>
              <a:gd name="adj2" fmla="val -5624"/>
              <a:gd name="adj3" fmla="val 46762"/>
              <a:gd name="adj4" fmla="val -16214"/>
              <a:gd name="adj5" fmla="val 207771"/>
              <a:gd name="adj6" fmla="val -55377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関連文献</a:t>
            </a:r>
            <a:endParaRPr lang="ja-JP" altLang="en-US" b="1" dirty="0">
              <a:latin typeface="Calibri" pitchFamily="34" charset="0"/>
            </a:endParaRPr>
          </a:p>
        </p:txBody>
      </p:sp>
      <p:sp>
        <p:nvSpPr>
          <p:cNvPr id="12" name="線吹き出し 2 (枠付き) 11"/>
          <p:cNvSpPr>
            <a:spLocks/>
          </p:cNvSpPr>
          <p:nvPr/>
        </p:nvSpPr>
        <p:spPr bwMode="auto">
          <a:xfrm>
            <a:off x="7465748" y="4005064"/>
            <a:ext cx="1512888" cy="1008111"/>
          </a:xfrm>
          <a:prstGeom prst="borderCallout2">
            <a:avLst>
              <a:gd name="adj1" fmla="val 46762"/>
              <a:gd name="adj2" fmla="val -5624"/>
              <a:gd name="adj3" fmla="val 46762"/>
              <a:gd name="adj4" fmla="val -16214"/>
              <a:gd name="adj5" fmla="val 77439"/>
              <a:gd name="adj6" fmla="val -89998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検索・表示履歴</a:t>
            </a:r>
            <a:endParaRPr lang="ja-JP" altLang="en-US" b="1" dirty="0">
              <a:latin typeface="Calibri" pitchFamily="34" charset="0"/>
            </a:endParaRPr>
          </a:p>
        </p:txBody>
      </p:sp>
      <p:sp>
        <p:nvSpPr>
          <p:cNvPr id="13" name="線吹き出し 2 (枠付き) 10"/>
          <p:cNvSpPr>
            <a:spLocks/>
          </p:cNvSpPr>
          <p:nvPr/>
        </p:nvSpPr>
        <p:spPr bwMode="auto">
          <a:xfrm>
            <a:off x="263887" y="3360746"/>
            <a:ext cx="1512888" cy="888421"/>
          </a:xfrm>
          <a:prstGeom prst="borderCallout2">
            <a:avLst>
              <a:gd name="adj1" fmla="val 100723"/>
              <a:gd name="adj2" fmla="val 50123"/>
              <a:gd name="adj3" fmla="val 127703"/>
              <a:gd name="adj4" fmla="val 49508"/>
              <a:gd name="adj5" fmla="val 222832"/>
              <a:gd name="adj6" fmla="val 80762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本文サイト等の外部サイトへ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 err="1" smtClean="0">
                <a:latin typeface="Calibri" pitchFamily="34" charset="0"/>
              </a:rPr>
              <a:t>LinkOut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endParaRPr lang="ja-JP" alt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 bwMode="auto">
          <a:xfrm>
            <a:off x="277856" y="980728"/>
            <a:ext cx="8589963" cy="490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2263" indent="-322263" algn="l" defTabSz="449263" rtl="0" eaLnBrk="0" fontAlgn="base" hangingPunct="0"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4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722313" indent="-265113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4000">
                <a:solidFill>
                  <a:srgbClr val="000000"/>
                </a:solidFill>
                <a:latin typeface="Arial" charset="0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3600">
                <a:solidFill>
                  <a:srgbClr val="000000"/>
                </a:solidFill>
                <a:latin typeface="Arial" charset="0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3200">
                <a:solidFill>
                  <a:srgbClr val="000000"/>
                </a:solidFill>
                <a:latin typeface="Arial" charset="0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オープンアクセス論文本文へのリンク例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PubMed Central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（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PMC)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：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NLM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が作成している、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biomedical, life sciences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分野のオープンアクセス論文本文データベース．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NIH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研究助成論文は発行後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12</a:t>
            </a:r>
            <a:r>
              <a:rPr lang="ja-JP" altLang="en-US" sz="3200" dirty="0">
                <a:latin typeface="ＭＳ Ｐゴシック" pitchFamily="50" charset="-128"/>
                <a:ea typeface="ＭＳ Ｐゴシック" pitchFamily="50" charset="-128"/>
              </a:rPr>
              <a:t>か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月以内に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PMC</a:t>
            </a:r>
            <a:r>
              <a:rPr lang="ja-JP" altLang="en-US" sz="3200" dirty="0" err="1" smtClean="0">
                <a:latin typeface="ＭＳ Ｐゴシック" pitchFamily="50" charset="-128"/>
                <a:ea typeface="ＭＳ Ｐゴシック" pitchFamily="50" charset="-128"/>
              </a:rPr>
              <a:t>への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登録義務がある．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ja-JP" sz="3200" dirty="0" err="1" smtClean="0">
                <a:latin typeface="ＭＳ Ｐゴシック" pitchFamily="50" charset="-128"/>
                <a:ea typeface="ＭＳ Ｐゴシック" pitchFamily="50" charset="-128"/>
              </a:rPr>
              <a:t>PLoS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 ONE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：</a:t>
            </a:r>
            <a:r>
              <a:rPr lang="en-US" altLang="ja-JP" sz="3200" dirty="0" err="1">
                <a:latin typeface="ＭＳ Ｐゴシック" pitchFamily="50" charset="-128"/>
                <a:ea typeface="ＭＳ Ｐゴシック" pitchFamily="50" charset="-128"/>
              </a:rPr>
              <a:t>PLoS</a:t>
            </a:r>
            <a:r>
              <a:rPr lang="en-US" altLang="ja-JP" sz="3200" dirty="0">
                <a:latin typeface="ＭＳ Ｐゴシック" pitchFamily="50" charset="-128"/>
                <a:ea typeface="ＭＳ Ｐゴシック" pitchFamily="50" charset="-128"/>
              </a:rPr>
              <a:t>(Public Library of Science)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発行の査読付きオープンアクセス科学雑誌</a:t>
            </a:r>
            <a:endParaRPr lang="en-US" altLang="ja-JP" sz="3200" dirty="0"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J-STAGE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や一部の機関リポジトリへの</a:t>
            </a:r>
            <a:r>
              <a:rPr lang="ja-JP" altLang="en-US" sz="3200" dirty="0">
                <a:latin typeface="ＭＳ Ｐゴシック" pitchFamily="50" charset="-128"/>
                <a:ea typeface="ＭＳ Ｐゴシック" pitchFamily="50" charset="-128"/>
              </a:rPr>
              <a:t>リンク（日本語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論文）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ja-JP" altLang="en-US" sz="3200" dirty="0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 idx="4294967295"/>
          </p:nvPr>
        </p:nvSpPr>
        <p:spPr>
          <a:xfrm>
            <a:off x="322263" y="160338"/>
            <a:ext cx="2809875" cy="69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smtClean="0">
                <a:effectLst/>
                <a:ea typeface="ＭＳ Ｐゴシック" pitchFamily="50" charset="-128"/>
              </a:rPr>
              <a:t>PubMed</a:t>
            </a:r>
            <a:endParaRPr lang="ja-JP" altLang="en-US" dirty="0" smtClean="0">
              <a:effectLst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3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 bwMode="auto">
          <a:xfrm>
            <a:off x="277855" y="980728"/>
            <a:ext cx="858996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2263" indent="-322263" algn="l" defTabSz="449263" rtl="0" eaLnBrk="0" fontAlgn="base" hangingPunct="0"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4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722313" indent="-265113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4000">
                <a:solidFill>
                  <a:srgbClr val="000000"/>
                </a:solidFill>
                <a:latin typeface="Arial" charset="0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3600">
                <a:solidFill>
                  <a:srgbClr val="000000"/>
                </a:solidFill>
                <a:latin typeface="Arial" charset="0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3200">
                <a:solidFill>
                  <a:srgbClr val="000000"/>
                </a:solidFill>
                <a:latin typeface="Arial" charset="0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Advanced Search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による検索履歴を使った検索結果掛け合わせ 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例：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domestic animals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（家畜）と掛け合わせる</a:t>
            </a:r>
            <a:endParaRPr lang="en-US" altLang="ja-JP" sz="2000" dirty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buNone/>
            </a:pPr>
            <a:endParaRPr lang="en-US" altLang="ja-JP" sz="32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 idx="4294967295"/>
          </p:nvPr>
        </p:nvSpPr>
        <p:spPr>
          <a:xfrm>
            <a:off x="322263" y="160338"/>
            <a:ext cx="2809875" cy="69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smtClean="0">
                <a:effectLst/>
                <a:ea typeface="ＭＳ Ｐゴシック" pitchFamily="50" charset="-128"/>
              </a:rPr>
              <a:t>PubMed</a:t>
            </a:r>
            <a:endParaRPr lang="ja-JP" altLang="en-US" dirty="0" smtClean="0">
              <a:effectLst/>
              <a:ea typeface="ＭＳ Ｐゴシック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623710" cy="431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線吹き出し 2 (枠付き) 6"/>
          <p:cNvSpPr>
            <a:spLocks/>
          </p:cNvSpPr>
          <p:nvPr/>
        </p:nvSpPr>
        <p:spPr bwMode="auto">
          <a:xfrm>
            <a:off x="171610" y="2132856"/>
            <a:ext cx="1512888" cy="1440159"/>
          </a:xfrm>
          <a:prstGeom prst="borderCallout2">
            <a:avLst>
              <a:gd name="adj1" fmla="val 48523"/>
              <a:gd name="adj2" fmla="val 103521"/>
              <a:gd name="adj3" fmla="val 49139"/>
              <a:gd name="adj4" fmla="val 110535"/>
              <a:gd name="adj5" fmla="val 192096"/>
              <a:gd name="adj6" fmla="val 159979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①検索履歴番号をクリック</a:t>
            </a:r>
            <a:r>
              <a:rPr lang="ja-JP" altLang="en-US" b="1" dirty="0">
                <a:latin typeface="Calibri" pitchFamily="34" charset="0"/>
              </a:rPr>
              <a:t>して</a:t>
            </a:r>
            <a:r>
              <a:rPr lang="en-US" altLang="ja-JP" b="1" dirty="0" smtClean="0">
                <a:latin typeface="Calibri" pitchFamily="34" charset="0"/>
              </a:rPr>
              <a:t>AND,OR</a:t>
            </a:r>
            <a:r>
              <a:rPr lang="ja-JP" altLang="en-US" b="1" dirty="0" smtClean="0">
                <a:latin typeface="Calibri" pitchFamily="34" charset="0"/>
              </a:rPr>
              <a:t>等を選択すると</a:t>
            </a:r>
            <a:endParaRPr lang="ja-JP" altLang="en-US" b="1" dirty="0">
              <a:latin typeface="Calibri" pitchFamily="34" charset="0"/>
            </a:endParaRPr>
          </a:p>
        </p:txBody>
      </p:sp>
      <p:sp>
        <p:nvSpPr>
          <p:cNvPr id="8" name="線吹き出し 2 (枠付き) 7"/>
          <p:cNvSpPr>
            <a:spLocks/>
          </p:cNvSpPr>
          <p:nvPr/>
        </p:nvSpPr>
        <p:spPr bwMode="auto">
          <a:xfrm>
            <a:off x="202200" y="4725144"/>
            <a:ext cx="1512888" cy="1440159"/>
          </a:xfrm>
          <a:prstGeom prst="borderCallout2">
            <a:avLst>
              <a:gd name="adj1" fmla="val 48523"/>
              <a:gd name="adj2" fmla="val 103521"/>
              <a:gd name="adj3" fmla="val 48523"/>
              <a:gd name="adj4" fmla="val 114643"/>
              <a:gd name="adj5" fmla="val -109958"/>
              <a:gd name="adj6" fmla="val 151765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②検索式が入力される</a:t>
            </a:r>
            <a:endParaRPr lang="ja-JP" altLang="en-US" b="1" dirty="0">
              <a:latin typeface="Calibri" pitchFamily="34" charset="0"/>
            </a:endParaRPr>
          </a:p>
        </p:txBody>
      </p:sp>
      <p:cxnSp>
        <p:nvCxnSpPr>
          <p:cNvPr id="3" name="直線矢印コネクタ 2"/>
          <p:cNvCxnSpPr/>
          <p:nvPr/>
        </p:nvCxnSpPr>
        <p:spPr bwMode="auto">
          <a:xfrm flipV="1">
            <a:off x="2699792" y="3140968"/>
            <a:ext cx="0" cy="1656184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線吹き出し 2 (枠付き) 11"/>
          <p:cNvSpPr>
            <a:spLocks/>
          </p:cNvSpPr>
          <p:nvPr/>
        </p:nvSpPr>
        <p:spPr bwMode="auto">
          <a:xfrm>
            <a:off x="7631112" y="2528901"/>
            <a:ext cx="1512888" cy="1440159"/>
          </a:xfrm>
          <a:prstGeom prst="borderCallout2">
            <a:avLst>
              <a:gd name="adj1" fmla="val 79345"/>
              <a:gd name="adj2" fmla="val -3277"/>
              <a:gd name="adj3" fmla="val 92906"/>
              <a:gd name="adj4" fmla="val -9173"/>
              <a:gd name="adj5" fmla="val 92849"/>
              <a:gd name="adj6" fmla="val -282470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検索対象フィールドを指定して検索できる</a:t>
            </a:r>
            <a:endParaRPr lang="ja-JP" alt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 bwMode="auto">
          <a:xfrm>
            <a:off x="2915816" y="116632"/>
            <a:ext cx="466449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2263" indent="-322263" algn="l" defTabSz="449263" rtl="0" eaLnBrk="0" fontAlgn="base" hangingPunct="0"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4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722313" indent="-265113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4000">
                <a:solidFill>
                  <a:srgbClr val="000000"/>
                </a:solidFill>
                <a:latin typeface="Arial" charset="0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3600">
                <a:solidFill>
                  <a:srgbClr val="000000"/>
                </a:solidFill>
                <a:latin typeface="Arial" charset="0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3200">
                <a:solidFill>
                  <a:srgbClr val="000000"/>
                </a:solidFill>
                <a:latin typeface="Arial" charset="0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ja-JP" sz="3200" dirty="0" err="1" smtClean="0">
                <a:latin typeface="ＭＳ Ｐゴシック" pitchFamily="50" charset="-128"/>
                <a:ea typeface="ＭＳ Ｐゴシック" pitchFamily="50" charset="-128"/>
              </a:rPr>
              <a:t>MeSH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のみを</a:t>
            </a:r>
            <a:r>
              <a:rPr lang="ja-JP" altLang="en-US" sz="3200" dirty="0">
                <a:latin typeface="ＭＳ Ｐゴシック" pitchFamily="50" charset="-128"/>
                <a:ea typeface="ＭＳ Ｐゴシック" pitchFamily="50" charset="-128"/>
              </a:rPr>
              <a:t>使用した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検索</a:t>
            </a:r>
            <a:endParaRPr lang="en-US" altLang="ja-JP" sz="32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 idx="4294967295"/>
          </p:nvPr>
        </p:nvSpPr>
        <p:spPr>
          <a:xfrm>
            <a:off x="322263" y="160338"/>
            <a:ext cx="2809875" cy="69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b="1" dirty="0" smtClean="0">
                <a:effectLst/>
                <a:ea typeface="ＭＳ Ｐゴシック" pitchFamily="50" charset="-128"/>
              </a:rPr>
              <a:t>PubMed</a:t>
            </a:r>
            <a:endParaRPr lang="ja-JP" altLang="en-US" dirty="0" smtClean="0">
              <a:effectLst/>
              <a:ea typeface="ＭＳ Ｐゴシック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" y="995763"/>
            <a:ext cx="5849910" cy="432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9" y="1844824"/>
            <a:ext cx="5985877" cy="442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00" y="2650842"/>
            <a:ext cx="5708700" cy="422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線吹き出し 2 (枠付き) 7"/>
          <p:cNvSpPr>
            <a:spLocks/>
          </p:cNvSpPr>
          <p:nvPr/>
        </p:nvSpPr>
        <p:spPr bwMode="auto">
          <a:xfrm>
            <a:off x="5996224" y="907974"/>
            <a:ext cx="3040272" cy="648818"/>
          </a:xfrm>
          <a:prstGeom prst="borderCallout2">
            <a:avLst>
              <a:gd name="adj1" fmla="val 52633"/>
              <a:gd name="adj2" fmla="val -941"/>
              <a:gd name="adj3" fmla="val 51810"/>
              <a:gd name="adj4" fmla="val -10049"/>
              <a:gd name="adj5" fmla="val 109353"/>
              <a:gd name="adj6" fmla="val -148811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altLang="ja-JP" b="1" dirty="0" err="1" smtClean="0">
                <a:latin typeface="Calibri" pitchFamily="34" charset="0"/>
              </a:rPr>
              <a:t>MeSH</a:t>
            </a:r>
            <a:r>
              <a:rPr lang="ja-JP" altLang="en-US" b="1" dirty="0" smtClean="0">
                <a:latin typeface="Calibri" pitchFamily="34" charset="0"/>
              </a:rPr>
              <a:t>にして</a:t>
            </a:r>
            <a:r>
              <a:rPr lang="en-US" altLang="ja-JP" b="1" dirty="0" smtClean="0">
                <a:latin typeface="Calibri" pitchFamily="34" charset="0"/>
              </a:rPr>
              <a:t>lung cancer(</a:t>
            </a:r>
            <a:r>
              <a:rPr lang="ja-JP" altLang="en-US" b="1" dirty="0" smtClean="0">
                <a:latin typeface="Calibri" pitchFamily="34" charset="0"/>
              </a:rPr>
              <a:t>肺癌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r>
              <a:rPr lang="ja-JP" altLang="en-US" b="1" dirty="0" smtClean="0">
                <a:latin typeface="Calibri" pitchFamily="34" charset="0"/>
              </a:rPr>
              <a:t>で検索してみると</a:t>
            </a:r>
            <a:endParaRPr lang="en-US" altLang="ja-JP" b="1" dirty="0" smtClean="0">
              <a:latin typeface="Calibri" pitchFamily="34" charset="0"/>
            </a:endParaRPr>
          </a:p>
        </p:txBody>
      </p:sp>
      <p:sp>
        <p:nvSpPr>
          <p:cNvPr id="9" name="線吹き出し 2 (枠付き) 8"/>
          <p:cNvSpPr>
            <a:spLocks/>
          </p:cNvSpPr>
          <p:nvPr/>
        </p:nvSpPr>
        <p:spPr bwMode="auto">
          <a:xfrm>
            <a:off x="6156176" y="1700808"/>
            <a:ext cx="2907952" cy="864096"/>
          </a:xfrm>
          <a:prstGeom prst="borderCallout2">
            <a:avLst>
              <a:gd name="adj1" fmla="val 52633"/>
              <a:gd name="adj2" fmla="val -941"/>
              <a:gd name="adj3" fmla="val 51810"/>
              <a:gd name="adj4" fmla="val -20117"/>
              <a:gd name="adj5" fmla="val 186025"/>
              <a:gd name="adj6" fmla="val -178457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統制語は</a:t>
            </a:r>
            <a:r>
              <a:rPr lang="en-US" altLang="ja-JP" b="1" dirty="0">
                <a:latin typeface="Calibri" pitchFamily="34" charset="0"/>
              </a:rPr>
              <a:t>L</a:t>
            </a:r>
            <a:r>
              <a:rPr lang="en-US" altLang="ja-JP" b="1" dirty="0" smtClean="0">
                <a:latin typeface="Calibri" pitchFamily="34" charset="0"/>
              </a:rPr>
              <a:t>ung Neoplasms(</a:t>
            </a:r>
            <a:r>
              <a:rPr lang="ja-JP" altLang="en-US" b="1" dirty="0" smtClean="0">
                <a:latin typeface="Calibri" pitchFamily="34" charset="0"/>
              </a:rPr>
              <a:t>新生物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r>
              <a:rPr lang="ja-JP" altLang="en-US" b="1" dirty="0" smtClean="0">
                <a:latin typeface="Calibri" pitchFamily="34" charset="0"/>
              </a:rPr>
              <a:t>とわかる</a:t>
            </a:r>
            <a:endParaRPr lang="en-US" altLang="ja-JP" b="1" dirty="0" smtClean="0">
              <a:latin typeface="Calibri" pitchFamily="34" charset="0"/>
            </a:endParaRPr>
          </a:p>
        </p:txBody>
      </p:sp>
      <p:sp>
        <p:nvSpPr>
          <p:cNvPr id="10" name="線吹き出し 2 (枠付き) 9"/>
          <p:cNvSpPr>
            <a:spLocks/>
          </p:cNvSpPr>
          <p:nvPr/>
        </p:nvSpPr>
        <p:spPr bwMode="auto">
          <a:xfrm>
            <a:off x="6713029" y="2709720"/>
            <a:ext cx="2323467" cy="4086367"/>
          </a:xfrm>
          <a:prstGeom prst="borderCallout2">
            <a:avLst>
              <a:gd name="adj1" fmla="val 52633"/>
              <a:gd name="adj2" fmla="val -941"/>
              <a:gd name="adj3" fmla="val 52942"/>
              <a:gd name="adj4" fmla="val -10414"/>
              <a:gd name="adj5" fmla="val 46845"/>
              <a:gd name="adj6" fmla="val -23680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統制語</a:t>
            </a:r>
            <a:r>
              <a:rPr lang="en-US" altLang="ja-JP" b="1" dirty="0" smtClean="0">
                <a:latin typeface="Calibri" pitchFamily="34" charset="0"/>
              </a:rPr>
              <a:t>(Lung Neoplasms)</a:t>
            </a:r>
            <a:r>
              <a:rPr lang="ja-JP" altLang="en-US" b="1" dirty="0" smtClean="0">
                <a:latin typeface="Calibri" pitchFamily="34" charset="0"/>
              </a:rPr>
              <a:t>の</a:t>
            </a:r>
            <a:r>
              <a:rPr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Subheadings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ja-JP" altLang="en-US" b="1" dirty="0" smtClean="0">
                <a:latin typeface="Calibri" pitchFamily="34" charset="0"/>
              </a:rPr>
              <a:t>副標目：各</a:t>
            </a:r>
            <a:r>
              <a:rPr lang="en-US" altLang="ja-JP" b="1" dirty="0" err="1" smtClean="0">
                <a:latin typeface="Calibri" pitchFamily="34" charset="0"/>
              </a:rPr>
              <a:t>MeSH</a:t>
            </a:r>
            <a:r>
              <a:rPr lang="ja-JP" altLang="en-US" b="1" dirty="0" smtClean="0">
                <a:latin typeface="Calibri" pitchFamily="34" charset="0"/>
              </a:rPr>
              <a:t>用語で共通に使用される概念</a:t>
            </a:r>
            <a:r>
              <a:rPr lang="en-US" altLang="ja-JP" b="1" dirty="0" smtClean="0">
                <a:latin typeface="Calibri" pitchFamily="34" charset="0"/>
              </a:rPr>
              <a:t>.  </a:t>
            </a:r>
            <a:r>
              <a:rPr lang="ja-JP" altLang="en-US" b="1" dirty="0" smtClean="0">
                <a:latin typeface="Calibri" pitchFamily="34" charset="0"/>
              </a:rPr>
              <a:t>ここ</a:t>
            </a:r>
            <a:r>
              <a:rPr lang="ja-JP" altLang="en-US" b="1" dirty="0">
                <a:latin typeface="Calibri" pitchFamily="34" charset="0"/>
              </a:rPr>
              <a:t>では</a:t>
            </a:r>
            <a:r>
              <a:rPr lang="en-US" altLang="ja-JP" b="1" dirty="0">
                <a:latin typeface="Calibri" pitchFamily="34" charset="0"/>
              </a:rPr>
              <a:t>radiotherapy</a:t>
            </a:r>
            <a:r>
              <a:rPr lang="ja-JP" altLang="en-US" b="1" dirty="0">
                <a:latin typeface="Calibri" pitchFamily="34" charset="0"/>
              </a:rPr>
              <a:t>放射線療法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r>
              <a:rPr lang="ja-JP" altLang="en-US" b="1" dirty="0" smtClean="0">
                <a:latin typeface="Calibri" pitchFamily="34" charset="0"/>
              </a:rPr>
              <a:t>にチェックをいれ、右側の</a:t>
            </a:r>
            <a:r>
              <a:rPr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Add to search builder </a:t>
            </a:r>
            <a:r>
              <a:rPr lang="ja-JP" altLang="en-US" b="1" dirty="0" smtClean="0">
                <a:latin typeface="Calibri" pitchFamily="34" charset="0"/>
              </a:rPr>
              <a:t>を押すと、</a:t>
            </a:r>
            <a:r>
              <a:rPr lang="en-US" altLang="ja-JP" b="1" dirty="0" err="1" smtClean="0">
                <a:latin typeface="Calibri" pitchFamily="34" charset="0"/>
              </a:rPr>
              <a:t>Pubmed</a:t>
            </a:r>
            <a:r>
              <a:rPr lang="en-US" altLang="ja-JP" b="1" dirty="0" smtClean="0">
                <a:latin typeface="Calibri" pitchFamily="34" charset="0"/>
              </a:rPr>
              <a:t> search builder </a:t>
            </a:r>
            <a:r>
              <a:rPr lang="ja-JP" altLang="en-US" b="1" dirty="0" smtClean="0">
                <a:latin typeface="Calibri" pitchFamily="34" charset="0"/>
              </a:rPr>
              <a:t>に検索式が自動で入るので、</a:t>
            </a:r>
            <a:r>
              <a:rPr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Search </a:t>
            </a:r>
            <a:r>
              <a:rPr lang="en-US" altLang="ja-JP" b="1" dirty="0" err="1" smtClean="0">
                <a:solidFill>
                  <a:srgbClr val="FF0000"/>
                </a:solidFill>
                <a:latin typeface="Calibri" pitchFamily="34" charset="0"/>
              </a:rPr>
              <a:t>Pubmed</a:t>
            </a:r>
            <a:r>
              <a:rPr lang="ja-JP" altLang="en-US" b="1" dirty="0" smtClean="0">
                <a:latin typeface="Calibri" pitchFamily="34" charset="0"/>
              </a:rPr>
              <a:t>を押して検索</a:t>
            </a:r>
            <a:endParaRPr lang="en-US" altLang="ja-JP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コンテンツ プレースホルダ 2"/>
          <p:cNvSpPr txBox="1">
            <a:spLocks/>
          </p:cNvSpPr>
          <p:nvPr/>
        </p:nvSpPr>
        <p:spPr bwMode="auto">
          <a:xfrm>
            <a:off x="107950" y="0"/>
            <a:ext cx="59039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ja-JP" sz="4800" b="1" dirty="0">
                <a:cs typeface="Arial" charset="0"/>
              </a:rPr>
              <a:t>2</a:t>
            </a:r>
            <a:r>
              <a:rPr lang="en-US" altLang="ja-JP" sz="4800" b="1" dirty="0" smtClean="0">
                <a:cs typeface="Arial" charset="0"/>
              </a:rPr>
              <a:t>.</a:t>
            </a:r>
            <a:r>
              <a:rPr lang="ja-JP" altLang="en-US" sz="4800" b="1" dirty="0"/>
              <a:t>電子ジャーナル</a:t>
            </a:r>
          </a:p>
        </p:txBody>
      </p:sp>
      <p:sp>
        <p:nvSpPr>
          <p:cNvPr id="56322" name="コンテンツ プレースホルダ 2"/>
          <p:cNvSpPr txBox="1">
            <a:spLocks/>
          </p:cNvSpPr>
          <p:nvPr/>
        </p:nvSpPr>
        <p:spPr bwMode="auto">
          <a:xfrm>
            <a:off x="1115616" y="1552206"/>
            <a:ext cx="6481762" cy="43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ja-JP" sz="6000" dirty="0" err="1">
                <a:latin typeface="+mj-lt"/>
              </a:rPr>
              <a:t>ScienceDirect</a:t>
            </a:r>
            <a:endParaRPr lang="en-US" altLang="ja-JP" sz="6000" dirty="0">
              <a:latin typeface="+mj-lt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ja-JP" sz="6000" dirty="0">
                <a:latin typeface="+mj-lt"/>
              </a:rPr>
              <a:t>Oxford Journals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ja-JP" sz="6000" dirty="0" smtClean="0">
                <a:latin typeface="+mj-lt"/>
              </a:rPr>
              <a:t>JSTOR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ja-JP" sz="6000" dirty="0" err="1" smtClean="0">
                <a:latin typeface="+mj-lt"/>
              </a:rPr>
              <a:t>UniBioPress</a:t>
            </a:r>
            <a:endParaRPr lang="en-US" altLang="ja-JP" sz="6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タイトル 1"/>
          <p:cNvSpPr txBox="1">
            <a:spLocks/>
          </p:cNvSpPr>
          <p:nvPr/>
        </p:nvSpPr>
        <p:spPr bwMode="auto">
          <a:xfrm>
            <a:off x="111899" y="116632"/>
            <a:ext cx="51482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4400" dirty="0">
                <a:latin typeface="Calibri" pitchFamily="34" charset="0"/>
              </a:rPr>
              <a:t>アクセス方法</a:t>
            </a:r>
          </a:p>
        </p:txBody>
      </p:sp>
      <p:pic>
        <p:nvPicPr>
          <p:cNvPr id="57346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7639050" cy="4400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5"/>
          <p:cNvSpPr>
            <a:spLocks noChangeArrowheads="1"/>
          </p:cNvSpPr>
          <p:nvPr/>
        </p:nvSpPr>
        <p:spPr bwMode="auto">
          <a:xfrm>
            <a:off x="766763" y="4678363"/>
            <a:ext cx="1581150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>
              <a:latin typeface="Calibri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71688"/>
            <a:ext cx="5751512" cy="4197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中かっこ 7"/>
          <p:cNvSpPr/>
          <p:nvPr/>
        </p:nvSpPr>
        <p:spPr>
          <a:xfrm>
            <a:off x="4716463" y="3760788"/>
            <a:ext cx="576262" cy="1252537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9" name="テキスト ボックス 18"/>
          <p:cNvSpPr txBox="1">
            <a:spLocks noChangeArrowheads="1"/>
          </p:cNvSpPr>
          <p:nvPr/>
        </p:nvSpPr>
        <p:spPr bwMode="auto">
          <a:xfrm>
            <a:off x="5435600" y="4005263"/>
            <a:ext cx="3097213" cy="990600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2800"/>
              <a:t>各電子ジャーナルへのリンク</a:t>
            </a:r>
          </a:p>
        </p:txBody>
      </p:sp>
      <p:sp>
        <p:nvSpPr>
          <p:cNvPr id="57352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2</a:t>
            </a:r>
            <a:r>
              <a:rPr lang="en-US" altLang="ja-JP" dirty="0" smtClean="0"/>
              <a:t>.</a:t>
            </a:r>
            <a:r>
              <a:rPr lang="ja-JP" altLang="en-US" dirty="0"/>
              <a:t>電子ジャーナル</a:t>
            </a:r>
          </a:p>
        </p:txBody>
      </p:sp>
      <p:sp>
        <p:nvSpPr>
          <p:cNvPr id="10" name="右矢印 9"/>
          <p:cNvSpPr/>
          <p:nvPr/>
        </p:nvSpPr>
        <p:spPr bwMode="auto">
          <a:xfrm>
            <a:off x="2437962" y="4140107"/>
            <a:ext cx="694176" cy="72008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タイトル 1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5040684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sz="5400" b="1" dirty="0" err="1" smtClean="0">
                <a:effectLst/>
                <a:ea typeface="ＭＳ Ｐゴシック" pitchFamily="50" charset="-128"/>
                <a:cs typeface="Arial" charset="0"/>
              </a:rPr>
              <a:t>ScienceDirect</a:t>
            </a:r>
            <a:endParaRPr lang="ja-JP" altLang="en-US" sz="5400" dirty="0" smtClean="0">
              <a:effectLst/>
              <a:latin typeface="Calibri" pitchFamily="34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58372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2</a:t>
            </a:r>
            <a:r>
              <a:rPr lang="en-US" altLang="ja-JP" dirty="0" smtClean="0"/>
              <a:t>.</a:t>
            </a:r>
            <a:r>
              <a:rPr lang="ja-JP" altLang="en-US" dirty="0"/>
              <a:t>電子ジャーナル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5750" y="981075"/>
            <a:ext cx="52223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262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dirty="0"/>
              <a:t>http://www.sciencedirect.com/</a:t>
            </a:r>
            <a:endParaRPr lang="ja-JP" altLang="en-US" sz="2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44" y="1504295"/>
            <a:ext cx="4175745" cy="3395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52120" y="3157632"/>
            <a:ext cx="2880320" cy="1015663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262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ja-JP" altLang="en-US" sz="2000" dirty="0">
                <a:ea typeface="ＭＳ Ｐゴシック" charset="-128"/>
              </a:rPr>
              <a:t>学外からの</a:t>
            </a:r>
          </a:p>
          <a:p>
            <a:pPr algn="l"/>
            <a:r>
              <a:rPr lang="ja-JP" altLang="en-US" sz="2000" dirty="0">
                <a:ea typeface="ＭＳ Ｐゴシック" charset="-128"/>
              </a:rPr>
              <a:t>リモートアクセスも可能</a:t>
            </a:r>
          </a:p>
          <a:p>
            <a:pPr algn="l"/>
            <a:r>
              <a:rPr lang="ja-JP" altLang="en-US" sz="2000" dirty="0">
                <a:ea typeface="ＭＳ Ｐゴシック" charset="-128"/>
              </a:rPr>
              <a:t>（</a:t>
            </a:r>
            <a:r>
              <a:rPr lang="en-US" altLang="ja-JP" sz="2000" dirty="0">
                <a:ea typeface="ＭＳ Ｐゴシック" charset="-128"/>
              </a:rPr>
              <a:t>※</a:t>
            </a:r>
            <a:r>
              <a:rPr lang="ja-JP" altLang="en-US" sz="2000" dirty="0">
                <a:ea typeface="ＭＳ Ｐゴシック" charset="-128"/>
              </a:rPr>
              <a:t>要申請）</a:t>
            </a:r>
          </a:p>
        </p:txBody>
      </p:sp>
      <p:sp>
        <p:nvSpPr>
          <p:cNvPr id="9" name="テキスト ボックス 5"/>
          <p:cNvSpPr txBox="1">
            <a:spLocks noChangeArrowheads="1"/>
          </p:cNvSpPr>
          <p:nvPr/>
        </p:nvSpPr>
        <p:spPr>
          <a:xfrm>
            <a:off x="900112" y="4941168"/>
            <a:ext cx="7992367" cy="13684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2263" indent="-322263" algn="l" defTabSz="449263" rtl="0" eaLnBrk="0" fontAlgn="base" hangingPunct="0"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4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722313" indent="-265113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4000">
                <a:solidFill>
                  <a:srgbClr val="000000"/>
                </a:solidFill>
                <a:latin typeface="Arial" charset="0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3600">
                <a:solidFill>
                  <a:srgbClr val="000000"/>
                </a:solidFill>
                <a:latin typeface="Arial" charset="0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3200">
                <a:solidFill>
                  <a:srgbClr val="000000"/>
                </a:solidFill>
                <a:latin typeface="Arial" charset="0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ja-JP" altLang="en-US" sz="2800" dirty="0" smtClean="0"/>
              <a:t>世界最大のフルテキストデータベース</a:t>
            </a:r>
            <a:endParaRPr lang="en-US" altLang="ja-JP" sz="2800" dirty="0" smtClean="0"/>
          </a:p>
          <a:p>
            <a:pPr defTabSz="91440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ja-JP" altLang="en-US" sz="2800" dirty="0" smtClean="0"/>
              <a:t>エルゼビア社の</a:t>
            </a:r>
            <a:r>
              <a:rPr lang="en-US" altLang="ja-JP" sz="2800" dirty="0" smtClean="0"/>
              <a:t>2,500</a:t>
            </a:r>
            <a:r>
              <a:rPr lang="ja-JP" altLang="en-US" sz="2800" dirty="0" smtClean="0"/>
              <a:t>誌以上の電子ジャーナル、</a:t>
            </a:r>
            <a:r>
              <a:rPr lang="en-US" altLang="ja-JP" sz="2800" dirty="0" smtClean="0"/>
              <a:t>15,000</a:t>
            </a:r>
            <a:r>
              <a:rPr lang="ja-JP" altLang="en-US" sz="2800" dirty="0" smtClean="0"/>
              <a:t>タイトル以上の電子ブックを収録。</a:t>
            </a:r>
            <a:endParaRPr lang="en-US" altLang="ja-JP" sz="2800" dirty="0" smtClean="0"/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179512" y="1628800"/>
            <a:ext cx="9144570" cy="3672408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ja-JP" sz="4800" dirty="0" smtClean="0">
                <a:latin typeface="+mj-lt"/>
                <a:ea typeface="ＭＳ Ｐゴシック" pitchFamily="50" charset="-128"/>
              </a:rPr>
              <a:t>Academic Search Elite</a:t>
            </a:r>
            <a:r>
              <a:rPr lang="ja-JP" altLang="en-US" sz="3200" dirty="0">
                <a:latin typeface="+mj-lt"/>
                <a:ea typeface="ＭＳ Ｐゴシック" pitchFamily="50" charset="-128"/>
              </a:rPr>
              <a:t>（</a:t>
            </a:r>
            <a:r>
              <a:rPr lang="ja-JP" altLang="en-US" sz="3200" dirty="0" smtClean="0">
                <a:latin typeface="+mj-lt"/>
                <a:ea typeface="ＭＳ Ｐゴシック" pitchFamily="50" charset="-128"/>
              </a:rPr>
              <a:t>茨大で購入</a:t>
            </a:r>
            <a:r>
              <a:rPr lang="ja-JP" altLang="en-US" sz="3200" dirty="0">
                <a:latin typeface="+mj-lt"/>
                <a:ea typeface="ＭＳ Ｐゴシック" pitchFamily="50" charset="-128"/>
              </a:rPr>
              <a:t>）</a:t>
            </a:r>
            <a:endParaRPr lang="en-US" altLang="ja-JP" sz="3200" dirty="0" smtClean="0">
              <a:latin typeface="+mj-lt"/>
              <a:ea typeface="ＭＳ Ｐゴシック" pitchFamily="50" charset="-128"/>
            </a:endParaRPr>
          </a:p>
          <a:p>
            <a:pPr eaLnBrk="1" hangingPunct="1"/>
            <a:r>
              <a:rPr lang="en-US" altLang="ja-JP" sz="4800" dirty="0" smtClean="0">
                <a:latin typeface="+mj-lt"/>
                <a:ea typeface="ＭＳ Ｐゴシック" pitchFamily="50" charset="-128"/>
              </a:rPr>
              <a:t>Google Scholar</a:t>
            </a:r>
            <a:r>
              <a:rPr lang="ja-JP" altLang="en-US" sz="3200" dirty="0">
                <a:latin typeface="+mj-lt"/>
                <a:ea typeface="ＭＳ Ｐゴシック" pitchFamily="50" charset="-128"/>
              </a:rPr>
              <a:t>（フリー</a:t>
            </a:r>
            <a:r>
              <a:rPr lang="ja-JP" altLang="en-US" sz="3200" dirty="0" smtClean="0">
                <a:latin typeface="+mj-lt"/>
                <a:ea typeface="ＭＳ Ｐゴシック" pitchFamily="50" charset="-128"/>
              </a:rPr>
              <a:t>）</a:t>
            </a:r>
            <a:endParaRPr lang="en-US" altLang="ja-JP" sz="3200" dirty="0" smtClean="0">
              <a:latin typeface="+mj-lt"/>
              <a:ea typeface="ＭＳ Ｐゴシック" pitchFamily="50" charset="-128"/>
            </a:endParaRPr>
          </a:p>
          <a:p>
            <a:pPr eaLnBrk="1" hangingPunct="1"/>
            <a:r>
              <a:rPr lang="en-US" altLang="ja-JP" sz="4800" dirty="0" err="1" smtClean="0">
                <a:latin typeface="+mj-lt"/>
                <a:ea typeface="ＭＳ Ｐゴシック" pitchFamily="50" charset="-128"/>
              </a:rPr>
              <a:t>Scirus</a:t>
            </a:r>
            <a:r>
              <a:rPr lang="ja-JP" altLang="en-US" sz="3200" dirty="0">
                <a:latin typeface="+mj-lt"/>
                <a:ea typeface="ＭＳ Ｐゴシック" pitchFamily="50" charset="-128"/>
              </a:rPr>
              <a:t>（フリー</a:t>
            </a:r>
            <a:r>
              <a:rPr lang="ja-JP" altLang="en-US" sz="3200" dirty="0" smtClean="0">
                <a:latin typeface="+mj-lt"/>
                <a:ea typeface="ＭＳ Ｐゴシック" pitchFamily="50" charset="-128"/>
              </a:rPr>
              <a:t>）</a:t>
            </a:r>
            <a:endParaRPr lang="en-US" altLang="ja-JP" sz="3200" dirty="0" smtClean="0">
              <a:latin typeface="+mj-lt"/>
              <a:ea typeface="ＭＳ Ｐゴシック" pitchFamily="50" charset="-128"/>
            </a:endParaRPr>
          </a:p>
          <a:p>
            <a:pPr eaLnBrk="1" hangingPunct="1"/>
            <a:r>
              <a:rPr lang="en-US" altLang="ja-JP" sz="4800" dirty="0">
                <a:latin typeface="+mj-lt"/>
                <a:ea typeface="ＭＳ Ｐゴシック" pitchFamily="50" charset="-128"/>
              </a:rPr>
              <a:t>PubMed</a:t>
            </a:r>
            <a:r>
              <a:rPr lang="ja-JP" altLang="en-US" sz="3200" dirty="0">
                <a:latin typeface="+mj-lt"/>
                <a:ea typeface="ＭＳ Ｐゴシック" pitchFamily="50" charset="-128"/>
              </a:rPr>
              <a:t>（フリー</a:t>
            </a:r>
            <a:r>
              <a:rPr lang="ja-JP" altLang="en-US" sz="3200" dirty="0" smtClean="0">
                <a:latin typeface="+mj-lt"/>
                <a:ea typeface="ＭＳ Ｐゴシック" pitchFamily="50" charset="-128"/>
              </a:rPr>
              <a:t>）</a:t>
            </a:r>
            <a:endParaRPr lang="en-US" altLang="ja-JP" sz="3200" dirty="0">
              <a:latin typeface="+mj-lt"/>
              <a:ea typeface="ＭＳ Ｐゴシック" pitchFamily="50" charset="-128"/>
            </a:endParaRPr>
          </a:p>
        </p:txBody>
      </p:sp>
      <p:sp>
        <p:nvSpPr>
          <p:cNvPr id="12290" name="テキスト ボックス 5"/>
          <p:cNvSpPr txBox="1">
            <a:spLocks noChangeArrowheads="1"/>
          </p:cNvSpPr>
          <p:nvPr/>
        </p:nvSpPr>
        <p:spPr bwMode="auto">
          <a:xfrm>
            <a:off x="107950" y="0"/>
            <a:ext cx="7127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5400" b="1" dirty="0">
                <a:cs typeface="Arial" charset="0"/>
              </a:rPr>
              <a:t>1</a:t>
            </a:r>
            <a:r>
              <a:rPr lang="en-US" altLang="ja-JP" sz="5400" b="1" dirty="0" smtClean="0">
                <a:cs typeface="Arial" charset="0"/>
              </a:rPr>
              <a:t>.</a:t>
            </a:r>
            <a:r>
              <a:rPr lang="ja-JP" altLang="en-US" sz="5400" b="1" dirty="0">
                <a:cs typeface="Arial" charset="0"/>
              </a:rPr>
              <a:t>書誌データベース</a:t>
            </a:r>
          </a:p>
        </p:txBody>
      </p:sp>
      <p:sp>
        <p:nvSpPr>
          <p:cNvPr id="12291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011863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sz="5400" dirty="0" smtClean="0">
                <a:effectLst/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US" altLang="ja-JP" sz="5400" b="1" dirty="0" smtClean="0">
                <a:effectLst/>
                <a:ea typeface="ＭＳ Ｐゴシック" pitchFamily="50" charset="-128"/>
                <a:cs typeface="Arial" charset="0"/>
              </a:rPr>
              <a:t>Oxford Journals</a:t>
            </a:r>
            <a:endParaRPr lang="ja-JP" altLang="en-US" sz="5400" dirty="0" smtClean="0"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0418" name="テキスト ボックス 5"/>
          <p:cNvSpPr txBox="1">
            <a:spLocks noChangeArrowheads="1"/>
          </p:cNvSpPr>
          <p:nvPr/>
        </p:nvSpPr>
        <p:spPr bwMode="auto">
          <a:xfrm>
            <a:off x="468313" y="4724400"/>
            <a:ext cx="842486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rgbClr val="000000"/>
                </a:solidFill>
              </a:rPr>
              <a:t>英国</a:t>
            </a:r>
            <a:r>
              <a:rPr lang="ja-JP" altLang="en-US" sz="2400" dirty="0">
                <a:solidFill>
                  <a:srgbClr val="000000"/>
                </a:solidFill>
              </a:rPr>
              <a:t>の</a:t>
            </a:r>
            <a:r>
              <a:rPr lang="en-US" altLang="ja-JP" sz="2400" dirty="0">
                <a:solidFill>
                  <a:srgbClr val="000000"/>
                </a:solidFill>
              </a:rPr>
              <a:t>Oxford University Press</a:t>
            </a:r>
            <a:r>
              <a:rPr lang="ja-JP" altLang="en-US" sz="2400" dirty="0">
                <a:solidFill>
                  <a:srgbClr val="000000"/>
                </a:solidFill>
              </a:rPr>
              <a:t>（</a:t>
            </a:r>
            <a:r>
              <a:rPr lang="en-US" altLang="ja-JP" sz="2400" dirty="0">
                <a:solidFill>
                  <a:srgbClr val="000000"/>
                </a:solidFill>
              </a:rPr>
              <a:t>OUP</a:t>
            </a:r>
            <a:r>
              <a:rPr lang="ja-JP" altLang="en-US" sz="2400" dirty="0">
                <a:solidFill>
                  <a:srgbClr val="000000"/>
                </a:solidFill>
              </a:rPr>
              <a:t>）が出版提供する電子ジャーナル。生命科学、数理物理、医学、社会科学だけでなく、人文科学、経済学、法律のような文系雑誌</a:t>
            </a:r>
            <a:r>
              <a:rPr lang="ja-JP" altLang="en-US" sz="2400" dirty="0" smtClean="0">
                <a:solidFill>
                  <a:srgbClr val="000000"/>
                </a:solidFill>
              </a:rPr>
              <a:t>も多く収録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</a:rPr>
              <a:t>165</a:t>
            </a:r>
            <a:r>
              <a:rPr lang="ja-JP" altLang="en-US" sz="2400" dirty="0" smtClean="0">
                <a:solidFill>
                  <a:srgbClr val="000000"/>
                </a:solidFill>
              </a:rPr>
              <a:t>誌、</a:t>
            </a:r>
            <a:r>
              <a:rPr lang="en-US" altLang="ja-JP" sz="2400" dirty="0" smtClean="0">
                <a:solidFill>
                  <a:srgbClr val="000000"/>
                </a:solidFill>
              </a:rPr>
              <a:t>1996</a:t>
            </a:r>
            <a:r>
              <a:rPr lang="ja-JP" altLang="en-US" sz="2400" dirty="0" smtClean="0">
                <a:solidFill>
                  <a:srgbClr val="000000"/>
                </a:solidFill>
              </a:rPr>
              <a:t>年発行の論文</a:t>
            </a:r>
            <a:r>
              <a:rPr lang="ja-JP" altLang="en-US" sz="2400" dirty="0">
                <a:solidFill>
                  <a:srgbClr val="000000"/>
                </a:solidFill>
              </a:rPr>
              <a:t>から</a:t>
            </a:r>
            <a:r>
              <a:rPr lang="ja-JP" altLang="en-US" sz="2400" dirty="0" smtClean="0">
                <a:solidFill>
                  <a:srgbClr val="000000"/>
                </a:solidFill>
              </a:rPr>
              <a:t>閲覧可能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60420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2</a:t>
            </a:r>
            <a:r>
              <a:rPr lang="en-US" altLang="ja-JP" dirty="0" smtClean="0"/>
              <a:t>.</a:t>
            </a:r>
            <a:r>
              <a:rPr lang="ja-JP" altLang="en-US" dirty="0"/>
              <a:t>電子ジャーナル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21" y="1495742"/>
            <a:ext cx="3980156" cy="322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13284" y="950813"/>
            <a:ext cx="6480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800" dirty="0"/>
              <a:t>http://www.oxfordjournals.org/japan/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4" y="980727"/>
            <a:ext cx="5683845" cy="549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5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2</a:t>
            </a:r>
            <a:r>
              <a:rPr lang="en-US" altLang="ja-JP" dirty="0" smtClean="0"/>
              <a:t>.</a:t>
            </a:r>
            <a:r>
              <a:rPr lang="ja-JP" altLang="en-US" dirty="0"/>
              <a:t>電子ジャーナル</a:t>
            </a:r>
          </a:p>
        </p:txBody>
      </p:sp>
      <p:sp>
        <p:nvSpPr>
          <p:cNvPr id="21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011863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sz="5400" dirty="0" smtClean="0">
                <a:effectLst/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US" altLang="ja-JP" sz="5400" b="1" dirty="0" smtClean="0">
                <a:effectLst/>
                <a:ea typeface="ＭＳ Ｐゴシック" pitchFamily="50" charset="-128"/>
                <a:cs typeface="Arial" charset="0"/>
              </a:rPr>
              <a:t>Oxford Journals</a:t>
            </a:r>
            <a:endParaRPr lang="ja-JP" altLang="en-US" sz="5400" dirty="0" smtClean="0"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2" name="線吹き出し 2 (枠付き) 11"/>
          <p:cNvSpPr>
            <a:spLocks/>
          </p:cNvSpPr>
          <p:nvPr/>
        </p:nvSpPr>
        <p:spPr bwMode="auto">
          <a:xfrm>
            <a:off x="7524328" y="1915748"/>
            <a:ext cx="1512168" cy="1005945"/>
          </a:xfrm>
          <a:prstGeom prst="borderCallout2">
            <a:avLst>
              <a:gd name="adj1" fmla="val 25589"/>
              <a:gd name="adj2" fmla="val -933"/>
              <a:gd name="adj3" fmla="val 26472"/>
              <a:gd name="adj4" fmla="val -23319"/>
              <a:gd name="adj5" fmla="val 96542"/>
              <a:gd name="adj6" fmla="val -165880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>
                <a:latin typeface="Calibri" pitchFamily="34" charset="0"/>
              </a:rPr>
              <a:t>分野</a:t>
            </a:r>
            <a:r>
              <a:rPr lang="ja-JP" altLang="en-US" sz="2400" b="1" dirty="0" smtClean="0">
                <a:latin typeface="Calibri" pitchFamily="34" charset="0"/>
              </a:rPr>
              <a:t>別</a:t>
            </a:r>
            <a:endParaRPr lang="en-US" altLang="ja-JP" sz="2400" b="1" dirty="0" smtClean="0">
              <a:latin typeface="Calibri" pitchFamily="34" charset="0"/>
            </a:endParaRPr>
          </a:p>
          <a:p>
            <a:r>
              <a:rPr lang="ja-JP" altLang="en-US" sz="2400" b="1" dirty="0" smtClean="0">
                <a:latin typeface="Calibri" pitchFamily="34" charset="0"/>
              </a:rPr>
              <a:t>雑誌一覧</a:t>
            </a:r>
            <a:endParaRPr lang="ja-JP" altLang="en-US" sz="2400" b="1" dirty="0">
              <a:latin typeface="Calibri" pitchFamily="34" charset="0"/>
            </a:endParaRPr>
          </a:p>
        </p:txBody>
      </p:sp>
      <p:sp>
        <p:nvSpPr>
          <p:cNvPr id="23" name="線吹き出し 2 (枠付き) 11"/>
          <p:cNvSpPr>
            <a:spLocks/>
          </p:cNvSpPr>
          <p:nvPr/>
        </p:nvSpPr>
        <p:spPr bwMode="auto">
          <a:xfrm>
            <a:off x="7525196" y="4498767"/>
            <a:ext cx="1511300" cy="431800"/>
          </a:xfrm>
          <a:prstGeom prst="borderCallout2">
            <a:avLst>
              <a:gd name="adj1" fmla="val 49088"/>
              <a:gd name="adj2" fmla="val -930"/>
              <a:gd name="adj3" fmla="val 44976"/>
              <a:gd name="adj4" fmla="val -22732"/>
              <a:gd name="adj5" fmla="val -93179"/>
              <a:gd name="adj6" fmla="val -171824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 smtClean="0">
                <a:latin typeface="Calibri" pitchFamily="34" charset="0"/>
              </a:rPr>
              <a:t>詳細検索</a:t>
            </a:r>
            <a:endParaRPr lang="ja-JP" altLang="en-US" sz="2400" b="1" dirty="0">
              <a:latin typeface="Calibri" pitchFamily="34" charset="0"/>
            </a:endParaRPr>
          </a:p>
        </p:txBody>
      </p:sp>
      <p:sp>
        <p:nvSpPr>
          <p:cNvPr id="24" name="線吹き出し 2 (枠付き) 11"/>
          <p:cNvSpPr>
            <a:spLocks/>
          </p:cNvSpPr>
          <p:nvPr/>
        </p:nvSpPr>
        <p:spPr bwMode="auto">
          <a:xfrm>
            <a:off x="179512" y="4261415"/>
            <a:ext cx="1511300" cy="431800"/>
          </a:xfrm>
          <a:prstGeom prst="borderCallout2">
            <a:avLst>
              <a:gd name="adj1" fmla="val 42920"/>
              <a:gd name="adj2" fmla="val 100105"/>
              <a:gd name="adj3" fmla="val 38808"/>
              <a:gd name="adj4" fmla="val 117074"/>
              <a:gd name="adj5" fmla="val -54116"/>
              <a:gd name="adj6" fmla="val 131872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 smtClean="0">
                <a:latin typeface="Calibri" pitchFamily="34" charset="0"/>
              </a:rPr>
              <a:t>簡易検索</a:t>
            </a:r>
            <a:endParaRPr lang="ja-JP" altLang="en-US" sz="2400" b="1" dirty="0">
              <a:latin typeface="Calibri" pitchFamily="34" charset="0"/>
            </a:endParaRPr>
          </a:p>
        </p:txBody>
      </p:sp>
      <p:sp>
        <p:nvSpPr>
          <p:cNvPr id="25" name="線吹き出し 2 (枠付き) 11"/>
          <p:cNvSpPr>
            <a:spLocks/>
          </p:cNvSpPr>
          <p:nvPr/>
        </p:nvSpPr>
        <p:spPr bwMode="auto">
          <a:xfrm>
            <a:off x="179512" y="1699848"/>
            <a:ext cx="1511300" cy="793048"/>
          </a:xfrm>
          <a:prstGeom prst="borderCallout2">
            <a:avLst>
              <a:gd name="adj1" fmla="val 49637"/>
              <a:gd name="adj2" fmla="val 99519"/>
              <a:gd name="adj3" fmla="val 51144"/>
              <a:gd name="adj4" fmla="val 116487"/>
              <a:gd name="adj5" fmla="val 149397"/>
              <a:gd name="adj6" fmla="val 130110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 smtClean="0">
                <a:latin typeface="Calibri" pitchFamily="34" charset="0"/>
              </a:rPr>
              <a:t>雑誌タイトル一覧</a:t>
            </a:r>
            <a:endParaRPr lang="ja-JP" alt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486568" y="1350923"/>
            <a:ext cx="8207375" cy="1008062"/>
          </a:xfrm>
        </p:spPr>
        <p:txBody>
          <a:bodyPr lIns="91440" tIns="45720" rIns="91440" bIns="45720"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1849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年から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1995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年までの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Oxford Journals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の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論文は、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NII-REO</a:t>
            </a:r>
            <a:r>
              <a:rPr lang="ja-JP" altLang="en-US" sz="3200" dirty="0" err="1" smtClean="0">
                <a:latin typeface="ＭＳ Ｐゴシック" pitchFamily="50" charset="-128"/>
                <a:ea typeface="ＭＳ Ｐゴシック" pitchFamily="50" charset="-128"/>
              </a:rPr>
              <a:t>に収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録されている。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altLang="ja-JP" sz="3200" dirty="0" smtClean="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4521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2</a:t>
            </a:r>
            <a:r>
              <a:rPr lang="en-US" altLang="ja-JP" dirty="0" smtClean="0"/>
              <a:t>.</a:t>
            </a:r>
            <a:r>
              <a:rPr lang="ja-JP" altLang="en-US" dirty="0"/>
              <a:t>電子ジャーナル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76456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sz="5400" dirty="0" smtClean="0">
                <a:effectLst/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US" altLang="ja-JP" sz="5400" b="1" dirty="0" smtClean="0">
                <a:effectLst/>
                <a:ea typeface="ＭＳ Ｐゴシック" pitchFamily="50" charset="-128"/>
                <a:cs typeface="Arial" charset="0"/>
              </a:rPr>
              <a:t>Oxford Journals Archive</a:t>
            </a:r>
            <a:endParaRPr lang="ja-JP" altLang="en-US" sz="5400" dirty="0" smtClean="0"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56" y="2420888"/>
            <a:ext cx="531883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0" y="950813"/>
            <a:ext cx="9180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000" dirty="0"/>
              <a:t>http://reo.nii.ac.jp/oja/HtmlIndicate/html/journal/publishers/SUP0000003000.html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タイトル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3923928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ffectLst/>
                <a:ea typeface="ＭＳ Ｐゴシック" pitchFamily="50" charset="-128"/>
              </a:rPr>
              <a:t> </a:t>
            </a:r>
            <a:r>
              <a:rPr lang="en-US" altLang="ja-JP" sz="5400" b="1" dirty="0" smtClean="0">
                <a:effectLst/>
                <a:latin typeface="+mj-lt"/>
                <a:ea typeface="Verdana" pitchFamily="34" charset="0"/>
                <a:cs typeface="Times New Roman" pitchFamily="18" charset="0"/>
              </a:rPr>
              <a:t>JSTOR</a:t>
            </a:r>
            <a:endParaRPr lang="ja-JP" altLang="en-US" sz="4000" dirty="0" smtClean="0">
              <a:effectLst/>
              <a:ea typeface="ＭＳ Ｐゴシック" pitchFamily="50" charset="-128"/>
            </a:endParaRPr>
          </a:p>
        </p:txBody>
      </p:sp>
      <p:sp>
        <p:nvSpPr>
          <p:cNvPr id="66562" name="テキスト ボックス 5"/>
          <p:cNvSpPr txBox="1">
            <a:spLocks noChangeArrowheads="1"/>
          </p:cNvSpPr>
          <p:nvPr/>
        </p:nvSpPr>
        <p:spPr bwMode="auto">
          <a:xfrm>
            <a:off x="467322" y="4293096"/>
            <a:ext cx="84248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fontAlgn="ctr"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rgbClr val="000000"/>
                </a:solidFill>
              </a:rPr>
              <a:t>発行</a:t>
            </a:r>
            <a:r>
              <a:rPr lang="ja-JP" altLang="en-US" sz="2400" dirty="0">
                <a:solidFill>
                  <a:srgbClr val="000000"/>
                </a:solidFill>
              </a:rPr>
              <a:t>から一定の期間を経た学術雑誌を収録し、公開している学術雑誌バックナンバーの保存</a:t>
            </a:r>
            <a:r>
              <a:rPr lang="ja-JP" altLang="en-US" sz="2400" dirty="0" smtClean="0">
                <a:solidFill>
                  <a:srgbClr val="000000"/>
                </a:solidFill>
              </a:rPr>
              <a:t>書庫．（最新号はない）</a:t>
            </a:r>
            <a:endParaRPr lang="en-US" altLang="ja-JP" sz="2400" dirty="0" smtClean="0">
              <a:solidFill>
                <a:srgbClr val="000000"/>
              </a:solidFill>
            </a:endParaRPr>
          </a:p>
          <a:p>
            <a:pPr marL="342900" indent="-342900" fontAlgn="ctr"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rgbClr val="000000"/>
                </a:solidFill>
              </a:rPr>
              <a:t>本学で</a:t>
            </a:r>
            <a:r>
              <a:rPr lang="ja-JP" altLang="en-US" sz="2400" dirty="0">
                <a:solidFill>
                  <a:srgbClr val="000000"/>
                </a:solidFill>
              </a:rPr>
              <a:t>本文閲覧可能な雑誌</a:t>
            </a:r>
            <a:r>
              <a:rPr lang="ja-JP" altLang="en-US" sz="2400" dirty="0" smtClean="0">
                <a:solidFill>
                  <a:srgbClr val="000000"/>
                </a:solidFill>
              </a:rPr>
              <a:t>は環境学・数学・統計学・経済学・経営学・歴史学・政治学・言語学・文学など．（</a:t>
            </a:r>
            <a:r>
              <a:rPr lang="en-US" altLang="ja-JP" sz="2400" dirty="0" smtClean="0">
                <a:solidFill>
                  <a:srgbClr val="000000"/>
                </a:solidFill>
              </a:rPr>
              <a:t>H24.8.15</a:t>
            </a:r>
            <a:r>
              <a:rPr lang="ja-JP" altLang="en-US" sz="2400" dirty="0" smtClean="0">
                <a:solidFill>
                  <a:srgbClr val="000000"/>
                </a:solidFill>
              </a:rPr>
              <a:t>まではトライアル期間のためすべての雑誌本文を閲覧可能）</a:t>
            </a:r>
            <a:endParaRPr lang="en-US" altLang="ja-JP" sz="2400" dirty="0" smtClean="0">
              <a:solidFill>
                <a:srgbClr val="000000"/>
              </a:solidFill>
            </a:endParaRPr>
          </a:p>
        </p:txBody>
      </p:sp>
      <p:pic>
        <p:nvPicPr>
          <p:cNvPr id="6656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49" y="1408974"/>
            <a:ext cx="3885127" cy="2884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15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/>
              <a:t>2.</a:t>
            </a:r>
            <a:r>
              <a:rPr lang="ja-JP" altLang="en-US" dirty="0"/>
              <a:t>電子ジャーナル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85750" y="885754"/>
            <a:ext cx="3366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800" dirty="0"/>
              <a:t>http://www.jstor.org/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テキスト ボックス 15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/>
              <a:t>2.</a:t>
            </a:r>
            <a:r>
              <a:rPr lang="ja-JP" altLang="en-US" dirty="0"/>
              <a:t>電子ジャーナル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5076056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ffectLst/>
                <a:ea typeface="ＭＳ Ｐゴシック" pitchFamily="50" charset="-128"/>
              </a:rPr>
              <a:t> </a:t>
            </a:r>
            <a:r>
              <a:rPr lang="en-US" altLang="ja-JP" sz="5400" b="1" dirty="0" smtClean="0">
                <a:effectLst/>
                <a:latin typeface="+mj-lt"/>
                <a:ea typeface="Verdana" pitchFamily="34" charset="0"/>
                <a:cs typeface="Times New Roman" pitchFamily="18" charset="0"/>
              </a:rPr>
              <a:t>JSTOR </a:t>
            </a:r>
            <a:r>
              <a:rPr lang="ja-JP" altLang="en-US" sz="3600" dirty="0" smtClean="0">
                <a:effectLst/>
                <a:latin typeface="+mj-lt"/>
                <a:ea typeface="Verdana" pitchFamily="34" charset="0"/>
                <a:cs typeface="Times New Roman" pitchFamily="18" charset="0"/>
              </a:rPr>
              <a:t>簡易検索</a:t>
            </a:r>
            <a:endParaRPr lang="ja-JP" altLang="en-US" sz="3600" dirty="0" smtClean="0">
              <a:effectLst/>
              <a:ea typeface="ＭＳ Ｐゴシック" pitchFamily="5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589440" cy="510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円/楕円 1"/>
          <p:cNvSpPr/>
          <p:nvPr/>
        </p:nvSpPr>
        <p:spPr bwMode="auto">
          <a:xfrm>
            <a:off x="1331640" y="2996952"/>
            <a:ext cx="1080120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4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テキスト ボックス 15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/>
              <a:t>2.</a:t>
            </a:r>
            <a:r>
              <a:rPr lang="ja-JP" altLang="en-US" dirty="0"/>
              <a:t>電子ジャーナル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020271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ffectLst/>
                <a:ea typeface="ＭＳ Ｐゴシック" pitchFamily="50" charset="-128"/>
              </a:rPr>
              <a:t> </a:t>
            </a:r>
            <a:r>
              <a:rPr lang="en-US" altLang="ja-JP" sz="5400" b="1" dirty="0" smtClean="0">
                <a:effectLst/>
                <a:latin typeface="+mj-lt"/>
                <a:ea typeface="Verdana" pitchFamily="34" charset="0"/>
                <a:cs typeface="Times New Roman" pitchFamily="18" charset="0"/>
              </a:rPr>
              <a:t>JSTOR </a:t>
            </a:r>
            <a:r>
              <a:rPr lang="ja-JP" altLang="en-US" sz="3600" dirty="0" smtClean="0">
                <a:effectLst/>
                <a:latin typeface="+mj-lt"/>
                <a:ea typeface="Verdana" pitchFamily="34" charset="0"/>
                <a:cs typeface="Times New Roman" pitchFamily="18" charset="0"/>
              </a:rPr>
              <a:t>検索結果画面</a:t>
            </a:r>
            <a:endParaRPr lang="ja-JP" altLang="en-US" sz="3600" dirty="0" smtClean="0">
              <a:effectLst/>
              <a:ea typeface="ＭＳ Ｐゴシック" pitchFamily="50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1989"/>
            <a:ext cx="6507853" cy="503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線吹き出し 2 (枠付き) 6"/>
          <p:cNvSpPr>
            <a:spLocks/>
          </p:cNvSpPr>
          <p:nvPr/>
        </p:nvSpPr>
        <p:spPr bwMode="auto">
          <a:xfrm>
            <a:off x="31573" y="1051989"/>
            <a:ext cx="2308179" cy="792836"/>
          </a:xfrm>
          <a:prstGeom prst="borderCallout2">
            <a:avLst>
              <a:gd name="adj1" fmla="val 50687"/>
              <a:gd name="adj2" fmla="val 100214"/>
              <a:gd name="adj3" fmla="val 49809"/>
              <a:gd name="adj4" fmla="val 112644"/>
              <a:gd name="adj5" fmla="val 209160"/>
              <a:gd name="adj6" fmla="val 136362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関連性または日付順で並べ替え</a:t>
            </a:r>
            <a:endParaRPr lang="en-US" altLang="ja-JP" b="1" dirty="0" smtClean="0">
              <a:latin typeface="Calibri" pitchFamily="34" charset="0"/>
            </a:endParaRPr>
          </a:p>
        </p:txBody>
      </p:sp>
      <p:sp>
        <p:nvSpPr>
          <p:cNvPr id="8" name="線吹き出し 2 (枠付き) 7"/>
          <p:cNvSpPr>
            <a:spLocks/>
          </p:cNvSpPr>
          <p:nvPr/>
        </p:nvSpPr>
        <p:spPr bwMode="auto">
          <a:xfrm>
            <a:off x="36128" y="2422956"/>
            <a:ext cx="2308179" cy="1006044"/>
          </a:xfrm>
          <a:prstGeom prst="borderCallout2">
            <a:avLst>
              <a:gd name="adj1" fmla="val 50687"/>
              <a:gd name="adj2" fmla="val 100214"/>
              <a:gd name="adj3" fmla="val 49809"/>
              <a:gd name="adj4" fmla="val 112644"/>
              <a:gd name="adj5" fmla="val 66984"/>
              <a:gd name="adj6" fmla="val 143670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全結果か、画像のある結果のみかに絞り込み</a:t>
            </a:r>
            <a:endParaRPr lang="en-US" altLang="ja-JP" b="1" dirty="0" smtClean="0">
              <a:latin typeface="Calibri" pitchFamily="34" charset="0"/>
            </a:endParaRPr>
          </a:p>
        </p:txBody>
      </p:sp>
      <p:sp>
        <p:nvSpPr>
          <p:cNvPr id="9" name="線吹き出し 2 (枠付き) 8"/>
          <p:cNvSpPr>
            <a:spLocks/>
          </p:cNvSpPr>
          <p:nvPr/>
        </p:nvSpPr>
        <p:spPr bwMode="auto">
          <a:xfrm>
            <a:off x="36127" y="3717032"/>
            <a:ext cx="2308179" cy="1006044"/>
          </a:xfrm>
          <a:prstGeom prst="borderCallout2">
            <a:avLst>
              <a:gd name="adj1" fmla="val 50687"/>
              <a:gd name="adj2" fmla="val 100214"/>
              <a:gd name="adj3" fmla="val 49809"/>
              <a:gd name="adj4" fmla="val 112644"/>
              <a:gd name="adj5" fmla="val -35378"/>
              <a:gd name="adj6" fmla="val 141747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全結果か、本文にアクセスできる結果のみかに絞り込み</a:t>
            </a:r>
            <a:endParaRPr lang="en-US" altLang="ja-JP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テキスト ボックス 15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/>
              <a:t>2.</a:t>
            </a:r>
            <a:r>
              <a:rPr lang="ja-JP" altLang="en-US" dirty="0"/>
              <a:t>電子ジャーナル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40351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ffectLst/>
                <a:ea typeface="ＭＳ Ｐゴシック" pitchFamily="50" charset="-128"/>
              </a:rPr>
              <a:t> </a:t>
            </a:r>
            <a:r>
              <a:rPr lang="en-US" altLang="ja-JP" sz="5400" b="1" dirty="0" smtClean="0">
                <a:effectLst/>
                <a:latin typeface="+mj-lt"/>
                <a:ea typeface="Verdana" pitchFamily="34" charset="0"/>
                <a:cs typeface="Times New Roman" pitchFamily="18" charset="0"/>
              </a:rPr>
              <a:t>JSTOR </a:t>
            </a:r>
            <a:r>
              <a:rPr lang="en-US" altLang="ja-JP" sz="3600" dirty="0" smtClean="0">
                <a:effectLst/>
                <a:latin typeface="+mj-lt"/>
                <a:ea typeface="Verdana" pitchFamily="34" charset="0"/>
                <a:cs typeface="Times New Roman" pitchFamily="18" charset="0"/>
              </a:rPr>
              <a:t>Advanced Search</a:t>
            </a:r>
            <a:endParaRPr lang="ja-JP" altLang="en-US" sz="3600" dirty="0" smtClean="0">
              <a:effectLst/>
              <a:ea typeface="ＭＳ Ｐゴシック" pitchFamily="50" charset="-12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76142"/>
            <a:ext cx="6097162" cy="51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線吹き出し 2 (枠付き) 6"/>
          <p:cNvSpPr>
            <a:spLocks/>
          </p:cNvSpPr>
          <p:nvPr/>
        </p:nvSpPr>
        <p:spPr bwMode="auto">
          <a:xfrm>
            <a:off x="138105" y="1076142"/>
            <a:ext cx="1553575" cy="1128722"/>
          </a:xfrm>
          <a:prstGeom prst="borderCallout2">
            <a:avLst>
              <a:gd name="adj1" fmla="val 50687"/>
              <a:gd name="adj2" fmla="val 100214"/>
              <a:gd name="adj3" fmla="val 49809"/>
              <a:gd name="adj4" fmla="val 112644"/>
              <a:gd name="adj5" fmla="val 161182"/>
              <a:gd name="adj6" fmla="val 147791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本文アクセス可能文献のみに限定して検索</a:t>
            </a:r>
            <a:endParaRPr lang="en-US" altLang="ja-JP" b="1" dirty="0" smtClean="0">
              <a:latin typeface="Calibri" pitchFamily="34" charset="0"/>
            </a:endParaRPr>
          </a:p>
        </p:txBody>
      </p:sp>
      <p:sp>
        <p:nvSpPr>
          <p:cNvPr id="10" name="線吹き出し 2 (枠付き) 9"/>
          <p:cNvSpPr>
            <a:spLocks/>
          </p:cNvSpPr>
          <p:nvPr/>
        </p:nvSpPr>
        <p:spPr bwMode="auto">
          <a:xfrm>
            <a:off x="7020272" y="980728"/>
            <a:ext cx="1728192" cy="1224136"/>
          </a:xfrm>
          <a:prstGeom prst="borderCallout2">
            <a:avLst>
              <a:gd name="adj1" fmla="val 49567"/>
              <a:gd name="adj2" fmla="val -930"/>
              <a:gd name="adj3" fmla="val 49809"/>
              <a:gd name="adj4" fmla="val -17643"/>
              <a:gd name="adj5" fmla="val 109115"/>
              <a:gd name="adj6" fmla="val -56102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本文、著者名、論文名、抄録等を指定して検索</a:t>
            </a:r>
            <a:endParaRPr lang="en-US" altLang="ja-JP" b="1" dirty="0" smtClean="0">
              <a:latin typeface="Calibri" pitchFamily="34" charset="0"/>
            </a:endParaRPr>
          </a:p>
        </p:txBody>
      </p:sp>
      <p:sp>
        <p:nvSpPr>
          <p:cNvPr id="11" name="線吹き出し 2 (枠付き) 10"/>
          <p:cNvSpPr>
            <a:spLocks/>
          </p:cNvSpPr>
          <p:nvPr/>
        </p:nvSpPr>
        <p:spPr bwMode="auto">
          <a:xfrm>
            <a:off x="156836" y="2420888"/>
            <a:ext cx="1553575" cy="792836"/>
          </a:xfrm>
          <a:prstGeom prst="borderCallout2">
            <a:avLst>
              <a:gd name="adj1" fmla="val 50687"/>
              <a:gd name="adj2" fmla="val 100214"/>
              <a:gd name="adj3" fmla="val 49809"/>
              <a:gd name="adj4" fmla="val 112644"/>
              <a:gd name="adj5" fmla="val 164371"/>
              <a:gd name="adj6" fmla="val 148934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文献タイプ、日付、言語</a:t>
            </a:r>
            <a:r>
              <a:rPr lang="ja-JP" altLang="en-US" b="1" dirty="0">
                <a:latin typeface="Calibri" pitchFamily="34" charset="0"/>
              </a:rPr>
              <a:t>を</a:t>
            </a:r>
            <a:r>
              <a:rPr lang="ja-JP" altLang="en-US" b="1" dirty="0" smtClean="0">
                <a:latin typeface="Calibri" pitchFamily="34" charset="0"/>
              </a:rPr>
              <a:t>限定して検索</a:t>
            </a:r>
            <a:endParaRPr lang="en-US" altLang="ja-JP" b="1" dirty="0" smtClean="0">
              <a:latin typeface="Calibri" pitchFamily="34" charset="0"/>
            </a:endParaRPr>
          </a:p>
        </p:txBody>
      </p:sp>
      <p:sp>
        <p:nvSpPr>
          <p:cNvPr id="12" name="線吹き出し 2 (枠付き) 11"/>
          <p:cNvSpPr>
            <a:spLocks/>
          </p:cNvSpPr>
          <p:nvPr/>
        </p:nvSpPr>
        <p:spPr bwMode="auto">
          <a:xfrm>
            <a:off x="172610" y="3608653"/>
            <a:ext cx="1553575" cy="792836"/>
          </a:xfrm>
          <a:prstGeom prst="borderCallout2">
            <a:avLst>
              <a:gd name="adj1" fmla="val 50687"/>
              <a:gd name="adj2" fmla="val 100214"/>
              <a:gd name="adj3" fmla="val 49809"/>
              <a:gd name="adj4" fmla="val 112644"/>
              <a:gd name="adj5" fmla="val 120701"/>
              <a:gd name="adj6" fmla="val 146077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雑誌名検索</a:t>
            </a:r>
            <a:endParaRPr lang="en-US" altLang="ja-JP" b="1" dirty="0" smtClean="0">
              <a:latin typeface="Calibri" pitchFamily="34" charset="0"/>
            </a:endParaRPr>
          </a:p>
        </p:txBody>
      </p:sp>
      <p:sp>
        <p:nvSpPr>
          <p:cNvPr id="13" name="線吹き出し 2 (枠付き) 12"/>
          <p:cNvSpPr>
            <a:spLocks/>
          </p:cNvSpPr>
          <p:nvPr/>
        </p:nvSpPr>
        <p:spPr bwMode="auto">
          <a:xfrm>
            <a:off x="172610" y="4650307"/>
            <a:ext cx="1553575" cy="792836"/>
          </a:xfrm>
          <a:prstGeom prst="borderCallout2">
            <a:avLst>
              <a:gd name="adj1" fmla="val 50687"/>
              <a:gd name="adj2" fmla="val 100214"/>
              <a:gd name="adj3" fmla="val 49809"/>
              <a:gd name="adj4" fmla="val 112644"/>
              <a:gd name="adj5" fmla="val 52397"/>
              <a:gd name="adj6" fmla="val 144934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分野を限定して検索</a:t>
            </a:r>
            <a:endParaRPr lang="en-US" altLang="ja-JP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テキスト ボックス 15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/>
              <a:t>2.</a:t>
            </a:r>
            <a:r>
              <a:rPr lang="ja-JP" altLang="en-US" dirty="0"/>
              <a:t>電子ジャーナル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40351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ffectLst/>
                <a:ea typeface="ＭＳ Ｐゴシック" pitchFamily="50" charset="-128"/>
              </a:rPr>
              <a:t> </a:t>
            </a:r>
            <a:r>
              <a:rPr lang="en-US" altLang="ja-JP" sz="5400" b="1" dirty="0" smtClean="0">
                <a:effectLst/>
                <a:latin typeface="+mj-lt"/>
                <a:ea typeface="Verdana" pitchFamily="34" charset="0"/>
                <a:cs typeface="Times New Roman" pitchFamily="18" charset="0"/>
              </a:rPr>
              <a:t>JSTOR</a:t>
            </a:r>
            <a:endParaRPr lang="ja-JP" altLang="en-US" sz="3600" dirty="0" smtClean="0">
              <a:effectLst/>
              <a:ea typeface="ＭＳ Ｐゴシック" pitchFamily="50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958306"/>
            <a:ext cx="6483317" cy="55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線吹き出し 2 (枠付き) 6"/>
          <p:cNvSpPr>
            <a:spLocks/>
          </p:cNvSpPr>
          <p:nvPr/>
        </p:nvSpPr>
        <p:spPr bwMode="auto">
          <a:xfrm>
            <a:off x="138105" y="1916832"/>
            <a:ext cx="1553575" cy="1872208"/>
          </a:xfrm>
          <a:prstGeom prst="borderCallout2">
            <a:avLst>
              <a:gd name="adj1" fmla="val 50687"/>
              <a:gd name="adj2" fmla="val 100214"/>
              <a:gd name="adj3" fmla="val 49809"/>
              <a:gd name="adj4" fmla="val 112644"/>
              <a:gd name="adj5" fmla="val 98590"/>
              <a:gd name="adj6" fmla="val 137505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 smtClean="0">
                <a:latin typeface="Calibri" pitchFamily="34" charset="0"/>
              </a:rPr>
              <a:t>雑誌名、巻、号、開始ページがわかって</a:t>
            </a:r>
            <a:r>
              <a:rPr lang="ja-JP" altLang="en-US" b="1" dirty="0" err="1" smtClean="0">
                <a:latin typeface="Calibri" pitchFamily="34" charset="0"/>
              </a:rPr>
              <a:t>れば</a:t>
            </a:r>
            <a:r>
              <a:rPr lang="en-US" altLang="ja-JP" b="1" dirty="0" smtClean="0">
                <a:latin typeface="Calibri" pitchFamily="34" charset="0"/>
              </a:rPr>
              <a:t>Citation Locator</a:t>
            </a:r>
            <a:r>
              <a:rPr lang="ja-JP" altLang="en-US" b="1" dirty="0" smtClean="0">
                <a:latin typeface="Calibri" pitchFamily="34" charset="0"/>
              </a:rPr>
              <a:t>で検索できる</a:t>
            </a:r>
            <a:endParaRPr lang="en-US" altLang="ja-JP" b="1" dirty="0" smtClean="0">
              <a:latin typeface="Calibri" pitchFamily="34" charset="0"/>
            </a:endParaRPr>
          </a:p>
        </p:txBody>
      </p:sp>
      <p:sp>
        <p:nvSpPr>
          <p:cNvPr id="2" name="円/楕円 1"/>
          <p:cNvSpPr/>
          <p:nvPr/>
        </p:nvSpPr>
        <p:spPr bwMode="auto">
          <a:xfrm>
            <a:off x="2914827" y="1689212"/>
            <a:ext cx="1008112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06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テキスト ボックス 15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44926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/>
              <a:t>2.</a:t>
            </a:r>
            <a:r>
              <a:rPr lang="ja-JP" altLang="en-US" dirty="0"/>
              <a:t>電子ジャーナル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40351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ffectLst/>
                <a:ea typeface="ＭＳ Ｐゴシック" pitchFamily="50" charset="-128"/>
              </a:rPr>
              <a:t> </a:t>
            </a:r>
            <a:r>
              <a:rPr lang="en-US" altLang="ja-JP" sz="5400" b="1" dirty="0" smtClean="0">
                <a:effectLst/>
                <a:latin typeface="+mj-lt"/>
                <a:ea typeface="Verdana" pitchFamily="34" charset="0"/>
                <a:cs typeface="Times New Roman" pitchFamily="18" charset="0"/>
              </a:rPr>
              <a:t>JSTOR</a:t>
            </a:r>
            <a:endParaRPr lang="ja-JP" altLang="en-US" sz="3600" dirty="0" smtClean="0">
              <a:effectLst/>
              <a:ea typeface="ＭＳ Ｐゴシック" pitchFamily="50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48882"/>
            <a:ext cx="6326652" cy="538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円/楕円 1"/>
          <p:cNvSpPr/>
          <p:nvPr/>
        </p:nvSpPr>
        <p:spPr bwMode="auto">
          <a:xfrm>
            <a:off x="3203848" y="1401180"/>
            <a:ext cx="1008112" cy="87569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線吹き出し 2 (枠付き) 6"/>
          <p:cNvSpPr>
            <a:spLocks/>
          </p:cNvSpPr>
          <p:nvPr/>
        </p:nvSpPr>
        <p:spPr bwMode="auto">
          <a:xfrm>
            <a:off x="138105" y="1916832"/>
            <a:ext cx="1553575" cy="1512168"/>
          </a:xfrm>
          <a:prstGeom prst="borderCallout2">
            <a:avLst>
              <a:gd name="adj1" fmla="val 50687"/>
              <a:gd name="adj2" fmla="val 100214"/>
              <a:gd name="adj3" fmla="val 49809"/>
              <a:gd name="adj4" fmla="val 112644"/>
              <a:gd name="adj5" fmla="val 434"/>
              <a:gd name="adj6" fmla="val 194077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b="1" dirty="0">
                <a:latin typeface="Calibri" pitchFamily="34" charset="0"/>
              </a:rPr>
              <a:t>雑誌</a:t>
            </a:r>
            <a:r>
              <a:rPr lang="ja-JP" altLang="en-US" b="1" dirty="0" smtClean="0">
                <a:latin typeface="Calibri" pitchFamily="34" charset="0"/>
              </a:rPr>
              <a:t>を分野別、</a:t>
            </a:r>
            <a:r>
              <a:rPr lang="en-US" altLang="ja-JP" b="1" dirty="0" smtClean="0">
                <a:latin typeface="Calibri" pitchFamily="34" charset="0"/>
              </a:rPr>
              <a:t>ABC</a:t>
            </a:r>
            <a:r>
              <a:rPr lang="ja-JP" altLang="en-US" b="1" dirty="0" smtClean="0">
                <a:latin typeface="Calibri" pitchFamily="34" charset="0"/>
              </a:rPr>
              <a:t>順、出版社別にブラウズできる</a:t>
            </a:r>
            <a:endParaRPr lang="en-US" altLang="ja-JP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076825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sz="5400" dirty="0" smtClean="0">
                <a:effectLst/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US" altLang="ja-JP" sz="5400" b="1" dirty="0" err="1" smtClean="0">
                <a:effectLst/>
                <a:ea typeface="ＭＳ Ｐゴシック" pitchFamily="50" charset="-128"/>
                <a:cs typeface="Arial" charset="0"/>
              </a:rPr>
              <a:t>UniBio</a:t>
            </a:r>
            <a:r>
              <a:rPr lang="en-US" altLang="ja-JP" sz="5400" b="1" dirty="0" smtClean="0">
                <a:effectLst/>
                <a:ea typeface="ＭＳ Ｐゴシック" pitchFamily="50" charset="-128"/>
                <a:cs typeface="Arial" charset="0"/>
              </a:rPr>
              <a:t> Press</a:t>
            </a:r>
            <a:endParaRPr lang="ja-JP" altLang="en-US" sz="5400" dirty="0" smtClean="0"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70658" name="テキスト ボックス 5"/>
          <p:cNvSpPr txBox="1">
            <a:spLocks noChangeArrowheads="1"/>
          </p:cNvSpPr>
          <p:nvPr/>
        </p:nvSpPr>
        <p:spPr bwMode="auto">
          <a:xfrm>
            <a:off x="446235" y="5733256"/>
            <a:ext cx="8675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 smtClean="0"/>
              <a:t>国内</a:t>
            </a:r>
            <a:r>
              <a:rPr lang="ja-JP" altLang="en-US" sz="2400" dirty="0"/>
              <a:t>動物系６学会発行の学会誌（英文）</a:t>
            </a:r>
            <a:r>
              <a:rPr lang="ja-JP" altLang="en-US" sz="2400" dirty="0">
                <a:solidFill>
                  <a:srgbClr val="000000"/>
                </a:solidFill>
              </a:rPr>
              <a:t>の電子ジャーナル</a:t>
            </a:r>
          </a:p>
        </p:txBody>
      </p:sp>
      <p:sp>
        <p:nvSpPr>
          <p:cNvPr id="70660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2</a:t>
            </a:r>
            <a:r>
              <a:rPr lang="en-US" altLang="ja-JP" dirty="0" smtClean="0"/>
              <a:t>.</a:t>
            </a:r>
            <a:r>
              <a:rPr lang="ja-JP" altLang="en-US" dirty="0"/>
              <a:t>電子ジャーナル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6120"/>
            <a:ext cx="5708253" cy="417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79512" y="885754"/>
            <a:ext cx="8750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800" dirty="0"/>
              <a:t>http://www.pieronline.jp/content/publisher/unibiopress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5113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ja-JP" altLang="en-US" sz="4700" dirty="0" smtClean="0">
                <a:effectLst/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US" altLang="ja-JP" sz="4400" b="1" dirty="0" smtClean="0">
                <a:effectLst/>
                <a:ea typeface="ＭＳ Ｐゴシック" pitchFamily="50" charset="-128"/>
                <a:cs typeface="Arial" charset="0"/>
              </a:rPr>
              <a:t>Academic Search Elite</a:t>
            </a:r>
            <a:endParaRPr lang="en-US" altLang="ja-JP" sz="4400" dirty="0" smtClean="0"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4339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/>
              <a:t>1.</a:t>
            </a:r>
            <a:r>
              <a:rPr lang="ja-JP" altLang="en-US" dirty="0" smtClean="0"/>
              <a:t>書誌</a:t>
            </a:r>
            <a:r>
              <a:rPr lang="ja-JP" altLang="en-US" dirty="0"/>
              <a:t>データベース</a:t>
            </a:r>
          </a:p>
        </p:txBody>
      </p:sp>
      <p:sp>
        <p:nvSpPr>
          <p:cNvPr id="6" name="テキスト ボックス 10"/>
          <p:cNvSpPr txBox="1">
            <a:spLocks noChangeArrowheads="1"/>
          </p:cNvSpPr>
          <p:nvPr/>
        </p:nvSpPr>
        <p:spPr bwMode="auto">
          <a:xfrm>
            <a:off x="179512" y="1001279"/>
            <a:ext cx="8568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800" dirty="0"/>
              <a:t>http://search.ebscohost.com/login.aspx?authtype=ip</a:t>
            </a:r>
            <a:endParaRPr lang="ja-JP" alt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50" y="1511922"/>
            <a:ext cx="5580675" cy="499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2</a:t>
            </a:r>
            <a:r>
              <a:rPr lang="en-US" altLang="ja-JP" dirty="0" smtClean="0"/>
              <a:t>.</a:t>
            </a:r>
            <a:r>
              <a:rPr lang="ja-JP" altLang="en-US" dirty="0"/>
              <a:t>電子ジャーナル</a:t>
            </a:r>
          </a:p>
        </p:txBody>
      </p:sp>
      <p:sp>
        <p:nvSpPr>
          <p:cNvPr id="13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36496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sz="5400" dirty="0" smtClean="0">
                <a:effectLst/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ja-JP" altLang="en-US" sz="5400" dirty="0" smtClean="0">
                <a:effectLst/>
                <a:latin typeface="Calibri" pitchFamily="34" charset="0"/>
                <a:ea typeface="ＭＳ Ｐゴシック" pitchFamily="50" charset="-128"/>
              </a:rPr>
              <a:t>電子ジャーナル禁止事項</a:t>
            </a:r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 bwMode="auto">
          <a:xfrm>
            <a:off x="436746" y="1196752"/>
            <a:ext cx="820737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2263" indent="-322263" algn="l" defTabSz="449263" rtl="0" eaLnBrk="0" fontAlgn="base" hangingPunct="0"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4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722313" indent="-265113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4000">
                <a:solidFill>
                  <a:srgbClr val="000000"/>
                </a:solidFill>
                <a:latin typeface="Arial" charset="0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3600">
                <a:solidFill>
                  <a:srgbClr val="000000"/>
                </a:solidFill>
                <a:latin typeface="Arial" charset="0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3200">
                <a:solidFill>
                  <a:srgbClr val="000000"/>
                </a:solidFill>
                <a:latin typeface="Arial" charset="0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ja-JP" altLang="en-US" sz="2800" dirty="0" smtClean="0"/>
              <a:t>プログラムを使った機械的ダウンロード</a:t>
            </a:r>
            <a:endParaRPr lang="en-US" altLang="ja-JP" sz="2800" dirty="0" smtClean="0"/>
          </a:p>
          <a:p>
            <a:pPr eaLnBrk="1" hangingPunct="1"/>
            <a:endParaRPr lang="en-US" altLang="ja-JP" sz="800" dirty="0" smtClean="0"/>
          </a:p>
          <a:p>
            <a:pPr eaLnBrk="1" hangingPunct="1"/>
            <a:r>
              <a:rPr lang="ja-JP" altLang="en-US" sz="2800" dirty="0" smtClean="0"/>
              <a:t>雑誌１冊を丸ごとダウンロードするなど見境のないダウンロード</a:t>
            </a:r>
            <a:endParaRPr lang="en-US" altLang="ja-JP" sz="2800" dirty="0" smtClean="0"/>
          </a:p>
          <a:p>
            <a:pPr eaLnBrk="1" hangingPunct="1"/>
            <a:endParaRPr lang="en-US" altLang="ja-JP" sz="800" dirty="0" smtClean="0"/>
          </a:p>
          <a:p>
            <a:pPr eaLnBrk="1" hangingPunct="1"/>
            <a:r>
              <a:rPr lang="ja-JP" altLang="en-US" sz="2800" dirty="0" smtClean="0"/>
              <a:t>ダウンロードした論文を複製したり、配布したりする</a:t>
            </a:r>
            <a:endParaRPr lang="en-US" altLang="ja-JP" sz="2800" dirty="0" smtClean="0"/>
          </a:p>
          <a:p>
            <a:pPr eaLnBrk="1" hangingPunct="1"/>
            <a:endParaRPr lang="en-US" altLang="ja-JP" sz="900" dirty="0" smtClean="0"/>
          </a:p>
          <a:p>
            <a:pPr marL="0" indent="0" eaLnBrk="1" hangingPunct="1">
              <a:buFont typeface="Arial" charset="0"/>
              <a:buNone/>
            </a:pPr>
            <a:r>
              <a:rPr lang="ja-JP" altLang="en-US" sz="2800" dirty="0"/>
              <a:t> </a:t>
            </a:r>
            <a:r>
              <a:rPr lang="ja-JP" altLang="en-US" sz="2800" dirty="0" smtClean="0"/>
              <a:t>             ・・・などは厳禁です。</a:t>
            </a:r>
            <a:endParaRPr lang="en-US" altLang="ja-JP" sz="2800" dirty="0"/>
          </a:p>
          <a:p>
            <a:pPr marL="0" indent="0" eaLnBrk="1" hangingPunct="1">
              <a:buFont typeface="Arial" charset="0"/>
              <a:buNone/>
            </a:pPr>
            <a:endParaRPr lang="en-US" altLang="ja-JP" sz="1200" dirty="0" smtClean="0"/>
          </a:p>
          <a:p>
            <a:pPr marL="0" indent="0" eaLnBrk="1" hangingPunct="1">
              <a:buFont typeface="Arial" charset="0"/>
              <a:buNone/>
            </a:pPr>
            <a:r>
              <a:rPr lang="ja-JP" altLang="en-US" sz="2400" dirty="0" smtClean="0"/>
              <a:t>（参考）電子ジャーナル等利用上の注意   </a:t>
            </a:r>
            <a:endParaRPr lang="en-US" altLang="ja-JP" sz="24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</a:rPr>
              <a:t>              http://www.lib.ibaraki.ac.jp/oj/e-journals.html </a:t>
            </a:r>
            <a:endParaRPr lang="en-US" altLang="ja-JP" sz="2400" dirty="0" smtClean="0"/>
          </a:p>
          <a:p>
            <a:pPr algn="r" eaLnBrk="1" hangingPunct="1"/>
            <a:endParaRPr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925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36496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altLang="ja-JP" sz="5400" dirty="0" smtClean="0">
                <a:effectLst/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ja-JP" altLang="en-US" sz="5400" dirty="0" smtClean="0">
                <a:effectLst/>
                <a:latin typeface="Calibri" pitchFamily="34" charset="0"/>
                <a:ea typeface="ＭＳ Ｐゴシック" pitchFamily="50" charset="-128"/>
              </a:rPr>
              <a:t>参考文献</a:t>
            </a: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 bwMode="auto">
          <a:xfrm>
            <a:off x="436744" y="2564904"/>
            <a:ext cx="82073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2263" indent="-322263" algn="l" defTabSz="449263" rtl="0" eaLnBrk="0" fontAlgn="base" hangingPunct="0"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4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722313" indent="-265113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4000">
                <a:solidFill>
                  <a:srgbClr val="000000"/>
                </a:solidFill>
                <a:latin typeface="Arial" charset="0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3600">
                <a:solidFill>
                  <a:srgbClr val="000000"/>
                </a:solidFill>
                <a:latin typeface="Arial" charset="0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3200">
                <a:solidFill>
                  <a:srgbClr val="000000"/>
                </a:solidFill>
                <a:latin typeface="Arial" charset="0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en-US" altLang="ja-JP" sz="800" dirty="0" smtClean="0"/>
          </a:p>
          <a:p>
            <a:pPr marL="0" indent="0" eaLnBrk="1" hangingPunct="1">
              <a:buNone/>
            </a:pPr>
            <a:r>
              <a:rPr lang="ja-JP" altLang="en-US" sz="2800" dirty="0" smtClean="0"/>
              <a:t>齋藤忠夫編</a:t>
            </a:r>
            <a:r>
              <a:rPr lang="en-US" altLang="ja-JP" sz="2800" dirty="0" smtClean="0"/>
              <a:t>. </a:t>
            </a:r>
            <a:r>
              <a:rPr lang="ja-JP" altLang="en-US" sz="2800" dirty="0" smtClean="0"/>
              <a:t>農学・生命科学のための学術情報リテラシー</a:t>
            </a:r>
            <a:r>
              <a:rPr lang="en-US" altLang="ja-JP" sz="2800" dirty="0" smtClean="0"/>
              <a:t>. </a:t>
            </a:r>
            <a:r>
              <a:rPr lang="ja-JP" altLang="en-US" sz="2800" dirty="0" smtClean="0"/>
              <a:t>朝倉書店</a:t>
            </a:r>
            <a:r>
              <a:rPr lang="en-US" altLang="ja-JP" sz="2800" dirty="0" smtClean="0"/>
              <a:t>, 2011, 122p.</a:t>
            </a:r>
            <a:endParaRPr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579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 txBox="1">
            <a:spLocks/>
          </p:cNvSpPr>
          <p:nvPr/>
        </p:nvSpPr>
        <p:spPr bwMode="auto">
          <a:xfrm>
            <a:off x="179512" y="2564904"/>
            <a:ext cx="90364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2263" indent="-322263" algn="l" defTabSz="449263" rtl="0" eaLnBrk="0" fontAlgn="base" hangingPunct="0"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4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722313" indent="-265113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4000">
                <a:solidFill>
                  <a:srgbClr val="000000"/>
                </a:solidFill>
                <a:latin typeface="Arial" charset="0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kumimoji="1" sz="3600">
                <a:solidFill>
                  <a:srgbClr val="000000"/>
                </a:solidFill>
                <a:latin typeface="Arial" charset="0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kumimoji="1" sz="3200">
                <a:solidFill>
                  <a:srgbClr val="000000"/>
                </a:solidFill>
                <a:latin typeface="Arial" charset="0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lnSpc>
                <a:spcPct val="4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ja-JP" altLang="en-US" sz="4800" dirty="0" smtClean="0"/>
              <a:t>ご清聴ありがとうございました</a:t>
            </a:r>
            <a:endParaRPr lang="en-US" altLang="ja-JP" sz="4800" dirty="0" smtClean="0"/>
          </a:p>
        </p:txBody>
      </p:sp>
    </p:spTree>
    <p:extLst>
      <p:ext uri="{BB962C8B-B14F-4D97-AF65-F5344CB8AC3E}">
        <p14:creationId xmlns:p14="http://schemas.microsoft.com/office/powerpoint/2010/main" val="18246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テキスト プレースホルダー 2"/>
          <p:cNvSpPr>
            <a:spLocks noGrp="1"/>
          </p:cNvSpPr>
          <p:nvPr>
            <p:ph type="body" sz="half" idx="4294967295"/>
          </p:nvPr>
        </p:nvSpPr>
        <p:spPr>
          <a:xfrm>
            <a:off x="395288" y="1052513"/>
            <a:ext cx="8748712" cy="5256212"/>
          </a:xfrm>
        </p:spPr>
        <p:txBody>
          <a:bodyPr lIns="91440" tIns="45720" rIns="91440" bIns="45720"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提供機関　　　エブスコパブリッシング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収録対象誌　  約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3,500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誌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収録年代　　　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1985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年以降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タイプ　　　　　</a:t>
            </a:r>
            <a:r>
              <a:rPr lang="ja-JP" altLang="en-US" sz="3200" dirty="0"/>
              <a:t>海外の</a:t>
            </a:r>
            <a:r>
              <a:rPr lang="ja-JP" altLang="en-US" sz="3200" dirty="0" smtClean="0"/>
              <a:t>雑誌論文データベース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分野　　　　　  人文・社会・自然全分野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利用環境　　  学内限定</a:t>
            </a: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（</a:t>
            </a:r>
            <a:r>
              <a:rPr lang="en-US" altLang="ja-JP" sz="2800" dirty="0" smtClean="0">
                <a:latin typeface="ＭＳ Ｐゴシック" pitchFamily="50" charset="-128"/>
                <a:ea typeface="ＭＳ Ｐゴシック" pitchFamily="50" charset="-128"/>
              </a:rPr>
              <a:t>My Library</a:t>
            </a: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から利用する</a:t>
            </a:r>
            <a:endParaRPr lang="en-US" altLang="ja-JP" sz="28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　　　　　　　　　　ことにより学外からも利用可）</a:t>
            </a:r>
            <a:endParaRPr lang="en-US" altLang="ja-JP" sz="28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本文閲覧　　　約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2,000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誌は本文閲覧可能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　　　　　　　　 （うち約</a:t>
            </a:r>
            <a:r>
              <a:rPr lang="en-US" altLang="ja-JP" sz="3200" dirty="0" smtClean="0">
                <a:latin typeface="ＭＳ Ｐゴシック" pitchFamily="50" charset="-128"/>
                <a:ea typeface="ＭＳ Ｐゴシック" pitchFamily="50" charset="-128"/>
              </a:rPr>
              <a:t>1,500</a:t>
            </a: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誌が査読誌）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4579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5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5113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ja-JP" altLang="en-US" sz="4700" dirty="0" smtClean="0">
                <a:effectLst/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US" altLang="ja-JP" sz="4400" b="1" dirty="0" smtClean="0">
                <a:effectLst/>
                <a:ea typeface="ＭＳ Ｐゴシック" pitchFamily="50" charset="-128"/>
                <a:cs typeface="Arial" charset="0"/>
              </a:rPr>
              <a:t>Academic Search Elite</a:t>
            </a:r>
            <a:endParaRPr lang="en-US" altLang="ja-JP" sz="4400" dirty="0" smtClean="0">
              <a:effectLst/>
              <a:latin typeface="Calibri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0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14" y="1060867"/>
            <a:ext cx="4832847" cy="44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円/楕円 5"/>
          <p:cNvSpPr>
            <a:spLocks noChangeArrowheads="1"/>
          </p:cNvSpPr>
          <p:nvPr/>
        </p:nvSpPr>
        <p:spPr bwMode="auto">
          <a:xfrm>
            <a:off x="1043608" y="3143132"/>
            <a:ext cx="1223963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>
              <a:latin typeface="Calibri" pitchFamily="34" charset="0"/>
            </a:endParaRPr>
          </a:p>
        </p:txBody>
      </p:sp>
      <p:sp>
        <p:nvSpPr>
          <p:cNvPr id="16391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5113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ja-JP" altLang="en-US" sz="4700" dirty="0" smtClean="0">
                <a:effectLst/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US" altLang="ja-JP" sz="4400" b="1" dirty="0" smtClean="0">
                <a:effectLst/>
                <a:ea typeface="ＭＳ Ｐゴシック" pitchFamily="50" charset="-128"/>
                <a:cs typeface="Arial" charset="0"/>
              </a:rPr>
              <a:t>Academic Search Elite</a:t>
            </a:r>
            <a:endParaRPr lang="en-US" altLang="ja-JP" sz="4400" dirty="0" smtClean="0"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067451"/>
            <a:ext cx="4548417" cy="43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円/楕円 5"/>
          <p:cNvSpPr>
            <a:spLocks noChangeArrowheads="1"/>
          </p:cNvSpPr>
          <p:nvPr/>
        </p:nvSpPr>
        <p:spPr bwMode="auto">
          <a:xfrm>
            <a:off x="3923928" y="5298424"/>
            <a:ext cx="1439863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>
              <a:latin typeface="Calibri" pitchFamily="34" charset="0"/>
            </a:endParaRPr>
          </a:p>
        </p:txBody>
      </p:sp>
      <p:sp>
        <p:nvSpPr>
          <p:cNvPr id="2" name="右矢印 1"/>
          <p:cNvSpPr/>
          <p:nvPr/>
        </p:nvSpPr>
        <p:spPr bwMode="auto">
          <a:xfrm>
            <a:off x="3471704" y="3717032"/>
            <a:ext cx="694176" cy="72008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544616" cy="49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722938" y="3357563"/>
            <a:ext cx="3241675" cy="12001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33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+mn-ea"/>
                <a:ea typeface="+mn-ea"/>
              </a:rPr>
              <a:t>本文の有無、出版年、</a:t>
            </a:r>
            <a:endParaRPr lang="en-US" altLang="ja-JP" sz="24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+mn-ea"/>
                <a:ea typeface="+mn-ea"/>
              </a:rPr>
              <a:t>査読されているか　等</a:t>
            </a:r>
            <a:endParaRPr lang="en-US" altLang="ja-JP" sz="24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+mn-ea"/>
                <a:ea typeface="+mn-ea"/>
              </a:rPr>
              <a:t>様々な条件で検索可能</a:t>
            </a:r>
          </a:p>
        </p:txBody>
      </p:sp>
      <p:cxnSp>
        <p:nvCxnSpPr>
          <p:cNvPr id="17" name="直線矢印コネクタ 16"/>
          <p:cNvCxnSpPr/>
          <p:nvPr/>
        </p:nvCxnSpPr>
        <p:spPr bwMode="auto">
          <a:xfrm flipH="1">
            <a:off x="2771800" y="3860800"/>
            <a:ext cx="2879700" cy="864344"/>
          </a:xfrm>
          <a:prstGeom prst="straightConnector1">
            <a:avLst/>
          </a:prstGeom>
          <a:ln w="28575">
            <a:solidFill>
              <a:srgbClr val="FF3300"/>
            </a:solidFill>
            <a:headEnd type="none" w="med" len="me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439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8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5113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ja-JP" altLang="en-US" sz="4700" dirty="0" smtClean="0">
                <a:effectLst/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US" altLang="ja-JP" sz="4400" b="1" dirty="0" smtClean="0">
                <a:effectLst/>
                <a:ea typeface="ＭＳ Ｐゴシック" pitchFamily="50" charset="-128"/>
                <a:cs typeface="Arial" charset="0"/>
              </a:rPr>
              <a:t>Academic Search Elite</a:t>
            </a:r>
            <a:endParaRPr lang="en-US" altLang="ja-JP" sz="4400" dirty="0" smtClean="0">
              <a:effectLst/>
              <a:latin typeface="Calibri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44" y="980728"/>
            <a:ext cx="5932884" cy="531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線吹き出し 2 (枠付き) 10"/>
          <p:cNvSpPr>
            <a:spLocks/>
          </p:cNvSpPr>
          <p:nvPr/>
        </p:nvSpPr>
        <p:spPr bwMode="auto">
          <a:xfrm>
            <a:off x="7380288" y="3500438"/>
            <a:ext cx="1512887" cy="431800"/>
          </a:xfrm>
          <a:prstGeom prst="borderCallout2">
            <a:avLst>
              <a:gd name="adj1" fmla="val 26472"/>
              <a:gd name="adj2" fmla="val -5037"/>
              <a:gd name="adj3" fmla="val 26472"/>
              <a:gd name="adj4" fmla="val -123083"/>
              <a:gd name="adj5" fmla="val -106386"/>
              <a:gd name="adj6" fmla="val -198759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>
                <a:latin typeface="Calibri" pitchFamily="34" charset="0"/>
              </a:rPr>
              <a:t>掲載雑誌</a:t>
            </a:r>
          </a:p>
        </p:txBody>
      </p:sp>
      <p:sp>
        <p:nvSpPr>
          <p:cNvPr id="20484" name="線吹き出し 2 (枠付き) 11"/>
          <p:cNvSpPr>
            <a:spLocks/>
          </p:cNvSpPr>
          <p:nvPr/>
        </p:nvSpPr>
        <p:spPr bwMode="auto">
          <a:xfrm>
            <a:off x="7380288" y="2565400"/>
            <a:ext cx="1511300" cy="431800"/>
          </a:xfrm>
          <a:prstGeom prst="borderCallout2">
            <a:avLst>
              <a:gd name="adj1" fmla="val 26472"/>
              <a:gd name="adj2" fmla="val -5042"/>
              <a:gd name="adj3" fmla="val 26472"/>
              <a:gd name="adj4" fmla="val -80986"/>
              <a:gd name="adj5" fmla="val 68166"/>
              <a:gd name="adj6" fmla="val -197086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>
                <a:latin typeface="Calibri" pitchFamily="34" charset="0"/>
              </a:rPr>
              <a:t>論文名</a:t>
            </a:r>
          </a:p>
        </p:txBody>
      </p:sp>
      <p:sp>
        <p:nvSpPr>
          <p:cNvPr id="20485" name="線吹き出し 2 (枠付き) 12"/>
          <p:cNvSpPr>
            <a:spLocks/>
          </p:cNvSpPr>
          <p:nvPr/>
        </p:nvSpPr>
        <p:spPr bwMode="auto">
          <a:xfrm>
            <a:off x="7396428" y="4509120"/>
            <a:ext cx="1584325" cy="431800"/>
          </a:xfrm>
          <a:prstGeom prst="borderCallout2">
            <a:avLst>
              <a:gd name="adj1" fmla="val 26472"/>
              <a:gd name="adj2" fmla="val -4810"/>
              <a:gd name="adj3" fmla="val 26472"/>
              <a:gd name="adj4" fmla="val -85370"/>
              <a:gd name="adj5" fmla="val -9068"/>
              <a:gd name="adj6" fmla="val -211564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>
                <a:latin typeface="Calibri" pitchFamily="34" charset="0"/>
              </a:rPr>
              <a:t>本文リンク</a:t>
            </a:r>
          </a:p>
        </p:txBody>
      </p:sp>
      <p:sp>
        <p:nvSpPr>
          <p:cNvPr id="20486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476375" y="2420938"/>
            <a:ext cx="1295425" cy="38743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488" name="線吹き出し 2 (枠付き) 11"/>
          <p:cNvSpPr>
            <a:spLocks/>
          </p:cNvSpPr>
          <p:nvPr/>
        </p:nvSpPr>
        <p:spPr bwMode="auto">
          <a:xfrm>
            <a:off x="179387" y="1765300"/>
            <a:ext cx="3130551" cy="439738"/>
          </a:xfrm>
          <a:prstGeom prst="borderCallout2">
            <a:avLst>
              <a:gd name="adj1" fmla="val 101768"/>
              <a:gd name="adj2" fmla="val 9638"/>
              <a:gd name="adj3" fmla="val 257148"/>
              <a:gd name="adj4" fmla="val 9750"/>
              <a:gd name="adj5" fmla="val 260760"/>
              <a:gd name="adj6" fmla="val 40448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 smtClean="0">
                <a:latin typeface="Calibri" pitchFamily="34" charset="0"/>
              </a:rPr>
              <a:t>検索結果を絞り込む</a:t>
            </a:r>
            <a:endParaRPr lang="ja-JP" altLang="en-US" sz="2400" b="1" dirty="0">
              <a:latin typeface="Calibri" pitchFamily="34" charset="0"/>
            </a:endParaRPr>
          </a:p>
        </p:txBody>
      </p:sp>
      <p:sp>
        <p:nvSpPr>
          <p:cNvPr id="11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5113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ja-JP" altLang="en-US" sz="4700" dirty="0" smtClean="0">
                <a:effectLst/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US" altLang="ja-JP" sz="4400" b="1" dirty="0" smtClean="0">
                <a:effectLst/>
                <a:ea typeface="ＭＳ Ｐゴシック" pitchFamily="50" charset="-128"/>
                <a:cs typeface="Arial" charset="0"/>
              </a:rPr>
              <a:t>Academic Search Elite</a:t>
            </a:r>
            <a:endParaRPr lang="en-US" altLang="ja-JP" sz="4400" dirty="0" smtClean="0">
              <a:effectLst/>
              <a:latin typeface="Calibri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/>
              <a:t>書誌データベース</a:t>
            </a:r>
          </a:p>
        </p:txBody>
      </p:sp>
      <p:sp>
        <p:nvSpPr>
          <p:cNvPr id="11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5113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ja-JP" altLang="en-US" sz="4700" dirty="0" smtClean="0">
                <a:effectLst/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US" altLang="ja-JP" sz="4400" b="1" dirty="0" smtClean="0">
                <a:effectLst/>
                <a:ea typeface="ＭＳ Ｐゴシック" pitchFamily="50" charset="-128"/>
                <a:cs typeface="Arial" charset="0"/>
              </a:rPr>
              <a:t>Academic Search Elite</a:t>
            </a:r>
            <a:endParaRPr lang="en-US" altLang="ja-JP" sz="4400" dirty="0" smtClean="0"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5328592" cy="501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線吹き出し 2 (枠付き) 10"/>
          <p:cNvSpPr>
            <a:spLocks/>
          </p:cNvSpPr>
          <p:nvPr/>
        </p:nvSpPr>
        <p:spPr bwMode="auto">
          <a:xfrm>
            <a:off x="6228184" y="1556792"/>
            <a:ext cx="2736304" cy="1584176"/>
          </a:xfrm>
          <a:prstGeom prst="borderCallout2">
            <a:avLst>
              <a:gd name="adj1" fmla="val 50919"/>
              <a:gd name="adj2" fmla="val -1787"/>
              <a:gd name="adj3" fmla="val 50254"/>
              <a:gd name="adj4" fmla="val -44706"/>
              <a:gd name="adj5" fmla="val 182438"/>
              <a:gd name="adj6" fmla="val -158675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 smtClean="0">
                <a:latin typeface="Calibri" pitchFamily="34" charset="0"/>
              </a:rPr>
              <a:t>学外からはここから利用する（リモートアクセス）</a:t>
            </a:r>
            <a:endParaRPr lang="ja-JP" altLang="en-US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標準デザイン">
  <a:themeElements>
    <a:clrScheme name="ユーザー定義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2D2DB9"/>
      </a:folHlink>
    </a:clrScheme>
    <a:fontScheme name="2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4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4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square" anchor="ctr" anchorCtr="1">
        <a:spAutoFit/>
      </a:bodyPr>
      <a:lstStyle>
        <a:defPPr fontAlgn="base">
          <a:lnSpc>
            <a:spcPct val="41000"/>
          </a:lnSpc>
          <a:defRPr sz="2400" b="1" dirty="0">
            <a:solidFill>
              <a:srgbClr val="FF3300"/>
            </a:solidFill>
            <a:ea typeface="HGP創英角ﾎﾟｯﾌﾟ体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4391</TotalTime>
  <Words>1542</Words>
  <Application>Microsoft Office PowerPoint</Application>
  <PresentationFormat>画面に合わせる (4:3)</PresentationFormat>
  <Paragraphs>278</Paragraphs>
  <Slides>42</Slides>
  <Notes>35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3" baseType="lpstr">
      <vt:lpstr>2_標準デザイン</vt:lpstr>
      <vt:lpstr>PowerPoint プレゼンテーション</vt:lpstr>
      <vt:lpstr> 目次</vt:lpstr>
      <vt:lpstr>PowerPoint プレゼンテーション</vt:lpstr>
      <vt:lpstr> Academic Search Elite</vt:lpstr>
      <vt:lpstr> Academic Search Elite</vt:lpstr>
      <vt:lpstr> Academic Search Elite</vt:lpstr>
      <vt:lpstr> Academic Search Elite</vt:lpstr>
      <vt:lpstr> Academic Search Elite</vt:lpstr>
      <vt:lpstr> Academic Search Elite</vt:lpstr>
      <vt:lpstr>Google Scholar</vt:lpstr>
      <vt:lpstr>Google Scholar</vt:lpstr>
      <vt:lpstr>Scirus</vt:lpstr>
      <vt:lpstr>Scirus</vt:lpstr>
      <vt:lpstr>Scirus</vt:lpstr>
      <vt:lpstr>Scirus</vt:lpstr>
      <vt:lpstr>Scirus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PowerPoint プレゼンテーション</vt:lpstr>
      <vt:lpstr>PowerPoint プレゼンテーション</vt:lpstr>
      <vt:lpstr>ScienceDirect</vt:lpstr>
      <vt:lpstr> Oxford Journals</vt:lpstr>
      <vt:lpstr> Oxford Journals</vt:lpstr>
      <vt:lpstr> Oxford Journals Archive</vt:lpstr>
      <vt:lpstr> JSTOR</vt:lpstr>
      <vt:lpstr> JSTOR 簡易検索</vt:lpstr>
      <vt:lpstr> JSTOR 検索結果画面</vt:lpstr>
      <vt:lpstr> JSTOR Advanced Search</vt:lpstr>
      <vt:lpstr> JSTOR</vt:lpstr>
      <vt:lpstr> JSTOR</vt:lpstr>
      <vt:lpstr> UniBio Press</vt:lpstr>
      <vt:lpstr> 電子ジャーナル禁止事項</vt:lpstr>
      <vt:lpstr> 参考文献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卒論・レポートのための文献探し 外国文献編</dc:title>
  <dc:creator>amilib</dc:creator>
  <cp:lastModifiedBy>amilib</cp:lastModifiedBy>
  <cp:revision>269</cp:revision>
  <cp:lastPrinted>2012-06-21T00:58:39Z</cp:lastPrinted>
  <dcterms:created xsi:type="dcterms:W3CDTF">2011-05-24T06:31:29Z</dcterms:created>
  <dcterms:modified xsi:type="dcterms:W3CDTF">2012-06-21T01:08:10Z</dcterms:modified>
</cp:coreProperties>
</file>