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4" r:id="rId3"/>
    <p:sldId id="257" r:id="rId4"/>
    <p:sldId id="260" r:id="rId5"/>
    <p:sldId id="258" r:id="rId6"/>
    <p:sldId id="259" r:id="rId7"/>
    <p:sldId id="261" r:id="rId8"/>
    <p:sldId id="267" r:id="rId9"/>
    <p:sldId id="268" r:id="rId10"/>
    <p:sldId id="269" r:id="rId11"/>
    <p:sldId id="286" r:id="rId12"/>
    <p:sldId id="262" r:id="rId13"/>
    <p:sldId id="263" r:id="rId14"/>
    <p:sldId id="264" r:id="rId15"/>
    <p:sldId id="265" r:id="rId16"/>
    <p:sldId id="287" r:id="rId17"/>
    <p:sldId id="288" r:id="rId18"/>
    <p:sldId id="289" r:id="rId19"/>
    <p:sldId id="290" r:id="rId20"/>
    <p:sldId id="278" r:id="rId21"/>
    <p:sldId id="282" r:id="rId22"/>
    <p:sldId id="283" r:id="rId23"/>
    <p:sldId id="284" r:id="rId24"/>
    <p:sldId id="285" r:id="rId25"/>
    <p:sldId id="275" r:id="rId26"/>
    <p:sldId id="266" r:id="rId27"/>
    <p:sldId id="272" r:id="rId28"/>
    <p:sldId id="271" r:id="rId29"/>
    <p:sldId id="273" r:id="rId30"/>
    <p:sldId id="276" r:id="rId31"/>
    <p:sldId id="277" r:id="rId32"/>
    <p:sldId id="280" r:id="rId3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2160" autoAdjust="0"/>
  </p:normalViewPr>
  <p:slideViewPr>
    <p:cSldViewPr>
      <p:cViewPr>
        <p:scale>
          <a:sx n="60" d="100"/>
          <a:sy n="60" d="100"/>
        </p:scale>
        <p:origin x="-8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DD62ECA-D14E-4117-9058-99B67FE1C04C}" type="datetimeFigureOut">
              <a:rPr kumimoji="1" lang="ja-JP" altLang="en-US" smtClean="0"/>
              <a:t>2012/6/20</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04F1EC6-C2F9-468F-B33D-5C57A3D22A3C}" type="slidenum">
              <a:rPr kumimoji="1" lang="ja-JP" altLang="en-US" smtClean="0"/>
              <a:t>‹#›</a:t>
            </a:fld>
            <a:endParaRPr kumimoji="1" lang="ja-JP" altLang="en-US"/>
          </a:p>
        </p:txBody>
      </p:sp>
    </p:spTree>
    <p:extLst>
      <p:ext uri="{BB962C8B-B14F-4D97-AF65-F5344CB8AC3E}">
        <p14:creationId xmlns:p14="http://schemas.microsoft.com/office/powerpoint/2010/main" val="3490762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D7E0EBB-3D53-4B48-B002-CF503D39B434}" type="datetimeFigureOut">
              <a:rPr lang="ja-JP" altLang="en-US"/>
              <a:pPr>
                <a:defRPr/>
              </a:pPr>
              <a:t>2012/6/20</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CD59280-98BF-44B3-9C19-60BFB4CAD253}" type="slidenum">
              <a:rPr lang="ja-JP" altLang="en-US"/>
              <a:pPr>
                <a:defRPr/>
              </a:pPr>
              <a:t>‹#›</a:t>
            </a:fld>
            <a:endParaRPr lang="ja-JP" altLang="en-US"/>
          </a:p>
        </p:txBody>
      </p:sp>
    </p:spTree>
    <p:extLst>
      <p:ext uri="{BB962C8B-B14F-4D97-AF65-F5344CB8AC3E}">
        <p14:creationId xmlns:p14="http://schemas.microsoft.com/office/powerpoint/2010/main" val="124659043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挨拶</a:t>
            </a:r>
            <a:endParaRPr lang="en-US" altLang="ja-JP" dirty="0" smtClean="0"/>
          </a:p>
        </p:txBody>
      </p:sp>
      <p:sp>
        <p:nvSpPr>
          <p:cNvPr id="153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7B1A2-A1E4-4AEE-B4A1-F4055C239EB4}" type="slidenum">
              <a:rPr lang="ja-JP" altLang="en-US"/>
              <a:pPr fontAlgn="base">
                <a:spcBef>
                  <a:spcPct val="0"/>
                </a:spcBef>
                <a:spcAft>
                  <a:spcPct val="0"/>
                </a:spcAft>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１．記事は</a:t>
            </a:r>
            <a:r>
              <a:rPr kumimoji="1" lang="en-US" altLang="ja-JP" dirty="0" smtClean="0"/>
              <a:t>HTML</a:t>
            </a:r>
            <a:r>
              <a:rPr kumimoji="1" lang="ja-JP" altLang="en-US" dirty="0" smtClean="0"/>
              <a:t>と</a:t>
            </a:r>
            <a:r>
              <a:rPr kumimoji="1" lang="en-US" altLang="ja-JP" dirty="0" smtClean="0"/>
              <a:t>PDF</a:t>
            </a:r>
            <a:r>
              <a:rPr kumimoji="1" lang="ja-JP" altLang="en-US" dirty="0" smtClean="0"/>
              <a:t>で読める</a:t>
            </a:r>
            <a:endParaRPr kumimoji="1" lang="en-US" altLang="ja-JP" dirty="0" smtClean="0"/>
          </a:p>
          <a:p>
            <a:r>
              <a:rPr kumimoji="1" lang="ja-JP" altLang="en-US" dirty="0" smtClean="0"/>
              <a:t>２．</a:t>
            </a:r>
            <a:r>
              <a:rPr kumimoji="1" lang="en-US" altLang="ja-JP" dirty="0" smtClean="0"/>
              <a:t>Show Preview</a:t>
            </a:r>
            <a:r>
              <a:rPr kumimoji="1" lang="ja-JP" altLang="en-US" dirty="0" smtClean="0"/>
              <a:t>をクリックすると、その論文がどういう論文なのかがわかる。</a:t>
            </a:r>
            <a:endParaRPr kumimoji="1" lang="en-US" altLang="ja-JP" dirty="0" smtClean="0"/>
          </a:p>
          <a:p>
            <a:r>
              <a:rPr kumimoji="1" lang="ja-JP" altLang="en-US" dirty="0" smtClean="0"/>
              <a:t>　　読むべき文献なのか、ほっといてもいい代物なのかも判断できる。</a:t>
            </a:r>
            <a:endParaRPr kumimoji="1" lang="en-US" altLang="ja-JP" dirty="0" smtClean="0"/>
          </a:p>
          <a:p>
            <a:r>
              <a:rPr kumimoji="1" lang="ja-JP" altLang="en-US" dirty="0" smtClean="0"/>
              <a:t>３．</a:t>
            </a:r>
            <a:r>
              <a:rPr kumimoji="1" lang="en-US" altLang="ja-JP" dirty="0" smtClean="0"/>
              <a:t>Related Articles</a:t>
            </a:r>
            <a:r>
              <a:rPr kumimoji="1" lang="ja-JP" altLang="en-US" dirty="0" smtClean="0"/>
              <a:t>　</a:t>
            </a:r>
            <a:r>
              <a:rPr kumimoji="1" lang="en-US" altLang="ja-JP" dirty="0" smtClean="0"/>
              <a:t>=</a:t>
            </a:r>
            <a:r>
              <a:rPr kumimoji="1" lang="ja-JP" altLang="en-US" dirty="0" smtClean="0"/>
              <a:t>　その論文とかかわりの深い論文。テーマの近い論文や、先行研究、その論文を引用した文献など。</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１．右側のウィンドウに、関連する記事や文献が載っている。</a:t>
            </a:r>
            <a:endParaRPr kumimoji="1" lang="en-US" altLang="ja-JP" dirty="0" smtClean="0"/>
          </a:p>
          <a:p>
            <a:r>
              <a:rPr kumimoji="1" lang="ja-JP" altLang="en-US" dirty="0" smtClean="0"/>
              <a:t>２．リンク機能を使って関連文献を探したい場合は</a:t>
            </a:r>
            <a:r>
              <a:rPr kumimoji="1" lang="en-US" altLang="ja-JP" dirty="0" smtClean="0"/>
              <a:t>HTML</a:t>
            </a:r>
            <a:r>
              <a:rPr kumimoji="1" lang="ja-JP" altLang="en-US" dirty="0" smtClean="0"/>
              <a:t>で、紙に印刷したい場合は</a:t>
            </a:r>
            <a:r>
              <a:rPr kumimoji="1" lang="en-US" altLang="ja-JP" dirty="0" smtClean="0"/>
              <a:t>PDF</a:t>
            </a:r>
            <a:r>
              <a:rPr kumimoji="1" lang="ja-JP" altLang="en-US" dirty="0" smtClean="0"/>
              <a:t>で開くとよい。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Search</a:t>
            </a:r>
            <a:r>
              <a:rPr lang="ja-JP" altLang="en-US" dirty="0" smtClean="0"/>
              <a:t>　→　</a:t>
            </a:r>
            <a:r>
              <a:rPr lang="en-US" altLang="ja-JP" dirty="0" err="1" smtClean="0"/>
              <a:t>google</a:t>
            </a:r>
            <a:r>
              <a:rPr lang="ja-JP" altLang="en-US" dirty="0" smtClean="0"/>
              <a:t>とか</a:t>
            </a:r>
            <a:r>
              <a:rPr lang="en-US" altLang="ja-JP" dirty="0" err="1" smtClean="0"/>
              <a:t>yahoo!</a:t>
            </a:r>
            <a:r>
              <a:rPr lang="ja-JP" altLang="en-US" dirty="0" smtClean="0"/>
              <a:t>みたいに、検索用のキーワードを入れて記事を探していく方法</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「必要な雑誌とか記事はわからないけど、自分が関心のある分野で、どんな論文があるのか調べたい」というときに使う。</a:t>
            </a:r>
          </a:p>
        </p:txBody>
      </p:sp>
      <p:sp>
        <p:nvSpPr>
          <p:cNvPr id="317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A3EFF4-F4E0-412C-9532-6A26CC0266BD}"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baseline="0" dirty="0" smtClean="0"/>
              <a:t>特に何も考えずに、検索語を入れて検索する方法</a:t>
            </a:r>
            <a:endParaRPr lang="en-US" altLang="ja-JP" baseline="0" dirty="0" smtClean="0"/>
          </a:p>
          <a:p>
            <a:pPr>
              <a:spcBef>
                <a:spcPct val="0"/>
              </a:spcBef>
            </a:pPr>
            <a:endParaRPr lang="en-US" altLang="ja-JP" baseline="0" dirty="0" smtClean="0"/>
          </a:p>
          <a:p>
            <a:pPr>
              <a:spcBef>
                <a:spcPct val="0"/>
              </a:spcBef>
            </a:pPr>
            <a:r>
              <a:rPr lang="en-US" altLang="ja-JP" baseline="0" dirty="0" smtClean="0"/>
              <a:t>All fields</a:t>
            </a:r>
            <a:r>
              <a:rPr lang="ja-JP" altLang="en-US" baseline="0" dirty="0" smtClean="0"/>
              <a:t>　→　とにかくその検索キーで検索した結果を表示してれる。</a:t>
            </a:r>
            <a:endParaRPr lang="en-US" altLang="ja-JP" baseline="0" dirty="0" smtClean="0"/>
          </a:p>
          <a:p>
            <a:pPr>
              <a:spcBef>
                <a:spcPct val="0"/>
              </a:spcBef>
            </a:pPr>
            <a:r>
              <a:rPr lang="en-US" altLang="ja-JP" baseline="0" dirty="0" smtClean="0"/>
              <a:t>Title</a:t>
            </a:r>
            <a:r>
              <a:rPr lang="ja-JP" altLang="en-US" baseline="0" dirty="0" smtClean="0"/>
              <a:t>　→　こういう名前の雑誌の記事を探して来い、という検索ができる。</a:t>
            </a:r>
            <a:endParaRPr lang="en-US" altLang="ja-JP" baseline="0" dirty="0" smtClean="0"/>
          </a:p>
          <a:p>
            <a:pPr>
              <a:spcBef>
                <a:spcPct val="0"/>
              </a:spcBef>
            </a:pPr>
            <a:r>
              <a:rPr lang="en-US" altLang="ja-JP" baseline="0" dirty="0" smtClean="0"/>
              <a:t>Author</a:t>
            </a:r>
            <a:r>
              <a:rPr lang="ja-JP" altLang="en-US" baseline="0" dirty="0" smtClean="0"/>
              <a:t>　→こういう人が書いた記事を探して来い、という検索ができる。</a:t>
            </a:r>
            <a:endParaRPr lang="en-US" altLang="ja-JP" baseline="0" dirty="0" smtClean="0"/>
          </a:p>
          <a:p>
            <a:pPr>
              <a:spcBef>
                <a:spcPct val="0"/>
              </a:spcBef>
            </a:pPr>
            <a:endParaRPr lang="en-US" altLang="ja-JP" baseline="0" dirty="0" smtClean="0"/>
          </a:p>
          <a:p>
            <a:pPr>
              <a:spcBef>
                <a:spcPct val="0"/>
              </a:spcBef>
            </a:pPr>
            <a:r>
              <a:rPr lang="ja-JP" altLang="en-US" baseline="0" dirty="0" smtClean="0"/>
              <a:t>条件を入力したら、右の</a:t>
            </a:r>
            <a:r>
              <a:rPr lang="en-US" altLang="ja-JP" baseline="0" dirty="0" smtClean="0"/>
              <a:t>Search Science Direct</a:t>
            </a:r>
            <a:r>
              <a:rPr lang="ja-JP" altLang="en-US" baseline="0" dirty="0" smtClean="0"/>
              <a:t>をクリックして検索。</a:t>
            </a:r>
            <a:endParaRPr lang="ja-JP" altLang="en-US" dirty="0"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57225-4A78-4540-B5A6-2CAEC96F3D75}"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細かい条件を付けて検索したい場合</a:t>
            </a:r>
            <a:endParaRPr lang="en-US" altLang="ja-JP" dirty="0" smtClean="0"/>
          </a:p>
          <a:p>
            <a:pPr>
              <a:spcBef>
                <a:spcPct val="0"/>
              </a:spcBef>
            </a:pPr>
            <a:endParaRPr lang="en-US" altLang="ja-JP" dirty="0" smtClean="0"/>
          </a:p>
          <a:p>
            <a:pPr>
              <a:spcBef>
                <a:spcPct val="0"/>
              </a:spcBef>
            </a:pPr>
            <a:r>
              <a:rPr lang="ja-JP" altLang="en-US" dirty="0" smtClean="0"/>
              <a:t>１．</a:t>
            </a:r>
            <a:r>
              <a:rPr lang="en-US" altLang="ja-JP" dirty="0" smtClean="0"/>
              <a:t>Search</a:t>
            </a:r>
            <a:r>
              <a:rPr lang="ja-JP" altLang="en-US" dirty="0" smtClean="0"/>
              <a:t>タブをクリック</a:t>
            </a:r>
            <a:endParaRPr lang="en-US" altLang="ja-JP" dirty="0" smtClean="0"/>
          </a:p>
          <a:p>
            <a:pPr>
              <a:spcBef>
                <a:spcPct val="0"/>
              </a:spcBef>
            </a:pPr>
            <a:r>
              <a:rPr lang="ja-JP" altLang="en-US" dirty="0" smtClean="0"/>
              <a:t>２．受講者に、細かい条件を指定できるようになっていることを確認させる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Science</a:t>
            </a:r>
            <a:r>
              <a:rPr lang="en-US" altLang="ja-JP" baseline="0" dirty="0" smtClean="0"/>
              <a:t> Direct</a:t>
            </a:r>
            <a:r>
              <a:rPr lang="ja-JP" altLang="en-US" baseline="0" dirty="0" smtClean="0"/>
              <a:t>の記事は膨大な数　⇒　どうやって検索条件を絞り込むかが、効率的な検索を行うには重要</a:t>
            </a:r>
            <a:endParaRPr lang="en-US" altLang="ja-JP" dirty="0" smtClean="0"/>
          </a:p>
        </p:txBody>
      </p:sp>
      <p:sp>
        <p:nvSpPr>
          <p:cNvPr id="358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6887B-3CC6-4543-BDA2-D3E1C57EF257}"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言及すること</a:t>
            </a:r>
            <a:endParaRPr lang="en-US" altLang="ja-JP" dirty="0" smtClean="0"/>
          </a:p>
          <a:p>
            <a:pPr>
              <a:spcBef>
                <a:spcPct val="0"/>
              </a:spcBef>
            </a:pPr>
            <a:r>
              <a:rPr lang="ja-JP" altLang="en-US" dirty="0" smtClean="0"/>
              <a:t>１．これらの行為は、大抵どのオンライン情報サービスでも禁止されている</a:t>
            </a:r>
            <a:endParaRPr lang="en-US" altLang="ja-JP" dirty="0" smtClean="0"/>
          </a:p>
          <a:p>
            <a:pPr>
              <a:spcBef>
                <a:spcPct val="0"/>
              </a:spcBef>
            </a:pPr>
            <a:r>
              <a:rPr lang="ja-JP" altLang="en-US" dirty="0" smtClean="0"/>
              <a:t>２．何故やってはいけないのか</a:t>
            </a:r>
            <a:endParaRPr lang="en-US" altLang="ja-JP" dirty="0" smtClean="0"/>
          </a:p>
          <a:p>
            <a:pPr>
              <a:spcBef>
                <a:spcPct val="0"/>
              </a:spcBef>
            </a:pPr>
            <a:endParaRPr lang="en-US" altLang="ja-JP" dirty="0" smtClean="0"/>
          </a:p>
          <a:p>
            <a:pPr>
              <a:spcBef>
                <a:spcPct val="0"/>
              </a:spcBef>
            </a:pPr>
            <a:r>
              <a:rPr lang="ja-JP" altLang="en-US" dirty="0" smtClean="0"/>
              <a:t>通常、学術雑誌は、その雑誌を全部読むことはない　</a:t>
            </a:r>
            <a:r>
              <a:rPr lang="en-US" altLang="ja-JP" dirty="0" smtClean="0"/>
              <a:t>=</a:t>
            </a:r>
            <a:r>
              <a:rPr lang="ja-JP" altLang="en-US" dirty="0" smtClean="0"/>
              <a:t>　各研究者が、それぞれの興味関心に基づいて、必要な部分だけを読む</a:t>
            </a:r>
            <a:endParaRPr lang="en-US" altLang="ja-JP" dirty="0" smtClean="0"/>
          </a:p>
          <a:p>
            <a:pPr>
              <a:spcBef>
                <a:spcPct val="0"/>
              </a:spcBef>
            </a:pPr>
            <a:r>
              <a:rPr lang="ja-JP" altLang="en-US" dirty="0" smtClean="0"/>
              <a:t>⇒　</a:t>
            </a:r>
            <a:endParaRPr lang="en-US" altLang="ja-JP" dirty="0" smtClean="0"/>
          </a:p>
          <a:p>
            <a:pPr>
              <a:spcBef>
                <a:spcPct val="0"/>
              </a:spcBef>
            </a:pPr>
            <a:r>
              <a:rPr lang="ja-JP" altLang="en-US" dirty="0" smtClean="0"/>
              <a:t>一号丸ごとダウンロード　→　通常の使い方ではない</a:t>
            </a:r>
            <a:endParaRPr lang="en-US" altLang="ja-JP" dirty="0" smtClean="0"/>
          </a:p>
          <a:p>
            <a:pPr>
              <a:spcBef>
                <a:spcPct val="0"/>
              </a:spcBef>
            </a:pPr>
            <a:r>
              <a:rPr lang="ja-JP" altLang="en-US" dirty="0" smtClean="0"/>
              <a:t>通常の使い方をしてない　⇒　通常の使い方以外の目的があるんだろうと考えられる</a:t>
            </a:r>
            <a:endParaRPr lang="en-US" altLang="ja-JP" dirty="0" smtClean="0"/>
          </a:p>
          <a:p>
            <a:pPr>
              <a:spcBef>
                <a:spcPct val="0"/>
              </a:spcBef>
            </a:pPr>
            <a:r>
              <a:rPr lang="ja-JP" altLang="en-US" dirty="0" smtClean="0"/>
              <a:t>通常の使い方以外の目的　→　例えば、転売（不正使用）　⇒　そんな使い方はダメ</a:t>
            </a:r>
            <a:r>
              <a:rPr lang="en-US" altLang="ja-JP" dirty="0" smtClean="0"/>
              <a:t>!</a:t>
            </a:r>
          </a:p>
          <a:p>
            <a:pPr>
              <a:spcBef>
                <a:spcPct val="0"/>
              </a:spcBef>
            </a:pPr>
            <a:endParaRPr lang="en-US" altLang="ja-JP" dirty="0" smtClean="0"/>
          </a:p>
          <a:p>
            <a:pPr>
              <a:spcBef>
                <a:spcPct val="0"/>
              </a:spcBef>
            </a:pPr>
            <a:endParaRPr lang="en-US" altLang="ja-JP" dirty="0" smtClean="0"/>
          </a:p>
        </p:txBody>
      </p:sp>
      <p:sp>
        <p:nvSpPr>
          <p:cNvPr id="378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F7286D-B9E5-4ADD-9B3A-CF234DAD84CD}"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利用者にも検索させる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単純に</a:t>
            </a:r>
            <a:r>
              <a:rPr kumimoji="1" lang="en-US" altLang="ja-JP" dirty="0" smtClean="0"/>
              <a:t>Intelligent Robot</a:t>
            </a:r>
            <a:r>
              <a:rPr kumimoji="1" lang="ja-JP" altLang="en-US" dirty="0" smtClean="0"/>
              <a:t>と入れて検索　→　文献のどこかに「</a:t>
            </a:r>
            <a:r>
              <a:rPr kumimoji="1" lang="en-US" altLang="ja-JP" dirty="0" smtClean="0"/>
              <a:t>Intelligent</a:t>
            </a:r>
            <a:r>
              <a:rPr kumimoji="1" lang="ja-JP" altLang="en-US" dirty="0" smtClean="0"/>
              <a:t>」という単語と「</a:t>
            </a:r>
            <a:r>
              <a:rPr kumimoji="1" lang="en-US" altLang="ja-JP" dirty="0" smtClean="0"/>
              <a:t>Robot</a:t>
            </a:r>
            <a:r>
              <a:rPr kumimoji="1" lang="ja-JP" altLang="en-US" dirty="0" smtClean="0"/>
              <a:t>」という単語が含まれている文献を全て検索</a:t>
            </a:r>
            <a:endParaRPr kumimoji="1" lang="en-US" altLang="ja-JP" dirty="0" smtClean="0"/>
          </a:p>
          <a:p>
            <a:r>
              <a:rPr kumimoji="1" lang="ja-JP" altLang="en-US" dirty="0" smtClean="0"/>
              <a:t>　　　　　　　　　　　　　　　　　　　　　　　　</a:t>
            </a:r>
            <a:r>
              <a:rPr kumimoji="1" lang="en-US" altLang="ja-JP" dirty="0" smtClean="0"/>
              <a:t>=</a:t>
            </a:r>
            <a:r>
              <a:rPr kumimoji="1" lang="ja-JP" altLang="en-US" dirty="0" smtClean="0"/>
              <a:t>　「</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」という単語が、関係のない文脈で出てくるにすぎない文献まで検索。</a:t>
            </a:r>
            <a:endParaRPr kumimoji="1" lang="en-US" altLang="ja-JP" dirty="0" smtClean="0"/>
          </a:p>
          <a:p>
            <a:r>
              <a:rPr kumimoji="1" lang="ja-JP" altLang="en-US" dirty="0" smtClean="0"/>
              <a:t>絞り込み方法</a:t>
            </a:r>
            <a:endParaRPr kumimoji="1" lang="en-US" altLang="ja-JP" dirty="0" smtClean="0"/>
          </a:p>
          <a:p>
            <a:r>
              <a:rPr kumimoji="1" lang="ja-JP" altLang="en-US" dirty="0" smtClean="0"/>
              <a:t>「</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a:t>
            </a:r>
            <a:r>
              <a:rPr kumimoji="1" lang="en-US" altLang="ja-JP" dirty="0" smtClean="0"/>
              <a:t>3</a:t>
            </a:r>
            <a:r>
              <a:rPr kumimoji="1" lang="ja-JP" altLang="en-US" dirty="0" smtClean="0"/>
              <a:t>語以内の位置で出てくる文献を検索</a:t>
            </a:r>
            <a:endParaRPr kumimoji="1" lang="en-US" altLang="ja-JP" dirty="0" smtClean="0"/>
          </a:p>
          <a:p>
            <a:r>
              <a:rPr kumimoji="1" lang="ja-JP" altLang="en-US" dirty="0" smtClean="0"/>
              <a:t>「</a:t>
            </a:r>
            <a:r>
              <a:rPr kumimoji="1" lang="en-US" altLang="ja-JP" dirty="0" smtClean="0"/>
              <a:t>Intelligent</a:t>
            </a:r>
            <a:r>
              <a:rPr kumimoji="1" lang="ja-JP" altLang="en-US" dirty="0" smtClean="0"/>
              <a:t>」と「</a:t>
            </a:r>
            <a:r>
              <a:rPr kumimoji="1" lang="en-US" altLang="ja-JP" dirty="0" smtClean="0"/>
              <a:t>Robot</a:t>
            </a:r>
            <a:r>
              <a:rPr kumimoji="1" lang="ja-JP" altLang="en-US" dirty="0" smtClean="0"/>
              <a:t>」という単語がこの順番で並んでいる文献を検索する</a:t>
            </a:r>
            <a:endParaRPr kumimoji="1" lang="en-US" altLang="ja-JP" dirty="0" smtClean="0"/>
          </a:p>
          <a:p>
            <a:endParaRPr kumimoji="1" lang="en-US" altLang="ja-JP" dirty="0" smtClean="0"/>
          </a:p>
          <a:p>
            <a:r>
              <a:rPr kumimoji="1" lang="ja-JP" altLang="en-US" dirty="0" smtClean="0"/>
              <a:t>検索結果が多すぎる場合は、このようにして、ある程度絞り込むことができる。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もっと条件を絞るための方法。左側のメニューを見るように指示する。</a:t>
            </a:r>
            <a:endParaRPr kumimoji="1" lang="en-US" altLang="ja-JP" dirty="0" smtClean="0"/>
          </a:p>
          <a:p>
            <a:endParaRPr kumimoji="1" lang="en-US" altLang="ja-JP" dirty="0" smtClean="0"/>
          </a:p>
          <a:p>
            <a:r>
              <a:rPr kumimoji="1" lang="en-US" altLang="ja-JP" dirty="0" smtClean="0"/>
              <a:t>Content Type</a:t>
            </a:r>
            <a:r>
              <a:rPr kumimoji="1" lang="ja-JP" altLang="en-US" dirty="0" smtClean="0"/>
              <a:t>　→　検索結果のうち、雑誌記事がどれくらいか、図書の記事がどれくらいか。</a:t>
            </a:r>
            <a:endParaRPr kumimoji="1" lang="en-US" altLang="ja-JP" dirty="0" smtClean="0"/>
          </a:p>
          <a:p>
            <a:endParaRPr kumimoji="1" lang="en-US" altLang="ja-JP" dirty="0" smtClean="0"/>
          </a:p>
          <a:p>
            <a:r>
              <a:rPr kumimoji="1" lang="en-US" altLang="ja-JP" dirty="0" smtClean="0"/>
              <a:t>Journal / Book</a:t>
            </a:r>
            <a:r>
              <a:rPr kumimoji="1" lang="en-US" altLang="ja-JP" baseline="0" dirty="0" smtClean="0"/>
              <a:t> Title </a:t>
            </a:r>
            <a:r>
              <a:rPr kumimoji="1" lang="ja-JP" altLang="en-US" baseline="0" dirty="0" smtClean="0"/>
              <a:t>→検索結果で示された文献がたくさん載っている雑誌を表示。</a:t>
            </a:r>
            <a:endParaRPr kumimoji="1" lang="en-US" altLang="ja-JP" baseline="0" dirty="0" smtClean="0"/>
          </a:p>
          <a:p>
            <a:r>
              <a:rPr kumimoji="1" lang="ja-JP" altLang="en-US" baseline="0" dirty="0" smtClean="0"/>
              <a:t>　　　　　　　　　　　　　　　この数値が多い雑誌は、検索結果と密接な関連がある有力な雑誌とみてよい。</a:t>
            </a:r>
            <a:endParaRPr kumimoji="1" lang="en-US" altLang="ja-JP" baseline="0" dirty="0" smtClean="0"/>
          </a:p>
          <a:p>
            <a:endParaRPr kumimoji="1" lang="en-US" altLang="ja-JP" baseline="0" dirty="0" smtClean="0"/>
          </a:p>
          <a:p>
            <a:r>
              <a:rPr kumimoji="1" lang="en-US" altLang="ja-JP" baseline="0" dirty="0" smtClean="0"/>
              <a:t>Topic</a:t>
            </a:r>
            <a:r>
              <a:rPr kumimoji="1" lang="ja-JP" altLang="en-US" baseline="0" dirty="0" smtClean="0"/>
              <a:t>　→　検索結果のうち、どんな分野の文献がどれくらいあるか。</a:t>
            </a:r>
            <a:endParaRPr kumimoji="1" lang="en-US" altLang="ja-JP" baseline="0" dirty="0" smtClean="0"/>
          </a:p>
          <a:p>
            <a:r>
              <a:rPr kumimoji="1" lang="ja-JP" altLang="en-US" baseline="0" dirty="0" smtClean="0"/>
              <a:t>　　　　　　　あまり関係なさそうな分野のものは削ってしまってもよい。</a:t>
            </a:r>
            <a:endParaRPr kumimoji="1" lang="en-US" altLang="ja-JP" baseline="0" dirty="0" smtClean="0"/>
          </a:p>
          <a:p>
            <a:endParaRPr kumimoji="1" lang="en-US" altLang="ja-JP" baseline="0" dirty="0" smtClean="0"/>
          </a:p>
          <a:p>
            <a:r>
              <a:rPr kumimoji="1" lang="en-US" altLang="ja-JP" baseline="0" dirty="0" smtClean="0"/>
              <a:t>Year</a:t>
            </a:r>
            <a:r>
              <a:rPr kumimoji="1" lang="ja-JP" altLang="en-US" baseline="0" dirty="0" smtClean="0"/>
              <a:t>　→　年を指定して絞り込み。</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とばす。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受講者にネットで検索させる。</a:t>
            </a:r>
            <a:endParaRPr kumimoji="1" lang="en-US" altLang="ja-JP" dirty="0" smtClean="0"/>
          </a:p>
          <a:p>
            <a:r>
              <a:rPr kumimoji="1" lang="ja-JP" altLang="en-US" dirty="0" smtClean="0"/>
              <a:t>出血熱は英語で何というか　←　</a:t>
            </a:r>
            <a:r>
              <a:rPr kumimoji="1" lang="en-US" altLang="ja-JP" dirty="0" smtClean="0"/>
              <a:t>Wikipedia</a:t>
            </a:r>
            <a:r>
              <a:rPr kumimoji="1" lang="ja-JP" altLang="en-US" dirty="0" smtClean="0"/>
              <a:t>では、</a:t>
            </a:r>
            <a:r>
              <a:rPr kumimoji="1" lang="en-US" altLang="ja-JP" dirty="0" smtClean="0"/>
              <a:t>viral</a:t>
            </a:r>
            <a:r>
              <a:rPr kumimoji="1" lang="en-US" altLang="ja-JP" baseline="0" dirty="0" smtClean="0"/>
              <a:t> hemorrhagic fevers</a:t>
            </a:r>
          </a:p>
          <a:p>
            <a:r>
              <a:rPr kumimoji="1" lang="en-US" altLang="ja-JP" baseline="0" dirty="0" smtClean="0"/>
              <a:t>                                     </a:t>
            </a:r>
            <a:r>
              <a:rPr kumimoji="1" lang="ja-JP" altLang="en-US" baseline="0" dirty="0" smtClean="0"/>
              <a:t>←　辞書でも</a:t>
            </a:r>
            <a:r>
              <a:rPr kumimoji="1" lang="en-US" altLang="ja-JP" baseline="0" dirty="0" smtClean="0"/>
              <a:t> hemorrhagic</a:t>
            </a:r>
            <a:r>
              <a:rPr kumimoji="1" lang="ja-JP" altLang="en-US" baseline="0" dirty="0" smtClean="0"/>
              <a:t>を引くと、「出血性の」と出ている。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フィロウィルスとは何か　　　　　←　本来は医学分野の専門辞典を引くのがよい。今回はネット検索でよい。エボラウィルスとマールブルクウィルスを例として挙げる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言及すること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baseline="0" dirty="0" smtClean="0"/>
              <a:t>Science Direct</a:t>
            </a:r>
            <a:r>
              <a:rPr kumimoji="1" lang="ja-JP" altLang="en-US" baseline="0" dirty="0" smtClean="0"/>
              <a:t>以外の情報源をあたって、検索の方途を考えることも必要。</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１．ネットは調べ物の</a:t>
            </a:r>
            <a:r>
              <a:rPr kumimoji="1" lang="ja-JP" altLang="en-US" baseline="0" dirty="0" err="1" smtClean="0"/>
              <a:t>とっ</a:t>
            </a:r>
            <a:r>
              <a:rPr kumimoji="1" lang="ja-JP" altLang="en-US" baseline="0" dirty="0" smtClean="0"/>
              <a:t>かかりとしては便利だが、情報を鵜呑みにはできないこと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２．</a:t>
            </a:r>
            <a:r>
              <a:rPr kumimoji="1" lang="en-US" altLang="ja-JP" baseline="0" dirty="0" smtClean="0"/>
              <a:t>Wikipedia</a:t>
            </a:r>
            <a:r>
              <a:rPr kumimoji="1" lang="ja-JP" altLang="en-US" baseline="0" dirty="0" smtClean="0"/>
              <a:t>にも、明らかな大ウソを書いたページがあること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３．複数の情報源をあたる必要があること</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それらしい記事が検索されていることを、受講者に確認させる。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a:t>
            </a:r>
            <a:r>
              <a:rPr kumimoji="1" lang="en-US" altLang="ja-JP" baseline="0" dirty="0" smtClean="0"/>
              <a:t>Treatment of Marburg and Ebola hemorrhagic fevers: A strategy for testing new drugs and vaccines under outbreak conditions</a:t>
            </a:r>
            <a:r>
              <a:rPr kumimoji="1" lang="ja-JP" altLang="en-US" baseline="0" dirty="0" smtClean="0"/>
              <a:t>」が今回の検索演習の答え。</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抄録をクリックさせ、内容を確認させる。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抄録で、論文の内容がわかる。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この論文が、エボラウィルスやマールブルクウィルスによる出血熱の流行が発生した場合の、新薬やワクチンの試験に関する方策について述べた文献であることが分かる。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問題の条件も満たす。</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言及すること</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後で、各自の興味関心に基づいて</a:t>
            </a:r>
            <a:r>
              <a:rPr kumimoji="1" lang="en-US" altLang="ja-JP" baseline="0" dirty="0" smtClean="0"/>
              <a:t>Science Direct</a:t>
            </a:r>
            <a:r>
              <a:rPr kumimoji="1" lang="ja-JP" altLang="en-US" baseline="0" dirty="0" smtClean="0"/>
              <a:t>を検索してみるよう、勧める。</a:t>
            </a:r>
            <a:endParaRPr kumimoji="1" lang="ja-JP" altLang="en-US"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時間があれば解説する。</a:t>
            </a:r>
            <a:endParaRPr kumimoji="1" lang="en-US" altLang="ja-JP" dirty="0" smtClean="0"/>
          </a:p>
          <a:p>
            <a:r>
              <a:rPr kumimoji="1" lang="ja-JP" altLang="en-US" dirty="0" smtClean="0"/>
              <a:t>なければ、後で読んでおくように指示するだけでよい。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は、茨城大学の中からであれば自由に使える</a:t>
            </a:r>
            <a:endParaRPr lang="en-US" altLang="ja-JP" baseline="0" dirty="0" smtClean="0"/>
          </a:p>
          <a:p>
            <a:pPr>
              <a:spcBef>
                <a:spcPct val="0"/>
              </a:spcBef>
            </a:pPr>
            <a:r>
              <a:rPr lang="ja-JP" altLang="en-US" baseline="0" dirty="0" smtClean="0"/>
              <a:t>しかし、自分専用のアカウントを持つことで、それ以外にも色々便利な機能が使えるようになる。</a:t>
            </a:r>
            <a:endParaRPr lang="en-US" altLang="ja-JP" baseline="0" dirty="0" smtClean="0"/>
          </a:p>
          <a:p>
            <a:pPr>
              <a:spcBef>
                <a:spcPct val="0"/>
              </a:spcBef>
            </a:pPr>
            <a:endParaRPr lang="en-US" altLang="ja-JP" baseline="0" dirty="0" smtClean="0"/>
          </a:p>
          <a:p>
            <a:pPr>
              <a:spcBef>
                <a:spcPct val="0"/>
              </a:spcBef>
            </a:pPr>
            <a:r>
              <a:rPr lang="en-US" altLang="ja-JP" dirty="0" smtClean="0"/>
              <a:t>Science</a:t>
            </a:r>
            <a:r>
              <a:rPr lang="en-US" altLang="ja-JP" baseline="0" dirty="0" smtClean="0"/>
              <a:t> Direct</a:t>
            </a:r>
            <a:r>
              <a:rPr lang="ja-JP" altLang="en-US" baseline="0" dirty="0" smtClean="0"/>
              <a:t>右上の</a:t>
            </a:r>
            <a:r>
              <a:rPr lang="en-US" altLang="ja-JP" baseline="0" dirty="0" smtClean="0"/>
              <a:t>Register</a:t>
            </a:r>
            <a:r>
              <a:rPr lang="ja-JP" altLang="en-US" baseline="0" dirty="0" smtClean="0"/>
              <a:t>リンクをクリック。</a:t>
            </a:r>
            <a:endParaRPr lang="ja-JP" altLang="en-US" dirty="0" smtClean="0"/>
          </a:p>
        </p:txBody>
      </p:sp>
      <p:sp>
        <p:nvSpPr>
          <p:cNvPr id="399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E769E-D22B-4787-885B-C9A9D47A4E5A}" type="slidenum">
              <a:rPr lang="ja-JP" altLang="en-US"/>
              <a:pPr fontAlgn="base">
                <a:spcBef>
                  <a:spcPct val="0"/>
                </a:spcBef>
                <a:spcAft>
                  <a:spcPct val="0"/>
                </a:spcAft>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登録画面に必要な事項を入力して、登録。</a:t>
            </a:r>
            <a:endParaRPr kumimoji="1" lang="en-US" altLang="ja-JP" dirty="0" smtClean="0"/>
          </a:p>
          <a:p>
            <a:r>
              <a:rPr kumimoji="1" lang="ja-JP" altLang="en-US" dirty="0" smtClean="0"/>
              <a:t>名前や職業、連絡先などの基本的な情報がメイン。</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アカウント登録をすると、自動お知らせサービス、アラート機能が使える。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あらかじめ条件を指定しておくと、その条件に適合した論文が発表されたときに、メールでお知らせしてくれる。</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アラート機能には</a:t>
            </a:r>
            <a:r>
              <a:rPr lang="en-US" altLang="ja-JP" dirty="0" smtClean="0"/>
              <a:t>3</a:t>
            </a:r>
            <a:r>
              <a:rPr lang="ja-JP" altLang="en-US" dirty="0" err="1" smtClean="0"/>
              <a:t>つの</a:t>
            </a:r>
            <a:r>
              <a:rPr lang="ja-JP" altLang="en-US" dirty="0" smtClean="0"/>
              <a:t>種類がある。</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Search Alert</a:t>
            </a:r>
            <a:r>
              <a:rPr kumimoji="1" lang="ja-JP" altLang="en-US" dirty="0" smtClean="0"/>
              <a:t>　→　検索に使った条件を保存しておいて、その条件に合った論文が</a:t>
            </a:r>
            <a:r>
              <a:rPr kumimoji="1" lang="en-US" altLang="ja-JP" dirty="0" smtClean="0"/>
              <a:t>Science</a:t>
            </a:r>
            <a:r>
              <a:rPr kumimoji="1" lang="en-US" altLang="ja-JP" baseline="0" dirty="0" smtClean="0"/>
              <a:t> Direct</a:t>
            </a:r>
            <a:r>
              <a:rPr kumimoji="1" lang="ja-JP" altLang="en-US" baseline="0" dirty="0" smtClean="0"/>
              <a:t>に掲載されたら自動でお知らせしてくれる。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741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　→　学術雑誌、学術論文をインターネットで読める</a:t>
            </a:r>
            <a:r>
              <a:rPr lang="en-US" altLang="ja-JP" baseline="0" dirty="0" smtClean="0"/>
              <a:t>Web</a:t>
            </a:r>
            <a:r>
              <a:rPr lang="ja-JP" altLang="en-US" baseline="0" dirty="0" smtClean="0"/>
              <a:t>サイト</a:t>
            </a:r>
            <a:endParaRPr lang="en-US" altLang="ja-JP" baseline="0" dirty="0" smtClean="0"/>
          </a:p>
          <a:p>
            <a:pPr>
              <a:spcBef>
                <a:spcPct val="0"/>
              </a:spcBef>
            </a:pPr>
            <a:r>
              <a:rPr lang="ja-JP" altLang="en-US" baseline="0" dirty="0" smtClean="0"/>
              <a:t>　　　　　　　　　　　　　</a:t>
            </a:r>
            <a:r>
              <a:rPr lang="ja-JP" altLang="en-US" dirty="0" smtClean="0"/>
              <a:t>学内のパソコンで、いつでも利用可能</a:t>
            </a:r>
          </a:p>
        </p:txBody>
      </p:sp>
      <p:sp>
        <p:nvSpPr>
          <p:cNvPr id="1741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F0BF5-B096-413F-BF72-22E68E94CA33}" type="slidenum">
              <a:rPr lang="ja-JP" altLang="en-US"/>
              <a:pPr fontAlgn="base">
                <a:spcBef>
                  <a:spcPct val="0"/>
                </a:spcBef>
                <a:spcAft>
                  <a:spcPct val="0"/>
                </a:spcAft>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Topic Alerts</a:t>
            </a:r>
            <a:r>
              <a:rPr kumimoji="1" lang="ja-JP" altLang="en-US" dirty="0" smtClean="0"/>
              <a:t>　→　興味のあるテーマを設定しておくと、そのテーマの論文が掲載されたときにお知らせをくれる。</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Volume issue alert</a:t>
            </a:r>
            <a:r>
              <a:rPr kumimoji="1" lang="ja-JP" altLang="en-US" dirty="0" smtClean="0"/>
              <a:t>　→　特定の雑誌の最新号が</a:t>
            </a:r>
            <a:r>
              <a:rPr kumimoji="1" lang="en-US" altLang="ja-JP" dirty="0" smtClean="0"/>
              <a:t>Science</a:t>
            </a:r>
            <a:r>
              <a:rPr kumimoji="1" lang="en-US" altLang="ja-JP" baseline="0" dirty="0" smtClean="0"/>
              <a:t> Direct</a:t>
            </a:r>
            <a:r>
              <a:rPr kumimoji="1" lang="ja-JP" altLang="en-US" baseline="0" dirty="0" smtClean="0"/>
              <a:t>に掲載されたときにお知らせしてくれる。</a:t>
            </a:r>
            <a:endParaRPr kumimoji="1" lang="en-US" altLang="ja-JP" baseline="0" dirty="0" smtClean="0"/>
          </a:p>
          <a:p>
            <a:r>
              <a:rPr kumimoji="1" lang="ja-JP" altLang="en-US" baseline="0" dirty="0" smtClean="0"/>
              <a:t>　　　　　　　　　　　　　　　アマゾンからお知らせが来るようなもの。</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茨大の学生は万事に遠慮しがちだが、遠慮する必要はないことを告げる。</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32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色々書いてあって抵抗を感じるかもしれないが、基本的な機能さえ把握してしまえばどうということはない。</a:t>
            </a:r>
            <a:endParaRPr lang="en-US" altLang="ja-JP" dirty="0" smtClean="0"/>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8D8A1B-D014-46B2-A328-D91037DF03BB}" type="slidenum">
              <a:rPr lang="ja-JP" altLang="en-US"/>
              <a:pPr fontAlgn="base">
                <a:spcBef>
                  <a:spcPct val="0"/>
                </a:spcBef>
                <a:spcAft>
                  <a:spcPct val="0"/>
                </a:spcAft>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言及すること</a:t>
            </a:r>
            <a:endParaRPr lang="en-US" altLang="ja-JP" dirty="0" smtClean="0"/>
          </a:p>
          <a:p>
            <a:pPr>
              <a:spcBef>
                <a:spcPct val="0"/>
              </a:spcBef>
            </a:pPr>
            <a:endParaRPr lang="en-US" altLang="ja-JP" dirty="0" smtClean="0"/>
          </a:p>
          <a:p>
            <a:pPr>
              <a:spcBef>
                <a:spcPct val="0"/>
              </a:spcBef>
            </a:pPr>
            <a:r>
              <a:rPr lang="ja-JP" altLang="en-US" dirty="0" smtClean="0"/>
              <a:t>１．アクセス方法は何でもよい。</a:t>
            </a:r>
            <a:endParaRPr lang="en-US" altLang="ja-JP" dirty="0" smtClean="0"/>
          </a:p>
          <a:p>
            <a:pPr>
              <a:spcBef>
                <a:spcPct val="0"/>
              </a:spcBef>
            </a:pPr>
            <a:r>
              <a:rPr lang="ja-JP" altLang="en-US" dirty="0" smtClean="0"/>
              <a:t>２．とにかく学内からアクセスすることが大事。</a:t>
            </a:r>
          </a:p>
        </p:txBody>
      </p:sp>
      <p:sp>
        <p:nvSpPr>
          <p:cNvPr id="215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F5654-8319-4C41-B1BC-05568F14C229}" type="slidenum">
              <a:rPr lang="ja-JP" altLang="en-US"/>
              <a:pPr fontAlgn="base">
                <a:spcBef>
                  <a:spcPct val="0"/>
                </a:spcBef>
                <a:spcAft>
                  <a:spcPct val="0"/>
                </a:spcAft>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baseline="0" dirty="0" smtClean="0"/>
              <a:t>Science Direct</a:t>
            </a:r>
            <a:r>
              <a:rPr lang="ja-JP" altLang="en-US" baseline="0" dirty="0" smtClean="0"/>
              <a:t>では、記事の探し方には</a:t>
            </a:r>
            <a:r>
              <a:rPr lang="en-US" altLang="ja-JP" baseline="0" dirty="0" smtClean="0"/>
              <a:t>2</a:t>
            </a:r>
            <a:r>
              <a:rPr lang="ja-JP" altLang="en-US" baseline="0" dirty="0" smtClean="0"/>
              <a:t>通りの方法がある。</a:t>
            </a:r>
            <a:endParaRPr lang="en-US" altLang="ja-JP" baseline="0" dirty="0" smtClean="0"/>
          </a:p>
        </p:txBody>
      </p:sp>
      <p:sp>
        <p:nvSpPr>
          <p:cNvPr id="235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4D450-D438-4605-93AB-E7ABF97A357E}" type="slidenum">
              <a:rPr lang="ja-JP" altLang="en-US"/>
              <a:pPr fontAlgn="base">
                <a:spcBef>
                  <a:spcPct val="0"/>
                </a:spcBef>
                <a:spcAft>
                  <a:spcPct val="0"/>
                </a:spcAft>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56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　→　</a:t>
            </a:r>
            <a:r>
              <a:rPr lang="en-US" altLang="ja-JP" dirty="0" smtClean="0"/>
              <a:t>Science Direct</a:t>
            </a:r>
            <a:r>
              <a:rPr lang="ja-JP" altLang="en-US" dirty="0" smtClean="0"/>
              <a:t>の中から雑誌を選んで、号を指定して、記事リストを表示して、記事を読む</a:t>
            </a:r>
            <a:endParaRPr lang="en-US" altLang="ja-JP" dirty="0" smtClean="0"/>
          </a:p>
          <a:p>
            <a:pPr>
              <a:spcBef>
                <a:spcPct val="0"/>
              </a:spcBef>
            </a:pPr>
            <a:r>
              <a:rPr lang="en-US" altLang="ja-JP" dirty="0" smtClean="0"/>
              <a:t>Browse</a:t>
            </a:r>
            <a:r>
              <a:rPr lang="ja-JP" altLang="en-US" dirty="0" smtClean="0"/>
              <a:t>　→　紙の雑誌を読むのと同じやり方</a:t>
            </a:r>
            <a:endParaRPr lang="en-US" altLang="ja-JP" dirty="0" smtClean="0"/>
          </a:p>
          <a:p>
            <a:pPr>
              <a:spcBef>
                <a:spcPct val="0"/>
              </a:spcBef>
            </a:pPr>
            <a:r>
              <a:rPr lang="ja-JP" altLang="en-US" dirty="0" smtClean="0"/>
              <a:t>紙の雑誌　→　目次を見て、その目次の中から面白そうな記事を選んで</a:t>
            </a:r>
            <a:r>
              <a:rPr lang="ja-JP" altLang="en-US" smtClean="0"/>
              <a:t>、読む</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Browse</a:t>
            </a:r>
            <a:r>
              <a:rPr lang="ja-JP" altLang="en-US" dirty="0" smtClean="0"/>
              <a:t>　→　必要な雑誌がわかっているときに使う方法</a:t>
            </a:r>
            <a:endParaRPr lang="en-US" altLang="ja-JP" dirty="0" smtClean="0"/>
          </a:p>
        </p:txBody>
      </p:sp>
      <p:sp>
        <p:nvSpPr>
          <p:cNvPr id="256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D2EA3-BBAE-4563-846B-AC6D40A0C2F2}" type="slidenum">
              <a:rPr lang="ja-JP" altLang="en-US"/>
              <a:pPr fontAlgn="base">
                <a:spcBef>
                  <a:spcPct val="0"/>
                </a:spcBef>
                <a:spcAft>
                  <a:spcPct val="0"/>
                </a:spcAft>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のやり方を演習させる</a:t>
            </a:r>
            <a:endParaRPr lang="en-US" altLang="ja-JP" dirty="0" smtClean="0"/>
          </a:p>
          <a:p>
            <a:pPr>
              <a:spcBef>
                <a:spcPct val="0"/>
              </a:spcBef>
            </a:pPr>
            <a:r>
              <a:rPr lang="ja-JP" altLang="en-US" dirty="0" smtClean="0"/>
              <a:t>１．</a:t>
            </a:r>
            <a:r>
              <a:rPr lang="en-US" altLang="ja-JP" dirty="0" smtClean="0"/>
              <a:t>Science</a:t>
            </a:r>
            <a:r>
              <a:rPr lang="en-US" altLang="ja-JP" baseline="0" dirty="0" smtClean="0"/>
              <a:t> Direct</a:t>
            </a:r>
            <a:r>
              <a:rPr lang="ja-JP" altLang="en-US" baseline="0" dirty="0" smtClean="0"/>
              <a:t>を開き、</a:t>
            </a:r>
            <a:r>
              <a:rPr lang="en-US" altLang="ja-JP" baseline="0" dirty="0" smtClean="0"/>
              <a:t>Browse</a:t>
            </a:r>
            <a:r>
              <a:rPr lang="ja-JP" altLang="en-US" baseline="0" dirty="0" smtClean="0"/>
              <a:t>タブをクリック。</a:t>
            </a:r>
            <a:endParaRPr lang="en-US" altLang="ja-JP" baseline="0" dirty="0" smtClean="0"/>
          </a:p>
          <a:p>
            <a:pPr>
              <a:spcBef>
                <a:spcPct val="0"/>
              </a:spcBef>
            </a:pPr>
            <a:r>
              <a:rPr lang="ja-JP" altLang="en-US" baseline="0" dirty="0" smtClean="0"/>
              <a:t>２．受講者に、</a:t>
            </a:r>
            <a:r>
              <a:rPr lang="en-US" altLang="ja-JP" baseline="0" dirty="0" smtClean="0"/>
              <a:t>Science Direct</a:t>
            </a:r>
            <a:r>
              <a:rPr lang="ja-JP" altLang="en-US" baseline="0" dirty="0" err="1" smtClean="0"/>
              <a:t>が提</a:t>
            </a:r>
            <a:r>
              <a:rPr lang="ja-JP" altLang="en-US" baseline="0" dirty="0" smtClean="0"/>
              <a:t>供している雑誌や電子図書の一覧がリストとして表示されていることを確認させる</a:t>
            </a:r>
            <a:endParaRPr lang="en-US" altLang="ja-JP" baseline="0" dirty="0" smtClean="0"/>
          </a:p>
          <a:p>
            <a:pPr>
              <a:spcBef>
                <a:spcPct val="0"/>
              </a:spcBef>
            </a:pPr>
            <a:endParaRPr lang="en-US" altLang="ja-JP" baseline="0" dirty="0" smtClean="0"/>
          </a:p>
          <a:p>
            <a:pPr>
              <a:spcBef>
                <a:spcPct val="0"/>
              </a:spcBef>
            </a:pPr>
            <a:r>
              <a:rPr lang="ja-JP" altLang="en-US" baseline="0" dirty="0" smtClean="0"/>
              <a:t>言及すること</a:t>
            </a:r>
          </a:p>
          <a:p>
            <a:pPr>
              <a:spcBef>
                <a:spcPct val="0"/>
              </a:spcBef>
            </a:pPr>
            <a:r>
              <a:rPr lang="ja-JP" altLang="en-US" baseline="0" dirty="0" smtClean="0"/>
              <a:t>１．</a:t>
            </a:r>
            <a:r>
              <a:rPr lang="en-US" altLang="ja-JP" baseline="0" dirty="0" smtClean="0"/>
              <a:t>Journal </a:t>
            </a:r>
            <a:r>
              <a:rPr lang="ja-JP" altLang="en-US" baseline="0" dirty="0" smtClean="0"/>
              <a:t>と書いてあるものは、茨大からアクセスすれば、ほとんど読める。</a:t>
            </a:r>
            <a:endParaRPr lang="en-US" altLang="ja-JP" baseline="0" dirty="0" smtClean="0"/>
          </a:p>
          <a:p>
            <a:pPr>
              <a:spcBef>
                <a:spcPct val="0"/>
              </a:spcBef>
            </a:pPr>
            <a:r>
              <a:rPr lang="ja-JP" altLang="en-US" baseline="0" dirty="0" smtClean="0"/>
              <a:t>２．左側のメニューで条件を指定して、リストの内容を絞り込める。たとえば、</a:t>
            </a:r>
            <a:r>
              <a:rPr lang="en-US" altLang="ja-JP" baseline="0" dirty="0" smtClean="0"/>
              <a:t>Full text available</a:t>
            </a:r>
            <a:r>
              <a:rPr lang="ja-JP" altLang="en-US" baseline="0" dirty="0" smtClean="0"/>
              <a:t>にチェックを入れて</a:t>
            </a:r>
            <a:r>
              <a:rPr lang="en-US" altLang="ja-JP" baseline="0" dirty="0" smtClean="0"/>
              <a:t>apply</a:t>
            </a:r>
            <a:r>
              <a:rPr lang="ja-JP" altLang="en-US" baseline="0" dirty="0" smtClean="0"/>
              <a:t>ボタンをクリックすると、茨大で利用できるものだけを表示することが可能。</a:t>
            </a:r>
            <a:endParaRPr lang="en-US" altLang="ja-JP" baseline="0" dirty="0" smtClean="0"/>
          </a:p>
        </p:txBody>
      </p:sp>
      <p:sp>
        <p:nvSpPr>
          <p:cNvPr id="276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8EF56-5298-4056-BB49-FB1EF4D49C4A}" type="slidenum">
              <a:rPr lang="ja-JP" altLang="en-US"/>
              <a:pPr fontAlgn="base">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３．適当なタイトルをクリックさせる。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１．右側のリストには最新号の記事一覧が表示されている。</a:t>
            </a:r>
            <a:endParaRPr lang="en-US" altLang="ja-JP" dirty="0" smtClean="0"/>
          </a:p>
          <a:p>
            <a:pPr>
              <a:spcBef>
                <a:spcPct val="0"/>
              </a:spcBef>
            </a:pPr>
            <a:r>
              <a:rPr lang="ja-JP" altLang="en-US" dirty="0" smtClean="0"/>
              <a:t>２．左側のリストから、見たい号を選べる</a:t>
            </a:r>
            <a:endParaRPr lang="en-US" altLang="ja-JP" dirty="0" smtClean="0"/>
          </a:p>
          <a:p>
            <a:pPr>
              <a:spcBef>
                <a:spcPct val="0"/>
              </a:spcBef>
            </a:pPr>
            <a:r>
              <a:rPr lang="ja-JP" altLang="en-US" dirty="0" smtClean="0"/>
              <a:t>３．号を選ぶと、右側のリストも変わり、選択した号の記事一覧が表示される</a:t>
            </a:r>
            <a:endParaRPr lang="en-US" altLang="ja-JP" dirty="0" smtClean="0"/>
          </a:p>
        </p:txBody>
      </p:sp>
      <p:sp>
        <p:nvSpPr>
          <p:cNvPr id="296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15EA4-C014-4833-990B-CD661B09620B}"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53BDF22-7BC8-4891-A849-A61E76ADBEE7}" type="datetime1">
              <a:rPr lang="ja-JP" altLang="en-US" smtClean="0"/>
              <a:t>2012/6/20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5C6C79-6739-4E49-B546-06264E043E67}"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D3605E3-A435-4730-AC10-E779C008C544}" type="datetime1">
              <a:rPr lang="ja-JP" altLang="en-US" smtClean="0"/>
              <a:t>2012/6/20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967786-9354-4C53-AD8B-70FABF290CD3}"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09BC6B3-6F35-4700-B985-395E8ED48055}" type="datetime1">
              <a:rPr lang="ja-JP" altLang="en-US" smtClean="0"/>
              <a:t>2012/6/20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9A30D34-6DAB-485D-AC72-62945F9B4BFE}"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AE5AA5-D6EC-4CC8-86BA-55C895AB0291}" type="datetime1">
              <a:rPr lang="ja-JP" altLang="en-US" smtClean="0"/>
              <a:t>2012/6/20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3FA130-3ED4-4EDA-882E-3114B2EA59B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6A50046-4095-48DA-9C56-3C454DF53904}" type="datetime1">
              <a:rPr lang="ja-JP" altLang="en-US" smtClean="0"/>
              <a:t>2012/6/20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FCF751-17D7-43CF-B4A2-57E3DA8DCABD}"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5778803-EB06-4CFC-A3A2-F2E1F45E29B2}" type="datetime1">
              <a:rPr lang="ja-JP" altLang="en-US" smtClean="0"/>
              <a:t>2012/6/20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7E061CD-A146-4A1D-8141-1DBABC37A88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275E95-2E3B-4CA4-B71C-80CC02C4D0A3}" type="datetime1">
              <a:rPr lang="ja-JP" altLang="en-US" smtClean="0"/>
              <a:t>2012/6/20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A7EA291-FAC0-4B32-86EF-FD7785D9F51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745BD10-50D4-4847-8319-3B390AA16A9F}" type="datetime1">
              <a:rPr lang="ja-JP" altLang="en-US" smtClean="0"/>
              <a:t>2012/6/20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C7D2D66-DB5E-4FC3-A9A4-B44AB8A7E248}"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4EC0088-2B33-48BA-BC8A-097098A11496}" type="datetime1">
              <a:rPr lang="ja-JP" altLang="en-US" smtClean="0"/>
              <a:t>2012/6/20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0FE83FA-3304-475A-B8EA-47E63A7CF8EB}"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B7B6225-3A18-42F9-A6E5-FAB7F5E8C36C}" type="datetime1">
              <a:rPr lang="ja-JP" altLang="en-US" smtClean="0"/>
              <a:t>2012/6/20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EED042F-B4EF-4EB3-9ECB-09601AF86B9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687E48B-B539-49A2-88E3-2DA745735BD5}" type="datetime1">
              <a:rPr lang="ja-JP" altLang="en-US" smtClean="0"/>
              <a:t>2012/6/20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DB569B1-9C7D-41E3-96F4-E3324D5459B2}"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95A7E8E-D15F-4045-BD69-44032D47D5C2}" type="datetime1">
              <a:rPr lang="ja-JP" altLang="en-US" smtClean="0"/>
              <a:t>2012/6/20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9AD4F1F-5558-4D51-B31F-9574E9562CA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oshis@mx.ibaraki.ac.j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683568" y="1412776"/>
            <a:ext cx="7772400" cy="1470025"/>
          </a:xfrm>
        </p:spPr>
        <p:txBody>
          <a:bodyPr/>
          <a:lstStyle/>
          <a:p>
            <a:r>
              <a:rPr lang="ja-JP" altLang="en-US" sz="4800" dirty="0" smtClean="0"/>
              <a:t>電子ジャーナルサービス</a:t>
            </a:r>
            <a:r>
              <a:rPr lang="en-US" altLang="ja-JP" sz="6000" dirty="0" smtClean="0"/>
              <a:t/>
            </a:r>
            <a:br>
              <a:rPr lang="en-US" altLang="ja-JP" sz="6000" dirty="0" smtClean="0"/>
            </a:br>
            <a:r>
              <a:rPr lang="en-US" altLang="ja-JP" sz="6000" dirty="0" smtClean="0"/>
              <a:t>Science Direct</a:t>
            </a:r>
            <a:endParaRPr lang="ja-JP" altLang="en-US" sz="6000" dirty="0" smtClean="0"/>
          </a:p>
        </p:txBody>
      </p:sp>
      <p:sp>
        <p:nvSpPr>
          <p:cNvPr id="3" name="サブタイトル 2"/>
          <p:cNvSpPr>
            <a:spLocks noGrp="1"/>
          </p:cNvSpPr>
          <p:nvPr>
            <p:ph type="subTitle" idx="1"/>
          </p:nvPr>
        </p:nvSpPr>
        <p:spPr/>
        <p:txBody>
          <a:bodyPr rtlCol="0">
            <a:normAutofit/>
          </a:bodyPr>
          <a:lstStyle/>
          <a:p>
            <a:pPr fontAlgn="auto">
              <a:spcAft>
                <a:spcPts val="0"/>
              </a:spcAft>
              <a:buFont typeface="Arial" pitchFamily="34" charset="0"/>
              <a:buNone/>
              <a:defRPr/>
            </a:pPr>
            <a:r>
              <a:rPr lang="ja-JP" altLang="en-US" dirty="0">
                <a:solidFill>
                  <a:schemeClr val="tx1"/>
                </a:solidFill>
              </a:rPr>
              <a:t>演習と</a:t>
            </a:r>
            <a:r>
              <a:rPr lang="ja-JP" altLang="en-US" dirty="0" smtClean="0">
                <a:solidFill>
                  <a:schemeClr val="tx1"/>
                </a:solidFill>
              </a:rPr>
              <a:t>解説</a:t>
            </a:r>
            <a:endParaRPr lang="en-US" altLang="ja-JP" dirty="0" smtClean="0">
              <a:solidFill>
                <a:schemeClr val="tx1"/>
              </a:solidFill>
            </a:endParaRPr>
          </a:p>
          <a:p>
            <a:pPr fontAlgn="auto">
              <a:spcAft>
                <a:spcPts val="0"/>
              </a:spcAft>
              <a:buFont typeface="Arial" pitchFamily="34" charset="0"/>
              <a:buNone/>
              <a:defRPr/>
            </a:pPr>
            <a:endParaRPr lang="en-US" altLang="ja-JP" dirty="0">
              <a:solidFill>
                <a:schemeClr val="tx1"/>
              </a:solidFill>
            </a:endParaRPr>
          </a:p>
          <a:p>
            <a:pPr fontAlgn="auto">
              <a:spcAft>
                <a:spcPts val="0"/>
              </a:spcAft>
              <a:buFont typeface="Arial" pitchFamily="34" charset="0"/>
              <a:buNone/>
              <a:defRPr/>
            </a:pPr>
            <a:r>
              <a:rPr lang="ja-JP" altLang="en-US" dirty="0" smtClean="0">
                <a:solidFill>
                  <a:schemeClr val="tx1"/>
                </a:solidFill>
              </a:rPr>
              <a:t>茨城大学図書館</a:t>
            </a:r>
            <a:endParaRPr lang="ja-JP" altLang="en-US" dirty="0">
              <a:solidFill>
                <a:schemeClr val="tx1"/>
              </a:solidFill>
            </a:endParaRPr>
          </a:p>
        </p:txBody>
      </p:sp>
      <p:sp>
        <p:nvSpPr>
          <p:cNvPr id="4" name="スライド番号プレースホルダ 3"/>
          <p:cNvSpPr>
            <a:spLocks noGrp="1"/>
          </p:cNvSpPr>
          <p:nvPr>
            <p:ph type="sldNum" sz="quarter" idx="12"/>
          </p:nvPr>
        </p:nvSpPr>
        <p:spPr/>
        <p:txBody>
          <a:bodyPr/>
          <a:lstStyle/>
          <a:p>
            <a:pPr>
              <a:defRPr/>
            </a:pPr>
            <a:fld id="{EB5C6C79-6739-4E49-B546-06264E043E67}" type="slidenum">
              <a:rPr lang="ja-JP" altLang="en-US" smtClean="0"/>
              <a:pPr>
                <a:defRPr/>
              </a:pPr>
              <a:t>1</a:t>
            </a:fld>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ja-JP" altLang="en-US" smtClean="0"/>
              <a:t>記事を読む</a:t>
            </a:r>
          </a:p>
        </p:txBody>
      </p:sp>
      <p:sp>
        <p:nvSpPr>
          <p:cNvPr id="40963" name="Rectangle 3"/>
          <p:cNvSpPr>
            <a:spLocks noGrp="1"/>
          </p:cNvSpPr>
          <p:nvPr>
            <p:ph type="body" idx="1"/>
          </p:nvPr>
        </p:nvSpPr>
        <p:spPr/>
        <p:txBody>
          <a:bodyPr/>
          <a:lstStyle/>
          <a:p>
            <a:r>
              <a:rPr lang="ja-JP" altLang="en-US" dirty="0" smtClean="0"/>
              <a:t>記事は</a:t>
            </a:r>
            <a:r>
              <a:rPr lang="en-US" altLang="ja-JP" dirty="0" smtClean="0"/>
              <a:t>HTML</a:t>
            </a:r>
            <a:r>
              <a:rPr lang="ja-JP" altLang="en-US" dirty="0" smtClean="0"/>
              <a:t>と</a:t>
            </a:r>
            <a:r>
              <a:rPr lang="en-US" altLang="ja-JP" dirty="0" smtClean="0"/>
              <a:t>PDF</a:t>
            </a:r>
            <a:r>
              <a:rPr lang="ja-JP" altLang="en-US" dirty="0" smtClean="0"/>
              <a:t>で読むことができます。</a:t>
            </a:r>
          </a:p>
          <a:p>
            <a:endParaRPr lang="ja-JP" altLang="en-US" dirty="0" smtClean="0"/>
          </a:p>
          <a:p>
            <a:r>
              <a:rPr lang="en-US" altLang="ja-JP" dirty="0" smtClean="0"/>
              <a:t>Show Preview</a:t>
            </a:r>
            <a:r>
              <a:rPr lang="ja-JP" altLang="en-US" dirty="0" smtClean="0"/>
              <a:t>で、その論文の抄録</a:t>
            </a:r>
            <a:r>
              <a:rPr lang="en-US" altLang="ja-JP" dirty="0" smtClean="0"/>
              <a:t>(</a:t>
            </a:r>
            <a:r>
              <a:rPr lang="ja-JP" altLang="en-US" dirty="0" smtClean="0"/>
              <a:t>要約</a:t>
            </a:r>
            <a:r>
              <a:rPr lang="en-US" altLang="ja-JP" dirty="0" smtClean="0"/>
              <a:t>)</a:t>
            </a:r>
            <a:r>
              <a:rPr lang="ja-JP" altLang="en-US" dirty="0" smtClean="0"/>
              <a:t>が把握できます。</a:t>
            </a:r>
          </a:p>
          <a:p>
            <a:endParaRPr lang="ja-JP" altLang="en-US" dirty="0" smtClean="0"/>
          </a:p>
          <a:p>
            <a:r>
              <a:rPr lang="en-US" altLang="ja-JP" dirty="0" smtClean="0"/>
              <a:t>Related Articles</a:t>
            </a:r>
            <a:r>
              <a:rPr lang="ja-JP" altLang="en-US" dirty="0" smtClean="0"/>
              <a:t>で、その論文と関係の深い論文にはどのようなものがあるかを知ることができます。必要に応じて読むこともできます。</a:t>
            </a:r>
          </a:p>
          <a:p>
            <a:endParaRPr lang="ja-JP" altLang="en-US" dirty="0" smtClean="0"/>
          </a:p>
          <a:p>
            <a:endParaRPr lang="ja-JP" altLang="en-US" dirty="0" smtClean="0"/>
          </a:p>
          <a:p>
            <a:endParaRPr lang="ja-JP" altLang="en-US"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10</a:t>
            </a:fld>
            <a:endParaRPr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 9" descr="SD6.JPG"/>
          <p:cNvPicPr>
            <a:picLocks noGrp="1" noChangeAspect="1"/>
          </p:cNvPicPr>
          <p:nvPr>
            <p:ph idx="1"/>
          </p:nvPr>
        </p:nvPicPr>
        <p:blipFill>
          <a:blip r:embed="rId3" cstate="print"/>
          <a:stretch>
            <a:fillRect/>
          </a:stretch>
        </p:blipFill>
        <p:spPr>
          <a:xfrm>
            <a:off x="1670107" y="1600200"/>
            <a:ext cx="5803785" cy="4525963"/>
          </a:xfrm>
        </p:spPr>
      </p:pic>
      <p:sp>
        <p:nvSpPr>
          <p:cNvPr id="2" name="タイトル 1"/>
          <p:cNvSpPr>
            <a:spLocks noGrp="1"/>
          </p:cNvSpPr>
          <p:nvPr>
            <p:ph type="title"/>
          </p:nvPr>
        </p:nvSpPr>
        <p:spPr/>
        <p:txBody>
          <a:bodyPr/>
          <a:lstStyle/>
          <a:p>
            <a:r>
              <a:rPr kumimoji="1" lang="ja-JP" altLang="en-US" dirty="0" smtClean="0"/>
              <a:t>記事を読む：</a:t>
            </a:r>
            <a:r>
              <a:rPr kumimoji="1" lang="en-US" altLang="ja-JP" dirty="0" smtClean="0"/>
              <a:t>HTML</a:t>
            </a:r>
            <a:r>
              <a:rPr kumimoji="1" lang="ja-JP" altLang="en-US" dirty="0" smtClean="0"/>
              <a:t>画面</a:t>
            </a:r>
            <a:endParaRPr kumimoji="1" lang="ja-JP" altLang="en-US" dirty="0"/>
          </a:p>
        </p:txBody>
      </p:sp>
      <p:sp>
        <p:nvSpPr>
          <p:cNvPr id="6" name="テキスト ボックス 5"/>
          <p:cNvSpPr txBox="1">
            <a:spLocks noChangeArrowheads="1"/>
          </p:cNvSpPr>
          <p:nvPr/>
        </p:nvSpPr>
        <p:spPr bwMode="auto">
          <a:xfrm>
            <a:off x="5724128" y="5085184"/>
            <a:ext cx="3024187" cy="1569660"/>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関連する記事や文献。この論文を引用した、より新しい文献もここで把握できます。</a:t>
            </a:r>
            <a:endParaRPr lang="ja-JP" altLang="en-US" sz="2400" dirty="0">
              <a:solidFill>
                <a:schemeClr val="bg1"/>
              </a:solidFill>
              <a:latin typeface="Calibri" pitchFamily="34" charset="0"/>
            </a:endParaRPr>
          </a:p>
        </p:txBody>
      </p:sp>
      <p:cxnSp>
        <p:nvCxnSpPr>
          <p:cNvPr id="11" name="直線矢印コネクタ 10"/>
          <p:cNvCxnSpPr/>
          <p:nvPr/>
        </p:nvCxnSpPr>
        <p:spPr>
          <a:xfrm rot="5400000" flipH="1" flipV="1">
            <a:off x="5652119" y="4149081"/>
            <a:ext cx="144016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スライド番号プレースホルダ 6"/>
          <p:cNvSpPr>
            <a:spLocks noGrp="1"/>
          </p:cNvSpPr>
          <p:nvPr>
            <p:ph type="sldNum" sz="quarter" idx="12"/>
          </p:nvPr>
        </p:nvSpPr>
        <p:spPr/>
        <p:txBody>
          <a:bodyPr/>
          <a:lstStyle/>
          <a:p>
            <a:pPr>
              <a:defRPr/>
            </a:pPr>
            <a:fld id="{F13FA130-3ED4-4EDA-882E-3114B2EA59BE}" type="slidenum">
              <a:rPr lang="ja-JP" altLang="en-US" smtClean="0"/>
              <a:pPr>
                <a:defRPr/>
              </a:pPr>
              <a:t>11</a:t>
            </a:fld>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p:txBody>
          <a:bodyPr/>
          <a:lstStyle/>
          <a:p>
            <a:r>
              <a:rPr lang="en-US" altLang="ja-JP" smtClean="0"/>
              <a:t>Search</a:t>
            </a:r>
            <a:endParaRPr lang="ja-JP" altLang="en-US" smtClean="0"/>
          </a:p>
        </p:txBody>
      </p:sp>
      <p:sp>
        <p:nvSpPr>
          <p:cNvPr id="30722" name="コンテンツ プレースホルダ 2"/>
          <p:cNvSpPr>
            <a:spLocks noGrp="1"/>
          </p:cNvSpPr>
          <p:nvPr>
            <p:ph idx="1"/>
          </p:nvPr>
        </p:nvSpPr>
        <p:spPr>
          <a:xfrm>
            <a:off x="457200" y="1600200"/>
            <a:ext cx="8507288" cy="4525963"/>
          </a:xfrm>
        </p:spPr>
        <p:txBody>
          <a:bodyPr/>
          <a:lstStyle/>
          <a:p>
            <a:r>
              <a:rPr lang="en-US" altLang="ja-JP" sz="4000" dirty="0" smtClean="0">
                <a:solidFill>
                  <a:srgbClr val="0000FF"/>
                </a:solidFill>
              </a:rPr>
              <a:t>G</a:t>
            </a:r>
            <a:r>
              <a:rPr lang="en-US" altLang="ja-JP" sz="4000" dirty="0" smtClean="0">
                <a:solidFill>
                  <a:srgbClr val="FF0000"/>
                </a:solidFill>
              </a:rPr>
              <a:t>o</a:t>
            </a:r>
            <a:r>
              <a:rPr lang="en-US" altLang="ja-JP" sz="4000" dirty="0" smtClean="0">
                <a:solidFill>
                  <a:srgbClr val="FFC000"/>
                </a:solidFill>
              </a:rPr>
              <a:t>o</a:t>
            </a:r>
            <a:r>
              <a:rPr lang="en-US" altLang="ja-JP" sz="4000" dirty="0" smtClean="0">
                <a:solidFill>
                  <a:srgbClr val="0000FF"/>
                </a:solidFill>
              </a:rPr>
              <a:t>g</a:t>
            </a:r>
            <a:r>
              <a:rPr lang="en-US" altLang="ja-JP" sz="4000" dirty="0" smtClean="0">
                <a:solidFill>
                  <a:srgbClr val="006600"/>
                </a:solidFill>
              </a:rPr>
              <a:t>l</a:t>
            </a:r>
            <a:r>
              <a:rPr lang="en-US" altLang="ja-JP" sz="4000" dirty="0" smtClean="0">
                <a:solidFill>
                  <a:srgbClr val="FF0000"/>
                </a:solidFill>
              </a:rPr>
              <a:t>e</a:t>
            </a:r>
            <a:r>
              <a:rPr lang="ja-JP" altLang="en-US" sz="4000" dirty="0" smtClean="0"/>
              <a:t>や</a:t>
            </a:r>
            <a:r>
              <a:rPr lang="en-US" altLang="ja-JP" sz="4000" dirty="0" smtClean="0">
                <a:solidFill>
                  <a:srgbClr val="FF0000"/>
                </a:solidFill>
              </a:rPr>
              <a:t>Yahoo!</a:t>
            </a:r>
            <a:r>
              <a:rPr lang="ja-JP" altLang="en-US" sz="4000" dirty="0" smtClean="0"/>
              <a:t>のように、キーワードを入力して記事を探す方法です。</a:t>
            </a:r>
            <a:endParaRPr lang="en-US" altLang="ja-JP" sz="4000" dirty="0" smtClean="0"/>
          </a:p>
          <a:p>
            <a:endParaRPr lang="en-US" altLang="ja-JP" sz="4000" dirty="0" smtClean="0"/>
          </a:p>
          <a:p>
            <a:r>
              <a:rPr lang="ja-JP" altLang="en-US" sz="4000" dirty="0" smtClean="0"/>
              <a:t>自分の関心のある分野にどんな論文があるか調べたいときに使います。</a:t>
            </a:r>
            <a:endParaRPr lang="en-US" altLang="ja-JP" sz="4000" dirty="0" smtClean="0"/>
          </a:p>
          <a:p>
            <a:endParaRPr lang="en-US" altLang="ja-JP" sz="4000" dirty="0" smtClean="0"/>
          </a:p>
          <a:p>
            <a:endParaRPr lang="ja-JP" altLang="en-US" sz="4000"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12</a:t>
            </a:fld>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r>
              <a:rPr lang="en-US" altLang="ja-JP" smtClean="0"/>
              <a:t>Search:</a:t>
            </a:r>
            <a:r>
              <a:rPr lang="ja-JP" altLang="en-US" smtClean="0"/>
              <a:t>かんたん検索</a:t>
            </a:r>
          </a:p>
        </p:txBody>
      </p:sp>
      <p:pic>
        <p:nvPicPr>
          <p:cNvPr id="32770" name="コンテンツ プレースホルダ 3" descr="SD1.JPG"/>
          <p:cNvPicPr>
            <a:picLocks noChangeAspect="1"/>
          </p:cNvPicPr>
          <p:nvPr/>
        </p:nvPicPr>
        <p:blipFill>
          <a:blip r:embed="rId3" cstate="print"/>
          <a:srcRect/>
          <a:stretch>
            <a:fillRect/>
          </a:stretch>
        </p:blipFill>
        <p:spPr bwMode="auto">
          <a:xfrm>
            <a:off x="1331913" y="1196975"/>
            <a:ext cx="6705600" cy="5227638"/>
          </a:xfrm>
          <a:prstGeom prst="rect">
            <a:avLst/>
          </a:prstGeom>
          <a:noFill/>
          <a:ln w="9525">
            <a:noFill/>
            <a:miter lim="800000"/>
            <a:headEnd/>
            <a:tailEnd/>
          </a:ln>
        </p:spPr>
      </p:pic>
      <p:sp>
        <p:nvSpPr>
          <p:cNvPr id="5" name="円/楕円 4"/>
          <p:cNvSpPr/>
          <p:nvPr/>
        </p:nvSpPr>
        <p:spPr>
          <a:xfrm>
            <a:off x="1116013" y="2276475"/>
            <a:ext cx="4679950"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72" name="テキスト ボックス 5"/>
          <p:cNvSpPr txBox="1">
            <a:spLocks noChangeArrowheads="1"/>
          </p:cNvSpPr>
          <p:nvPr/>
        </p:nvSpPr>
        <p:spPr bwMode="auto">
          <a:xfrm>
            <a:off x="5508625" y="1916113"/>
            <a:ext cx="3024188" cy="830997"/>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検索に使う言葉を</a:t>
            </a:r>
            <a:r>
              <a:rPr lang="ja-JP" altLang="en-US" sz="2400" dirty="0">
                <a:solidFill>
                  <a:schemeClr val="bg1"/>
                </a:solidFill>
                <a:latin typeface="Calibri" pitchFamily="34" charset="0"/>
              </a:rPr>
              <a:t>入力するための検索窓</a:t>
            </a:r>
          </a:p>
        </p:txBody>
      </p:sp>
      <p:sp>
        <p:nvSpPr>
          <p:cNvPr id="32773" name="テキスト ボックス 6"/>
          <p:cNvSpPr txBox="1">
            <a:spLocks noChangeArrowheads="1"/>
          </p:cNvSpPr>
          <p:nvPr/>
        </p:nvSpPr>
        <p:spPr bwMode="auto">
          <a:xfrm>
            <a:off x="250825" y="4581525"/>
            <a:ext cx="5329238" cy="1570038"/>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a:t>
            </a:r>
            <a:r>
              <a:rPr lang="ja-JP" altLang="en-US" sz="2400" dirty="0">
                <a:solidFill>
                  <a:schemeClr val="bg1"/>
                </a:solidFill>
                <a:latin typeface="Calibri" pitchFamily="34" charset="0"/>
              </a:rPr>
              <a:t>キーワード</a:t>
            </a:r>
            <a:r>
              <a:rPr lang="ja-JP" altLang="en-US" sz="2400" dirty="0" smtClean="0">
                <a:solidFill>
                  <a:schemeClr val="bg1"/>
                </a:solidFill>
                <a:latin typeface="Calibri" pitchFamily="34" charset="0"/>
              </a:rPr>
              <a:t>を</a:t>
            </a:r>
            <a:r>
              <a:rPr lang="ja-JP" altLang="en-US" sz="2400" dirty="0">
                <a:solidFill>
                  <a:schemeClr val="bg1"/>
                </a:solidFill>
                <a:latin typeface="Calibri" pitchFamily="34" charset="0"/>
              </a:rPr>
              <a:t>入れて探す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・論文を書いた人の名前で探す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・論文が掲載された雑誌名で探す</a:t>
            </a:r>
            <a:endParaRPr lang="en-US" altLang="ja-JP" sz="2400" dirty="0">
              <a:solidFill>
                <a:schemeClr val="bg1"/>
              </a:solidFill>
              <a:latin typeface="Calibri" pitchFamily="34" charset="0"/>
            </a:endParaRPr>
          </a:p>
          <a:p>
            <a:pPr algn="r"/>
            <a:r>
              <a:rPr lang="ja-JP" altLang="en-US" sz="2400" dirty="0">
                <a:solidFill>
                  <a:schemeClr val="bg1"/>
                </a:solidFill>
                <a:latin typeface="Calibri" pitchFamily="34" charset="0"/>
              </a:rPr>
              <a:t>・・・などのやり方があります。</a:t>
            </a:r>
          </a:p>
        </p:txBody>
      </p:sp>
      <p:sp>
        <p:nvSpPr>
          <p:cNvPr id="7" name="スライド番号プレースホルダ 6"/>
          <p:cNvSpPr>
            <a:spLocks noGrp="1"/>
          </p:cNvSpPr>
          <p:nvPr>
            <p:ph type="sldNum" sz="quarter" idx="12"/>
          </p:nvPr>
        </p:nvSpPr>
        <p:spPr/>
        <p:txBody>
          <a:bodyPr/>
          <a:lstStyle/>
          <a:p>
            <a:pPr>
              <a:defRPr/>
            </a:pPr>
            <a:fld id="{F13FA130-3ED4-4EDA-882E-3114B2EA59BE}" type="slidenum">
              <a:rPr lang="ja-JP" altLang="en-US" smtClean="0"/>
              <a:pPr>
                <a:defRPr/>
              </a:pPr>
              <a:t>13</a:t>
            </a:fld>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en-US" altLang="ja-JP" dirty="0" smtClean="0"/>
              <a:t>Search</a:t>
            </a:r>
            <a:r>
              <a:rPr lang="ja-JP" altLang="en-US" dirty="0" smtClean="0"/>
              <a:t>：</a:t>
            </a:r>
            <a:r>
              <a:rPr lang="ja-JP" altLang="en-US" sz="3600" dirty="0" smtClean="0"/>
              <a:t>もうちょっと細かい条件を付けて検索</a:t>
            </a:r>
            <a:endParaRPr lang="ja-JP" altLang="en-US" sz="3600" dirty="0"/>
          </a:p>
        </p:txBody>
      </p:sp>
      <p:pic>
        <p:nvPicPr>
          <p:cNvPr id="34818" name="図 3" descr="SD2.JPG"/>
          <p:cNvPicPr>
            <a:picLocks noChangeAspect="1"/>
          </p:cNvPicPr>
          <p:nvPr/>
        </p:nvPicPr>
        <p:blipFill>
          <a:blip r:embed="rId3" cstate="print"/>
          <a:srcRect/>
          <a:stretch>
            <a:fillRect/>
          </a:stretch>
        </p:blipFill>
        <p:spPr bwMode="auto">
          <a:xfrm>
            <a:off x="1258888" y="1196975"/>
            <a:ext cx="6705600" cy="5227638"/>
          </a:xfrm>
          <a:prstGeom prst="rect">
            <a:avLst/>
          </a:prstGeom>
          <a:noFill/>
          <a:ln w="9525">
            <a:noFill/>
            <a:miter lim="800000"/>
            <a:headEnd/>
            <a:tailEnd/>
          </a:ln>
        </p:spPr>
      </p:pic>
      <p:sp>
        <p:nvSpPr>
          <p:cNvPr id="34819" name="テキスト ボックス 4"/>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a:solidFill>
                  <a:schemeClr val="bg1"/>
                </a:solidFill>
                <a:latin typeface="Calibri" pitchFamily="34" charset="0"/>
              </a:rPr>
              <a:t>Search</a:t>
            </a:r>
            <a:r>
              <a:rPr lang="ja-JP" altLang="en-US" sz="2400">
                <a:solidFill>
                  <a:schemeClr val="bg1"/>
                </a:solidFill>
                <a:latin typeface="Calibri" pitchFamily="34" charset="0"/>
              </a:rPr>
              <a:t>タブを押すと、この画面になります。</a:t>
            </a:r>
          </a:p>
        </p:txBody>
      </p:sp>
      <p:sp>
        <p:nvSpPr>
          <p:cNvPr id="6" name="円/楕円 5"/>
          <p:cNvSpPr/>
          <p:nvPr/>
        </p:nvSpPr>
        <p:spPr>
          <a:xfrm>
            <a:off x="1908175" y="2276475"/>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 name="直線矢印コネクタ 7"/>
          <p:cNvCxnSpPr/>
          <p:nvPr/>
        </p:nvCxnSpPr>
        <p:spPr>
          <a:xfrm rot="10800000" flipV="1">
            <a:off x="2411413" y="2276475"/>
            <a:ext cx="2665412" cy="144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203575" y="3500438"/>
            <a:ext cx="1152525"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823" name="テキスト ボックス 10"/>
          <p:cNvSpPr txBox="1">
            <a:spLocks noChangeArrowheads="1"/>
          </p:cNvSpPr>
          <p:nvPr/>
        </p:nvSpPr>
        <p:spPr bwMode="auto">
          <a:xfrm>
            <a:off x="3491880" y="5589240"/>
            <a:ext cx="3024188" cy="830262"/>
          </a:xfrm>
          <a:prstGeom prst="rect">
            <a:avLst/>
          </a:prstGeom>
          <a:solidFill>
            <a:srgbClr val="00B050"/>
          </a:solidFill>
          <a:ln w="9525">
            <a:solidFill>
              <a:schemeClr val="tx1"/>
            </a:solidFill>
            <a:miter lim="800000"/>
            <a:headEnd/>
            <a:tailEnd/>
          </a:ln>
        </p:spPr>
        <p:txBody>
          <a:bodyPr>
            <a:spAutoFit/>
          </a:bodyPr>
          <a:lstStyle/>
          <a:p>
            <a:r>
              <a:rPr lang="ja-JP" altLang="en-US" sz="2400" dirty="0">
                <a:solidFill>
                  <a:schemeClr val="bg1"/>
                </a:solidFill>
                <a:latin typeface="Calibri" pitchFamily="34" charset="0"/>
              </a:rPr>
              <a:t>記事の分野と年代も指定できます。</a:t>
            </a:r>
          </a:p>
        </p:txBody>
      </p:sp>
      <p:cxnSp>
        <p:nvCxnSpPr>
          <p:cNvPr id="12" name="直線矢印コネクタ 11"/>
          <p:cNvCxnSpPr/>
          <p:nvPr/>
        </p:nvCxnSpPr>
        <p:spPr>
          <a:xfrm rot="10800000">
            <a:off x="2843808" y="5589240"/>
            <a:ext cx="576263" cy="21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テキスト ボックス 15"/>
          <p:cNvSpPr txBox="1">
            <a:spLocks noChangeArrowheads="1"/>
          </p:cNvSpPr>
          <p:nvPr/>
        </p:nvSpPr>
        <p:spPr bwMode="auto">
          <a:xfrm>
            <a:off x="5364088" y="3140968"/>
            <a:ext cx="3024187" cy="2308324"/>
          </a:xfrm>
          <a:prstGeom prst="rect">
            <a:avLst/>
          </a:prstGeom>
          <a:solidFill>
            <a:srgbClr val="00B050"/>
          </a:solidFill>
          <a:ln w="9525">
            <a:solidFill>
              <a:schemeClr val="tx1"/>
            </a:solidFill>
            <a:miter lim="800000"/>
            <a:headEnd/>
            <a:tailEnd/>
          </a:ln>
        </p:spPr>
        <p:txBody>
          <a:bodyPr>
            <a:spAutoFit/>
          </a:bodyPr>
          <a:lstStyle/>
          <a:p>
            <a:r>
              <a:rPr lang="ja-JP" altLang="en-US" sz="2400" dirty="0" smtClean="0">
                <a:solidFill>
                  <a:schemeClr val="bg1"/>
                </a:solidFill>
                <a:latin typeface="Calibri" pitchFamily="34" charset="0"/>
              </a:rPr>
              <a:t>論文名、</a:t>
            </a:r>
            <a:r>
              <a:rPr lang="ja-JP" altLang="en-US" sz="2400" dirty="0">
                <a:solidFill>
                  <a:schemeClr val="bg1"/>
                </a:solidFill>
                <a:latin typeface="Calibri" pitchFamily="34" charset="0"/>
              </a:rPr>
              <a:t>雑誌名</a:t>
            </a:r>
            <a:r>
              <a:rPr lang="ja-JP" altLang="en-US" sz="2400" dirty="0" smtClean="0">
                <a:solidFill>
                  <a:schemeClr val="bg1"/>
                </a:solidFill>
                <a:latin typeface="Calibri" pitchFamily="34" charset="0"/>
              </a:rPr>
              <a:t>や著者の所属組織など</a:t>
            </a:r>
            <a:r>
              <a:rPr lang="ja-JP" altLang="en-US" sz="2400" dirty="0">
                <a:solidFill>
                  <a:schemeClr val="bg1"/>
                </a:solidFill>
                <a:latin typeface="Calibri" pitchFamily="34" charset="0"/>
              </a:rPr>
              <a:t>から検索できるようになっています</a:t>
            </a:r>
            <a:r>
              <a:rPr lang="ja-JP" altLang="en-US" sz="2400" dirty="0" smtClean="0">
                <a:solidFill>
                  <a:schemeClr val="bg1"/>
                </a:solidFill>
                <a:latin typeface="Calibri" pitchFamily="34" charset="0"/>
              </a:rPr>
              <a:t>。</a:t>
            </a:r>
            <a:endParaRPr lang="en-US" altLang="ja-JP" sz="2400" dirty="0" smtClean="0">
              <a:solidFill>
                <a:schemeClr val="bg1"/>
              </a:solidFill>
              <a:latin typeface="Calibri" pitchFamily="34" charset="0"/>
            </a:endParaRPr>
          </a:p>
          <a:p>
            <a:r>
              <a:rPr lang="ja-JP" altLang="en-US" sz="2400" dirty="0" smtClean="0">
                <a:solidFill>
                  <a:schemeClr val="bg1"/>
                </a:solidFill>
                <a:latin typeface="Calibri" pitchFamily="34" charset="0"/>
              </a:rPr>
              <a:t>茨大の先生の論文を探すこともできます</a:t>
            </a:r>
            <a:endParaRPr lang="ja-JP" altLang="en-US" sz="2400" dirty="0">
              <a:solidFill>
                <a:schemeClr val="bg1"/>
              </a:solidFill>
              <a:latin typeface="Calibri" pitchFamily="34" charset="0"/>
            </a:endParaRPr>
          </a:p>
        </p:txBody>
      </p:sp>
      <p:sp>
        <p:nvSpPr>
          <p:cNvPr id="17" name="円/楕円 16"/>
          <p:cNvSpPr/>
          <p:nvPr/>
        </p:nvSpPr>
        <p:spPr>
          <a:xfrm>
            <a:off x="1331913" y="4724400"/>
            <a:ext cx="1944687"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8" name="直線矢印コネクタ 17"/>
          <p:cNvCxnSpPr/>
          <p:nvPr/>
        </p:nvCxnSpPr>
        <p:spPr>
          <a:xfrm rot="10800000">
            <a:off x="4356100" y="4076700"/>
            <a:ext cx="936625"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スライド番号プレースホルダ 12"/>
          <p:cNvSpPr>
            <a:spLocks noGrp="1"/>
          </p:cNvSpPr>
          <p:nvPr>
            <p:ph type="sldNum" sz="quarter" idx="12"/>
          </p:nvPr>
        </p:nvSpPr>
        <p:spPr/>
        <p:txBody>
          <a:bodyPr/>
          <a:lstStyle/>
          <a:p>
            <a:pPr>
              <a:defRPr/>
            </a:pPr>
            <a:fld id="{F13FA130-3ED4-4EDA-882E-3114B2EA59BE}" type="slidenum">
              <a:rPr lang="ja-JP" altLang="en-US" smtClean="0"/>
              <a:pPr>
                <a:defRPr/>
              </a:pPr>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r>
              <a:rPr lang="ja-JP" altLang="en-US" dirty="0" smtClean="0">
                <a:solidFill>
                  <a:srgbClr val="FF0000"/>
                </a:solidFill>
              </a:rPr>
              <a:t>やってはいけないこと</a:t>
            </a:r>
          </a:p>
        </p:txBody>
      </p:sp>
      <p:sp>
        <p:nvSpPr>
          <p:cNvPr id="3" name="コンテンツ プレースホルダ 2"/>
          <p:cNvSpPr>
            <a:spLocks noGrp="1"/>
          </p:cNvSpPr>
          <p:nvPr>
            <p:ph idx="1"/>
          </p:nvPr>
        </p:nvSpPr>
        <p:spPr>
          <a:xfrm>
            <a:off x="457200" y="1600200"/>
            <a:ext cx="8229600" cy="4997152"/>
          </a:xfrm>
        </p:spPr>
        <p:txBody>
          <a:bodyPr rtlCol="0">
            <a:normAutofit lnSpcReduction="10000"/>
          </a:bodyPr>
          <a:lstStyle/>
          <a:p>
            <a:pPr fontAlgn="auto">
              <a:spcAft>
                <a:spcPts val="0"/>
              </a:spcAft>
              <a:buFont typeface="Arial" pitchFamily="34" charset="0"/>
              <a:buChar char="•"/>
              <a:defRPr/>
            </a:pPr>
            <a:r>
              <a:rPr lang="ja-JP" altLang="en-US" sz="2800" dirty="0" smtClean="0"/>
              <a:t>プログラムを使った機械的ダウンロード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雑誌の記事一号分を丸ごとダウンロードする、など見境のないダウンロード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ダウンロードしたコンテンツをコピーして皆で使う</a:t>
            </a:r>
            <a:endParaRPr lang="en-US" altLang="ja-JP" sz="2800" dirty="0" smtClean="0"/>
          </a:p>
          <a:p>
            <a:pPr algn="r" fontAlgn="auto">
              <a:spcAft>
                <a:spcPts val="0"/>
              </a:spcAft>
              <a:buFont typeface="Arial" pitchFamily="34" charset="0"/>
              <a:buNone/>
              <a:defRPr/>
            </a:pPr>
            <a:r>
              <a:rPr lang="ja-JP" altLang="en-US" sz="2800" dirty="0" smtClean="0"/>
              <a:t>・・・などは厳禁です。</a:t>
            </a:r>
            <a:endParaRPr lang="en-US" altLang="ja-JP" sz="2800" dirty="0" smtClean="0"/>
          </a:p>
          <a:p>
            <a:pPr algn="r" fontAlgn="auto">
              <a:spcAft>
                <a:spcPts val="0"/>
              </a:spcAft>
              <a:buFont typeface="Arial" pitchFamily="34" charset="0"/>
              <a:buNone/>
              <a:defRPr/>
            </a:pPr>
            <a:endParaRPr lang="en-US" altLang="ja-JP" sz="2800" dirty="0" smtClean="0"/>
          </a:p>
          <a:p>
            <a:pPr algn="r" fontAlgn="auto">
              <a:spcAft>
                <a:spcPts val="0"/>
              </a:spcAft>
              <a:buFont typeface="Arial" pitchFamily="34" charset="0"/>
              <a:buNone/>
              <a:defRPr/>
            </a:pPr>
            <a:r>
              <a:rPr lang="ja-JP" altLang="en-US" sz="2400" dirty="0" smtClean="0"/>
              <a:t>（参考）電子ジャーナル利用上の注意（</a:t>
            </a:r>
            <a:r>
              <a:rPr lang="en-US" altLang="ja-JP" sz="2400" dirty="0" smtClean="0"/>
              <a:t> </a:t>
            </a:r>
            <a:r>
              <a:rPr lang="en-US" altLang="ja-JP" sz="2400" dirty="0" smtClean="0">
                <a:solidFill>
                  <a:srgbClr val="0000FF"/>
                </a:solidFill>
              </a:rPr>
              <a:t>http://www.lib.ibaraki.ac.jp/oj/e-journals.html </a:t>
            </a:r>
            <a:r>
              <a:rPr lang="ja-JP" altLang="en-US" sz="2400" dirty="0" smtClean="0"/>
              <a:t>）</a:t>
            </a:r>
            <a:endParaRPr lang="en-US" altLang="ja-JP" sz="2400" dirty="0" smtClean="0"/>
          </a:p>
          <a:p>
            <a:pPr algn="r" fontAlgn="auto">
              <a:spcAft>
                <a:spcPts val="0"/>
              </a:spcAft>
              <a:buFont typeface="Arial" pitchFamily="34" charset="0"/>
              <a:buNone/>
              <a:defRPr/>
            </a:pPr>
            <a:r>
              <a:rPr lang="ja-JP" altLang="en-US" sz="2400" dirty="0" smtClean="0"/>
              <a:t>（</a:t>
            </a:r>
            <a:r>
              <a:rPr lang="en-US" altLang="ja-JP" sz="2400" dirty="0" smtClean="0">
                <a:solidFill>
                  <a:srgbClr val="0000FF"/>
                </a:solidFill>
              </a:rPr>
              <a:t>http://japan.elsevier.com/news/lc/lcp0404jpn.pdf</a:t>
            </a:r>
            <a:r>
              <a:rPr lang="ja-JP" altLang="en-US" sz="2400" dirty="0" smtClean="0"/>
              <a:t>）</a:t>
            </a:r>
            <a:endParaRPr lang="en-US" altLang="ja-JP" sz="2400" dirty="0" smtClean="0"/>
          </a:p>
          <a:p>
            <a:pPr algn="r" fontAlgn="auto">
              <a:spcAft>
                <a:spcPts val="0"/>
              </a:spcAft>
              <a:buFont typeface="Arial" pitchFamily="34" charset="0"/>
              <a:buNone/>
              <a:defRPr/>
            </a:pPr>
            <a:endParaRPr lang="ja-JP" altLang="en-US" sz="2800"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「知能ロボット」（</a:t>
            </a:r>
            <a:r>
              <a:rPr kumimoji="1" lang="en-US" altLang="ja-JP" dirty="0" smtClean="0"/>
              <a:t>Intelligent Robot</a:t>
            </a:r>
            <a:r>
              <a:rPr kumimoji="1" lang="ja-JP" altLang="en-US" dirty="0" smtClean="0"/>
              <a:t>）に関する論文を探してみよう。</a:t>
            </a:r>
            <a:endParaRPr kumimoji="1"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検索演習１：とりあえずかんたん検索</a:t>
            </a:r>
            <a:endParaRPr kumimoji="1" lang="ja-JP" altLang="en-US" sz="4000" dirty="0"/>
          </a:p>
        </p:txBody>
      </p:sp>
      <p:sp>
        <p:nvSpPr>
          <p:cNvPr id="3" name="コンテンツ プレースホルダ 2"/>
          <p:cNvSpPr>
            <a:spLocks noGrp="1"/>
          </p:cNvSpPr>
          <p:nvPr>
            <p:ph idx="1"/>
          </p:nvPr>
        </p:nvSpPr>
        <p:spPr/>
        <p:txBody>
          <a:bodyPr/>
          <a:lstStyle/>
          <a:p>
            <a:r>
              <a:rPr lang="ja-JP" altLang="en-US" dirty="0" smtClean="0"/>
              <a:t>とりあえず、画面上部の検索窓の「</a:t>
            </a:r>
            <a:r>
              <a:rPr lang="en-US" altLang="ja-JP" dirty="0" smtClean="0"/>
              <a:t>All fields</a:t>
            </a:r>
            <a:r>
              <a:rPr lang="ja-JP" altLang="en-US" dirty="0" smtClean="0"/>
              <a:t>」欄に「</a:t>
            </a:r>
            <a:r>
              <a:rPr lang="en-US" altLang="ja-JP" dirty="0" smtClean="0"/>
              <a:t>Intelligent Robot</a:t>
            </a:r>
            <a:r>
              <a:rPr lang="ja-JP" altLang="en-US" dirty="0" smtClean="0"/>
              <a:t>」と入れて検索してみる。</a:t>
            </a:r>
            <a:endParaRPr lang="en-US" altLang="ja-JP" dirty="0" smtClean="0"/>
          </a:p>
          <a:p>
            <a:endParaRPr lang="en-US" altLang="ja-JP" dirty="0" smtClean="0"/>
          </a:p>
          <a:p>
            <a:r>
              <a:rPr lang="ja-JP" altLang="en-US" dirty="0" smtClean="0"/>
              <a:t>結果は</a:t>
            </a:r>
            <a:r>
              <a:rPr lang="en-US" altLang="ja-JP" dirty="0" smtClean="0"/>
              <a:t>1</a:t>
            </a:r>
            <a:r>
              <a:rPr lang="ja-JP" altLang="en-US" dirty="0" smtClean="0"/>
              <a:t>万</a:t>
            </a:r>
            <a:r>
              <a:rPr lang="en-US" altLang="ja-JP" dirty="0"/>
              <a:t>8</a:t>
            </a:r>
            <a:r>
              <a:rPr lang="en-US" altLang="ja-JP" dirty="0" smtClean="0"/>
              <a:t>000</a:t>
            </a:r>
            <a:r>
              <a:rPr lang="ja-JP" altLang="en-US" dirty="0" smtClean="0"/>
              <a:t>件ぐらい</a:t>
            </a:r>
            <a:r>
              <a:rPr lang="ja-JP" altLang="en-US" dirty="0"/>
              <a:t>出て</a:t>
            </a:r>
            <a:r>
              <a:rPr lang="ja-JP" altLang="en-US" dirty="0" smtClean="0"/>
              <a:t>きます。</a:t>
            </a:r>
            <a:endParaRPr lang="en-US" altLang="ja-JP" dirty="0" smtClean="0"/>
          </a:p>
          <a:p>
            <a:endParaRPr lang="en-US" altLang="ja-JP" dirty="0" smtClean="0"/>
          </a:p>
          <a:p>
            <a:r>
              <a:rPr lang="ja-JP" altLang="en-US" dirty="0" smtClean="0"/>
              <a:t>ちょっと多すぎるかも・・・</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17</a:t>
            </a:fld>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検索演習</a:t>
            </a:r>
            <a:r>
              <a:rPr kumimoji="1" lang="en-US" altLang="ja-JP" sz="4000" dirty="0" smtClean="0"/>
              <a:t>1</a:t>
            </a:r>
            <a:r>
              <a:rPr kumimoji="1" lang="ja-JP" altLang="en-US" sz="4000" dirty="0" smtClean="0"/>
              <a:t>：検索結果を絞</a:t>
            </a:r>
            <a:r>
              <a:rPr lang="ja-JP" altLang="en-US" sz="4000" dirty="0" smtClean="0"/>
              <a:t>りこもう</a:t>
            </a:r>
            <a:endParaRPr kumimoji="1" lang="ja-JP" altLang="en-US" sz="4000" dirty="0"/>
          </a:p>
        </p:txBody>
      </p:sp>
      <p:sp>
        <p:nvSpPr>
          <p:cNvPr id="3" name="コンテンツ プレースホルダ 2"/>
          <p:cNvSpPr>
            <a:spLocks noGrp="1"/>
          </p:cNvSpPr>
          <p:nvPr>
            <p:ph idx="1"/>
          </p:nvPr>
        </p:nvSpPr>
        <p:spPr/>
        <p:txBody>
          <a:bodyPr/>
          <a:lstStyle/>
          <a:p>
            <a:r>
              <a:rPr kumimoji="1" lang="en-US" altLang="ja-JP" dirty="0" smtClean="0"/>
              <a:t>Intelligent w/3 Robot</a:t>
            </a:r>
          </a:p>
          <a:p>
            <a:r>
              <a:rPr kumimoji="1" lang="en-US" altLang="ja-JP" dirty="0" smtClean="0"/>
              <a:t>“Intelligent Robot”</a:t>
            </a:r>
          </a:p>
          <a:p>
            <a:endParaRPr lang="en-US" altLang="ja-JP" dirty="0" smtClean="0"/>
          </a:p>
          <a:p>
            <a:r>
              <a:rPr kumimoji="1" lang="en-US" altLang="ja-JP" dirty="0" smtClean="0"/>
              <a:t>“Intelligent Robot”</a:t>
            </a:r>
            <a:r>
              <a:rPr kumimoji="1" lang="ja-JP" altLang="en-US" dirty="0" smtClean="0"/>
              <a:t>だと、</a:t>
            </a:r>
            <a:r>
              <a:rPr lang="en-US" altLang="ja-JP" dirty="0" smtClean="0"/>
              <a:t>40</a:t>
            </a:r>
            <a:r>
              <a:rPr kumimoji="1" lang="en-US" altLang="ja-JP" dirty="0" smtClean="0"/>
              <a:t>00</a:t>
            </a:r>
            <a:r>
              <a:rPr kumimoji="1" lang="ja-JP" altLang="en-US" dirty="0" smtClean="0"/>
              <a:t>件ぐらいまで検索結果を絞り込める。</a:t>
            </a:r>
            <a:endParaRPr kumimoji="1" lang="en-US" altLang="ja-JP" dirty="0" smtClean="0"/>
          </a:p>
          <a:p>
            <a:endParaRPr lang="en-US" altLang="ja-JP" dirty="0" smtClean="0"/>
          </a:p>
          <a:p>
            <a:r>
              <a:rPr kumimoji="1" lang="ja-JP" altLang="en-US" dirty="0" smtClean="0"/>
              <a:t>まだ多い？</a:t>
            </a:r>
            <a:endParaRPr kumimoji="1" lang="en-US" altLang="ja-JP" dirty="0" smtClean="0"/>
          </a:p>
          <a:p>
            <a:endParaRPr kumimoji="1" lang="en-US" altLang="ja-JP" dirty="0" smtClean="0"/>
          </a:p>
          <a:p>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18</a:t>
            </a:fld>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１：もっと絞り込み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左側のメニューを見てみよう。</a:t>
            </a:r>
            <a:endParaRPr kumimoji="1" lang="en-US" altLang="ja-JP" dirty="0" smtClean="0"/>
          </a:p>
          <a:p>
            <a:r>
              <a:rPr lang="en-US" altLang="ja-JP" dirty="0" smtClean="0"/>
              <a:t>Content Type</a:t>
            </a:r>
          </a:p>
          <a:p>
            <a:r>
              <a:rPr lang="en-US" altLang="ja-JP" dirty="0" smtClean="0"/>
              <a:t>Journal/Book Title</a:t>
            </a:r>
          </a:p>
          <a:p>
            <a:r>
              <a:rPr kumimoji="1" lang="en-US" altLang="ja-JP" dirty="0" smtClean="0"/>
              <a:t>Topic</a:t>
            </a:r>
          </a:p>
          <a:p>
            <a:r>
              <a:rPr lang="en-US" altLang="ja-JP" dirty="0" smtClean="0"/>
              <a:t>Year</a:t>
            </a:r>
            <a:endParaRPr kumimoji="1" lang="en-US" altLang="ja-JP" dirty="0" smtClean="0"/>
          </a:p>
          <a:p>
            <a:r>
              <a:rPr lang="ja-JP" altLang="en-US" dirty="0" smtClean="0"/>
              <a:t>どんな条件で絞り込めるだろう？</a:t>
            </a:r>
            <a:endParaRPr lang="en-US" altLang="ja-JP" dirty="0" smtClean="0"/>
          </a:p>
          <a:p>
            <a:r>
              <a:rPr kumimoji="1" lang="ja-JP" altLang="en-US" dirty="0" smtClean="0"/>
              <a:t>検索結果は多すぎたり少なすぎたりしないか？</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19</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本日の概要</a:t>
            </a:r>
            <a:endParaRPr kumimoji="1" lang="ja-JP" altLang="en-US" dirty="0"/>
          </a:p>
        </p:txBody>
      </p:sp>
      <p:sp>
        <p:nvSpPr>
          <p:cNvPr id="3" name="コンテンツ プレースホルダ 2"/>
          <p:cNvSpPr>
            <a:spLocks noGrp="1"/>
          </p:cNvSpPr>
          <p:nvPr>
            <p:ph idx="1"/>
          </p:nvPr>
        </p:nvSpPr>
        <p:spPr/>
        <p:txBody>
          <a:bodyPr/>
          <a:lstStyle/>
          <a:p>
            <a:r>
              <a:rPr kumimoji="1" lang="en-US" altLang="ja-JP" sz="3600" dirty="0" smtClean="0"/>
              <a:t>Science Direct</a:t>
            </a:r>
            <a:r>
              <a:rPr kumimoji="1" lang="ja-JP" altLang="en-US" sz="3600" dirty="0" smtClean="0"/>
              <a:t>とは？</a:t>
            </a:r>
            <a:endParaRPr kumimoji="1" lang="en-US" altLang="ja-JP" sz="3600" dirty="0" smtClean="0"/>
          </a:p>
          <a:p>
            <a:r>
              <a:rPr kumimoji="1" lang="en-US" altLang="ja-JP" sz="3600" dirty="0" smtClean="0"/>
              <a:t>Science Direct</a:t>
            </a:r>
            <a:r>
              <a:rPr kumimoji="1" lang="ja-JP" altLang="en-US" sz="3600" dirty="0" smtClean="0"/>
              <a:t>の利用方法</a:t>
            </a:r>
            <a:endParaRPr kumimoji="1" lang="en-US" altLang="ja-JP" sz="3600" dirty="0" smtClean="0"/>
          </a:p>
          <a:p>
            <a:r>
              <a:rPr lang="ja-JP" altLang="en-US" sz="3600" dirty="0" smtClean="0"/>
              <a:t>注意事項</a:t>
            </a:r>
            <a:endParaRPr lang="en-US" altLang="ja-JP" sz="3600" dirty="0" smtClean="0"/>
          </a:p>
          <a:p>
            <a:r>
              <a:rPr lang="ja-JP" altLang="en-US" sz="3600" dirty="0" smtClean="0"/>
              <a:t>検索演習</a:t>
            </a:r>
            <a:endParaRPr lang="en-US" altLang="ja-JP" sz="3600" dirty="0" smtClean="0"/>
          </a:p>
          <a:p>
            <a:r>
              <a:rPr kumimoji="1" lang="ja-JP" altLang="en-US" sz="3600" dirty="0" smtClean="0"/>
              <a:t>便利な機能</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a:t>
            </a:fld>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検索演習２</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フィロウイルス科のウイルスによる出血熱の流行が発生した場合の対処（ワクチン等）について</a:t>
            </a:r>
            <a:r>
              <a:rPr lang="en-US" altLang="ja-JP" dirty="0" smtClean="0"/>
              <a:t>2008</a:t>
            </a:r>
            <a:r>
              <a:rPr lang="ja-JP" altLang="ja-JP" dirty="0" smtClean="0"/>
              <a:t>年に書かれた雑誌記事</a:t>
            </a:r>
            <a:r>
              <a:rPr lang="ja-JP" altLang="en-US" dirty="0" smtClean="0"/>
              <a:t>で、</a:t>
            </a:r>
            <a:endParaRPr lang="en-US" altLang="ja-JP" dirty="0" smtClean="0"/>
          </a:p>
          <a:p>
            <a:pPr>
              <a:buNone/>
            </a:pPr>
            <a:endParaRPr lang="en-US" altLang="ja-JP" dirty="0" smtClean="0"/>
          </a:p>
          <a:p>
            <a:r>
              <a:rPr lang="en-US" altLang="ja-JP" dirty="0" smtClean="0"/>
              <a:t>2</a:t>
            </a:r>
            <a:r>
              <a:rPr lang="ja-JP" altLang="ja-JP" dirty="0" smtClean="0"/>
              <a:t>種類のウイルスについて書かれたと考えられるもの</a:t>
            </a:r>
            <a:endParaRPr lang="en-US" altLang="ja-JP" dirty="0" smtClean="0"/>
          </a:p>
          <a:p>
            <a:pPr>
              <a:buNone/>
            </a:pPr>
            <a:endParaRPr lang="en-US" altLang="ja-JP" dirty="0" smtClean="0"/>
          </a:p>
          <a:p>
            <a:pPr>
              <a:buNone/>
            </a:pPr>
            <a:r>
              <a:rPr lang="ja-JP" altLang="en-US" dirty="0" smtClean="0"/>
              <a:t>を検索して見つけ出してみよう。</a:t>
            </a: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20</a:t>
            </a:fld>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２</a:t>
            </a:r>
            <a:r>
              <a:rPr kumimoji="1" lang="ja-JP" altLang="en-US" dirty="0" smtClean="0"/>
              <a:t>：検索の手掛かり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出血熱は英語で何というだろう？</a:t>
            </a:r>
            <a:endParaRPr kumimoji="1" lang="en-US" altLang="ja-JP" dirty="0" smtClean="0"/>
          </a:p>
          <a:p>
            <a:pPr algn="r">
              <a:buNone/>
            </a:pPr>
            <a:r>
              <a:rPr lang="ja-JP" altLang="en-US" dirty="0" smtClean="0"/>
              <a:t>→辞書を引いてみよう</a:t>
            </a:r>
            <a:endParaRPr lang="en-US" altLang="ja-JP" dirty="0" smtClean="0"/>
          </a:p>
          <a:p>
            <a:pPr algn="r">
              <a:buNone/>
            </a:pPr>
            <a:endParaRPr kumimoji="1" lang="en-US" altLang="ja-JP" dirty="0" smtClean="0"/>
          </a:p>
          <a:p>
            <a:r>
              <a:rPr lang="ja-JP" altLang="en-US" dirty="0" smtClean="0"/>
              <a:t>フィロウィルスって何</a:t>
            </a:r>
            <a:r>
              <a:rPr lang="en-US" altLang="ja-JP" dirty="0" smtClean="0"/>
              <a:t>?</a:t>
            </a:r>
          </a:p>
          <a:p>
            <a:pPr algn="r">
              <a:buNone/>
            </a:pPr>
            <a:r>
              <a:rPr kumimoji="1" lang="ja-JP" altLang="en-US" dirty="0" smtClean="0"/>
              <a:t>→困った時の</a:t>
            </a:r>
            <a:r>
              <a:rPr kumimoji="1" lang="en-US" altLang="ja-JP" dirty="0" err="1" smtClean="0"/>
              <a:t>google</a:t>
            </a:r>
            <a:r>
              <a:rPr lang="ja-JP" altLang="en-US" dirty="0" smtClean="0"/>
              <a:t>検索</a:t>
            </a:r>
            <a:endParaRPr kumimoji="1" lang="en-US" altLang="ja-JP" dirty="0" smtClean="0"/>
          </a:p>
          <a:p>
            <a:pPr algn="r">
              <a:buNone/>
            </a:pPr>
            <a:r>
              <a:rPr lang="ja-JP" altLang="en-US" dirty="0" smtClean="0"/>
              <a:t>→ウィキペディア</a:t>
            </a:r>
            <a:endParaRPr kumimoji="1" lang="en-US" altLang="ja-JP" dirty="0" smtClean="0"/>
          </a:p>
          <a:p>
            <a:pPr algn="r">
              <a:buNone/>
            </a:pPr>
            <a:r>
              <a:rPr lang="ja-JP" altLang="en-US" dirty="0" smtClean="0"/>
              <a:t>→医学分野の専門辞典</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21</a:t>
            </a:fld>
            <a:endParaRPr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検索演習</a:t>
            </a:r>
            <a:r>
              <a:rPr lang="ja-JP" altLang="en-US" dirty="0" smtClean="0"/>
              <a:t>２</a:t>
            </a:r>
            <a:r>
              <a:rPr kumimoji="1" lang="ja-JP" altLang="en-US" dirty="0" smtClean="0"/>
              <a:t>：検索してみよう</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Hemorrhagic fever</a:t>
            </a:r>
          </a:p>
          <a:p>
            <a:r>
              <a:rPr lang="ja-JP" altLang="en-US" dirty="0" smtClean="0"/>
              <a:t>雑誌の記事→</a:t>
            </a:r>
            <a:r>
              <a:rPr lang="en-US" altLang="ja-JP" dirty="0" smtClean="0"/>
              <a:t>journal</a:t>
            </a:r>
            <a:r>
              <a:rPr lang="ja-JP" altLang="en-US" dirty="0" smtClean="0"/>
              <a:t>にチェック</a:t>
            </a:r>
            <a:endParaRPr lang="en-US" altLang="ja-JP" dirty="0" smtClean="0"/>
          </a:p>
          <a:p>
            <a:r>
              <a:rPr kumimoji="1" lang="ja-JP" altLang="en-US" dirty="0" smtClean="0"/>
              <a:t>記事の分野→医学分野なので、</a:t>
            </a:r>
            <a:r>
              <a:rPr kumimoji="1" lang="en-US" altLang="ja-JP" dirty="0" smtClean="0"/>
              <a:t>medicine</a:t>
            </a:r>
          </a:p>
          <a:p>
            <a:r>
              <a:rPr lang="ja-JP" altLang="en-US" dirty="0" smtClean="0"/>
              <a:t>記事の年代→</a:t>
            </a:r>
            <a:r>
              <a:rPr lang="en-US" altLang="ja-JP" dirty="0" smtClean="0"/>
              <a:t>2008</a:t>
            </a:r>
            <a:r>
              <a:rPr lang="ja-JP" altLang="en-US" dirty="0" smtClean="0"/>
              <a:t>年</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22</a:t>
            </a:fld>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検索演習２：どんな結果？</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記事は</a:t>
            </a:r>
            <a:r>
              <a:rPr kumimoji="1" lang="en-US" altLang="ja-JP" dirty="0" smtClean="0"/>
              <a:t>750</a:t>
            </a:r>
            <a:r>
              <a:rPr kumimoji="1" lang="ja-JP" altLang="en-US" dirty="0" smtClean="0"/>
              <a:t>件くらいが検索される。</a:t>
            </a:r>
            <a:endParaRPr kumimoji="1" lang="en-US" altLang="ja-JP" dirty="0" smtClean="0"/>
          </a:p>
          <a:p>
            <a:endParaRPr kumimoji="1" lang="en-US" altLang="ja-JP" dirty="0" smtClean="0"/>
          </a:p>
          <a:p>
            <a:r>
              <a:rPr lang="ja-JP" altLang="en-US" dirty="0" smtClean="0"/>
              <a:t>問題の条件を思い出してみよう。上から見て行くと・・・</a:t>
            </a:r>
            <a:endParaRPr lang="en-US" altLang="ja-JP" dirty="0" smtClean="0"/>
          </a:p>
          <a:p>
            <a:endParaRPr lang="en-US" altLang="ja-JP" dirty="0" smtClean="0"/>
          </a:p>
          <a:p>
            <a:r>
              <a:rPr lang="ja-JP" altLang="en-US" dirty="0" smtClean="0"/>
              <a:t>これかな？と思ったら</a:t>
            </a:r>
            <a:r>
              <a:rPr lang="en-US" altLang="ja-JP" dirty="0" smtClean="0"/>
              <a:t>show preview</a:t>
            </a:r>
            <a:r>
              <a:rPr lang="ja-JP" altLang="en-US" dirty="0" smtClean="0"/>
              <a:t>をクリックして、論文の抄録（要約）を見る。</a:t>
            </a:r>
            <a:endParaRPr lang="en-US" altLang="ja-JP" dirty="0" smtClean="0"/>
          </a:p>
          <a:p>
            <a:endParaRPr lang="en-US" altLang="ja-JP" dirty="0" smtClean="0"/>
          </a:p>
          <a:p>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23</a:t>
            </a:fld>
            <a:endParaRPr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検索演習２：</a:t>
            </a:r>
            <a:r>
              <a:rPr lang="ja-JP" altLang="en-US" sz="4000" dirty="0" smtClean="0"/>
              <a:t>文献の中身を判断する</a:t>
            </a:r>
            <a:endParaRPr kumimoji="1" lang="ja-JP" altLang="en-US" sz="4000" dirty="0"/>
          </a:p>
        </p:txBody>
      </p:sp>
      <p:sp>
        <p:nvSpPr>
          <p:cNvPr id="3" name="コンテンツ プレースホルダ 2"/>
          <p:cNvSpPr>
            <a:spLocks noGrp="1"/>
          </p:cNvSpPr>
          <p:nvPr>
            <p:ph idx="1"/>
          </p:nvPr>
        </p:nvSpPr>
        <p:spPr/>
        <p:txBody>
          <a:bodyPr/>
          <a:lstStyle/>
          <a:p>
            <a:r>
              <a:rPr kumimoji="1" lang="ja-JP" altLang="en-US" dirty="0" smtClean="0"/>
              <a:t>抄録を見てみよう。</a:t>
            </a:r>
            <a:endParaRPr kumimoji="1" lang="en-US" altLang="ja-JP" dirty="0" smtClean="0"/>
          </a:p>
          <a:p>
            <a:pPr>
              <a:buNone/>
            </a:pPr>
            <a:endParaRPr kumimoji="1" lang="en-US" altLang="ja-JP" dirty="0" smtClean="0"/>
          </a:p>
          <a:p>
            <a:r>
              <a:rPr lang="ja-JP" altLang="en-US" dirty="0" smtClean="0"/>
              <a:t>それは自分の求めていた文献か？</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24</a:t>
            </a:fld>
            <a:endParaRPr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その他便利な機能</a:t>
            </a:r>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EB5C6C79-6739-4E49-B546-06264E043E67}" type="slidenum">
              <a:rPr lang="ja-JP" altLang="en-US" smtClean="0"/>
              <a:pPr>
                <a:defRPr/>
              </a:pPr>
              <a:t>25</a:t>
            </a:fld>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ja-JP" altLang="en-US" dirty="0" smtClean="0"/>
              <a:t>個人ユーザ登録</a:t>
            </a:r>
          </a:p>
        </p:txBody>
      </p:sp>
      <p:pic>
        <p:nvPicPr>
          <p:cNvPr id="4" name="図 3" descr="SD1.JPG"/>
          <p:cNvPicPr>
            <a:picLocks noChangeAspect="1"/>
          </p:cNvPicPr>
          <p:nvPr/>
        </p:nvPicPr>
        <p:blipFill>
          <a:blip r:embed="rId3" cstate="print"/>
          <a:stretch>
            <a:fillRect/>
          </a:stretch>
        </p:blipFill>
        <p:spPr>
          <a:xfrm>
            <a:off x="1259632" y="1196752"/>
            <a:ext cx="6705600" cy="5228273"/>
          </a:xfrm>
          <a:prstGeom prst="rect">
            <a:avLst/>
          </a:prstGeom>
        </p:spPr>
      </p:pic>
      <p:sp>
        <p:nvSpPr>
          <p:cNvPr id="8" name="テキスト ボックス 15"/>
          <p:cNvSpPr txBox="1">
            <a:spLocks noChangeArrowheads="1"/>
          </p:cNvSpPr>
          <p:nvPr/>
        </p:nvSpPr>
        <p:spPr bwMode="auto">
          <a:xfrm>
            <a:off x="3347864" y="3861048"/>
            <a:ext cx="4536430" cy="1938992"/>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自分専用のアカウントを持つことで、記事を検索したり読んだりする以外にも、色々便利な機能が使えます。</a:t>
            </a:r>
            <a:endParaRPr lang="en-US" altLang="ja-JP" sz="2400" dirty="0" smtClean="0">
              <a:solidFill>
                <a:schemeClr val="bg1"/>
              </a:solidFill>
            </a:endParaRPr>
          </a:p>
          <a:p>
            <a:r>
              <a:rPr lang="ja-JP" altLang="en-US" sz="2400" dirty="0" smtClean="0">
                <a:solidFill>
                  <a:schemeClr val="bg1"/>
                </a:solidFill>
              </a:rPr>
              <a:t>ここをクリックして登録。</a:t>
            </a:r>
            <a:endParaRPr lang="en-US" altLang="ja-JP" sz="2400" dirty="0" smtClean="0">
              <a:solidFill>
                <a:schemeClr val="bg1"/>
              </a:solidFill>
            </a:endParaRPr>
          </a:p>
        </p:txBody>
      </p:sp>
      <p:cxnSp>
        <p:nvCxnSpPr>
          <p:cNvPr id="9" name="直線矢印コネクタ 8"/>
          <p:cNvCxnSpPr/>
          <p:nvPr/>
        </p:nvCxnSpPr>
        <p:spPr>
          <a:xfrm flipV="1">
            <a:off x="4716018" y="2276872"/>
            <a:ext cx="1800198"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444208" y="1916832"/>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スライド番号プレースホルダ 6"/>
          <p:cNvSpPr>
            <a:spLocks noGrp="1"/>
          </p:cNvSpPr>
          <p:nvPr>
            <p:ph type="sldNum" sz="quarter" idx="12"/>
          </p:nvPr>
        </p:nvSpPr>
        <p:spPr/>
        <p:txBody>
          <a:bodyPr/>
          <a:lstStyle/>
          <a:p>
            <a:pPr>
              <a:defRPr/>
            </a:pPr>
            <a:fld id="{F13FA130-3ED4-4EDA-882E-3114B2EA59BE}" type="slidenum">
              <a:rPr lang="ja-JP" altLang="en-US" smtClean="0"/>
              <a:pPr>
                <a:defRPr/>
              </a:pPr>
              <a:t>26</a:t>
            </a:fld>
            <a:endParaRPr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個人ユーザ登録</a:t>
            </a:r>
            <a:endParaRPr kumimoji="1" lang="ja-JP" altLang="en-US" dirty="0"/>
          </a:p>
        </p:txBody>
      </p:sp>
      <p:pic>
        <p:nvPicPr>
          <p:cNvPr id="4" name="図 3" descr="SD4.JPG"/>
          <p:cNvPicPr>
            <a:picLocks noChangeAspect="1"/>
          </p:cNvPicPr>
          <p:nvPr/>
        </p:nvPicPr>
        <p:blipFill>
          <a:blip r:embed="rId3" cstate="print"/>
          <a:stretch>
            <a:fillRect/>
          </a:stretch>
        </p:blipFill>
        <p:spPr>
          <a:xfrm>
            <a:off x="1187624" y="1268760"/>
            <a:ext cx="6705600" cy="5228273"/>
          </a:xfrm>
          <a:prstGeom prst="rect">
            <a:avLst/>
          </a:prstGeom>
        </p:spPr>
      </p:pic>
      <p:sp>
        <p:nvSpPr>
          <p:cNvPr id="5" name="テキスト ボックス 15"/>
          <p:cNvSpPr txBox="1">
            <a:spLocks noChangeArrowheads="1"/>
          </p:cNvSpPr>
          <p:nvPr/>
        </p:nvSpPr>
        <p:spPr bwMode="auto">
          <a:xfrm>
            <a:off x="4211960" y="4365104"/>
            <a:ext cx="4536430" cy="1569660"/>
          </a:xfrm>
          <a:prstGeom prst="rect">
            <a:avLst/>
          </a:prstGeom>
          <a:solidFill>
            <a:srgbClr val="00B050"/>
          </a:solidFill>
          <a:ln w="9525">
            <a:solidFill>
              <a:schemeClr val="tx1"/>
            </a:solidFill>
            <a:miter lim="800000"/>
            <a:headEnd/>
            <a:tailEnd/>
          </a:ln>
        </p:spPr>
        <p:txBody>
          <a:bodyPr wrap="square">
            <a:spAutoFit/>
          </a:bodyPr>
          <a:lstStyle/>
          <a:p>
            <a:r>
              <a:rPr lang="ja-JP" altLang="en-US" sz="2400" dirty="0" smtClean="0">
                <a:solidFill>
                  <a:schemeClr val="bg1"/>
                </a:solidFill>
              </a:rPr>
              <a:t>登録画面。姓名や職業、各種お知らせサービスに使うメールアドレス、パスワードや興味のある学術分野などを設定して登録。</a:t>
            </a:r>
            <a:endParaRPr lang="en-US" altLang="ja-JP" sz="2400" dirty="0" smtClean="0">
              <a:solidFill>
                <a:schemeClr val="bg1"/>
              </a:solidFill>
            </a:endParaRPr>
          </a:p>
        </p:txBody>
      </p:sp>
      <p:sp>
        <p:nvSpPr>
          <p:cNvPr id="6" name="スライド番号プレースホルダ 5"/>
          <p:cNvSpPr>
            <a:spLocks noGrp="1"/>
          </p:cNvSpPr>
          <p:nvPr>
            <p:ph type="sldNum" sz="quarter" idx="12"/>
          </p:nvPr>
        </p:nvSpPr>
        <p:spPr/>
        <p:txBody>
          <a:bodyPr/>
          <a:lstStyle/>
          <a:p>
            <a:pPr>
              <a:defRPr/>
            </a:pPr>
            <a:fld id="{F13FA130-3ED4-4EDA-882E-3114B2EA59BE}" type="slidenum">
              <a:rPr lang="ja-JP" altLang="en-US" smtClean="0"/>
              <a:pPr>
                <a:defRPr/>
              </a:pPr>
              <a:t>27</a:t>
            </a:fld>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アラート機能</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自動お知らせサービスのことです。</a:t>
            </a:r>
            <a:endParaRPr lang="en-US" altLang="ja-JP" dirty="0" smtClean="0"/>
          </a:p>
          <a:p>
            <a:pPr>
              <a:buNone/>
            </a:pPr>
            <a:endParaRPr lang="en-US" altLang="ja-JP" dirty="0" smtClean="0"/>
          </a:p>
          <a:p>
            <a:r>
              <a:rPr lang="ja-JP" altLang="en-US" dirty="0" smtClean="0"/>
              <a:t>あらかじめ条件を指定しておくと、その条件に適合した論文が発表されたときに、メールでお知らせしてくれます。</a:t>
            </a:r>
            <a:endParaRPr lang="en-US" altLang="ja-JP" dirty="0" smtClean="0"/>
          </a:p>
          <a:p>
            <a:pPr>
              <a:buNone/>
            </a:pPr>
            <a:endParaRPr lang="en-US" altLang="ja-JP" dirty="0" smtClean="0"/>
          </a:p>
          <a:p>
            <a:pPr>
              <a:buNone/>
            </a:pPr>
            <a:endParaRPr kumimoji="1" lang="en-US" altLang="ja-JP"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28</a:t>
            </a:fld>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Search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登録した検索条件に合致する論文が掲載された時に通知してくれます。</a:t>
            </a:r>
            <a:endParaRPr lang="en-US" altLang="ja-JP" dirty="0" smtClean="0"/>
          </a:p>
          <a:p>
            <a:pPr>
              <a:buNone/>
            </a:pPr>
            <a:endParaRPr lang="en-US" altLang="ja-JP" dirty="0" smtClean="0"/>
          </a:p>
          <a:p>
            <a:pPr marL="514350" indent="-514350">
              <a:buFont typeface="+mj-lt"/>
              <a:buAutoNum type="arabicPeriod"/>
            </a:pPr>
            <a:r>
              <a:rPr lang="en-US" altLang="ja-JP" sz="2800" dirty="0" smtClean="0"/>
              <a:t>Search</a:t>
            </a:r>
            <a:r>
              <a:rPr lang="ja-JP" altLang="en-US" sz="2800" dirty="0" smtClean="0"/>
              <a:t>で検索した検索結果の画面で、「</a:t>
            </a:r>
            <a:r>
              <a:rPr lang="en-US" altLang="ja-JP" sz="2800" dirty="0" smtClean="0">
                <a:solidFill>
                  <a:srgbClr val="FF0000"/>
                </a:solidFill>
              </a:rPr>
              <a:t>Save as search alert</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お知らせの頻度や、メールの送り先などを設定して、「</a:t>
            </a:r>
            <a:r>
              <a:rPr lang="en-US" altLang="ja-JP" sz="2800" dirty="0" smtClean="0">
                <a:solidFill>
                  <a:srgbClr val="FF0000"/>
                </a:solidFill>
              </a:rPr>
              <a:t>Save Alert</a:t>
            </a:r>
            <a:r>
              <a:rPr lang="ja-JP" altLang="en-US" sz="2800" dirty="0" smtClean="0"/>
              <a:t>」をクリック。</a:t>
            </a:r>
            <a:endParaRPr lang="en-US" altLang="ja-JP" sz="2800"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29</a:t>
            </a:fld>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lstStyle/>
          <a:p>
            <a:r>
              <a:rPr lang="en-US" altLang="ja-JP" dirty="0" smtClean="0"/>
              <a:t>Science Direct</a:t>
            </a:r>
            <a:r>
              <a:rPr lang="ja-JP" altLang="en-US" dirty="0" smtClean="0"/>
              <a:t>とは？</a:t>
            </a:r>
          </a:p>
        </p:txBody>
      </p:sp>
      <p:sp>
        <p:nvSpPr>
          <p:cNvPr id="16386" name="コンテンツ プレースホルダ 2"/>
          <p:cNvSpPr>
            <a:spLocks noGrp="1"/>
          </p:cNvSpPr>
          <p:nvPr>
            <p:ph idx="1"/>
          </p:nvPr>
        </p:nvSpPr>
        <p:spPr>
          <a:xfrm>
            <a:off x="457200" y="1600200"/>
            <a:ext cx="7787208" cy="4525963"/>
          </a:xfrm>
        </p:spPr>
        <p:txBody>
          <a:bodyPr/>
          <a:lstStyle/>
          <a:p>
            <a:r>
              <a:rPr lang="ja-JP" altLang="en-US" dirty="0" smtClean="0"/>
              <a:t>学術雑誌</a:t>
            </a:r>
            <a:r>
              <a:rPr lang="en-US" altLang="ja-JP" dirty="0" smtClean="0"/>
              <a:t>(</a:t>
            </a:r>
            <a:r>
              <a:rPr lang="ja-JP" altLang="en-US" dirty="0" smtClean="0"/>
              <a:t>論文</a:t>
            </a:r>
            <a:r>
              <a:rPr lang="en-US" altLang="ja-JP" dirty="0" smtClean="0"/>
              <a:t>)</a:t>
            </a:r>
            <a:r>
              <a:rPr lang="ja-JP" altLang="en-US" dirty="0" smtClean="0"/>
              <a:t>をオンラインで読めるサービスです。</a:t>
            </a:r>
            <a:endParaRPr lang="en-US" altLang="ja-JP" dirty="0" smtClean="0"/>
          </a:p>
          <a:p>
            <a:endParaRPr lang="en-US" altLang="ja-JP" dirty="0" smtClean="0"/>
          </a:p>
          <a:p>
            <a:r>
              <a:rPr lang="ja-JP" altLang="en-US" dirty="0" smtClean="0"/>
              <a:t>茨城大学では、約</a:t>
            </a:r>
            <a:r>
              <a:rPr lang="en-US" altLang="ja-JP" dirty="0" smtClean="0"/>
              <a:t>2000</a:t>
            </a:r>
            <a:r>
              <a:rPr lang="ja-JP" altLang="en-US" dirty="0" smtClean="0"/>
              <a:t>種類の学術雑誌を、読むことができます。</a:t>
            </a:r>
            <a:endParaRPr lang="en-US" altLang="ja-JP" dirty="0" smtClean="0"/>
          </a:p>
          <a:p>
            <a:endParaRPr lang="en-US" altLang="ja-JP" dirty="0" smtClean="0"/>
          </a:p>
          <a:p>
            <a:r>
              <a:rPr lang="ja-JP" altLang="en-US" dirty="0" smtClean="0"/>
              <a:t>学内のパソコンで、いつでも利用可能です。</a:t>
            </a:r>
            <a:endParaRPr lang="en-US" altLang="ja-JP" dirty="0" smtClean="0"/>
          </a:p>
          <a:p>
            <a:endParaRPr lang="en-US" altLang="ja-JP" dirty="0" smtClean="0"/>
          </a:p>
          <a:p>
            <a:endParaRPr lang="en-US" altLang="ja-JP" dirty="0" smtClean="0"/>
          </a:p>
          <a:p>
            <a:endParaRPr lang="en-US" altLang="ja-JP" dirty="0" smtClean="0"/>
          </a:p>
          <a:p>
            <a:endParaRPr lang="ja-JP" altLang="en-US"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3</a:t>
            </a:fld>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Topic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特定のテーマに関連する論文が掲載された時に通知してくれます。</a:t>
            </a:r>
            <a:endParaRPr lang="en-US" altLang="ja-JP" dirty="0" smtClean="0"/>
          </a:p>
          <a:p>
            <a:endParaRPr lang="en-US" altLang="ja-JP" dirty="0" smtClean="0"/>
          </a:p>
          <a:p>
            <a:pPr marL="514350" indent="-514350">
              <a:buFont typeface="+mj-lt"/>
              <a:buAutoNum type="arabicPeriod"/>
            </a:pPr>
            <a:r>
              <a:rPr lang="ja-JP" altLang="en-US" sz="2800" dirty="0" smtClean="0"/>
              <a:t>ホーム画面上部の「</a:t>
            </a:r>
            <a:r>
              <a:rPr lang="en-US" altLang="ja-JP" sz="2800" dirty="0" smtClean="0">
                <a:solidFill>
                  <a:srgbClr val="FF0000"/>
                </a:solidFill>
              </a:rPr>
              <a:t>My alerts</a:t>
            </a:r>
            <a:r>
              <a:rPr lang="ja-JP" altLang="en-US" sz="2800" dirty="0" smtClean="0"/>
              <a:t>」タブをクリック。</a:t>
            </a:r>
            <a:endParaRPr lang="en-US" altLang="ja-JP" sz="2800" dirty="0" smtClean="0"/>
          </a:p>
          <a:p>
            <a:pPr marL="514350" indent="-514350">
              <a:buFont typeface="+mj-lt"/>
              <a:buAutoNum type="arabicPeriod"/>
            </a:pPr>
            <a:r>
              <a:rPr lang="ja-JP" altLang="en-US" sz="2800" dirty="0" smtClean="0"/>
              <a:t>「</a:t>
            </a:r>
            <a:r>
              <a:rPr lang="en-US" altLang="ja-JP" sz="2800" dirty="0">
                <a:solidFill>
                  <a:srgbClr val="FF0000"/>
                </a:solidFill>
              </a:rPr>
              <a:t>Add/Delete topic alerts</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興味のある分野を選択するよう言われるので、選択して「</a:t>
            </a:r>
            <a:r>
              <a:rPr lang="en-US" altLang="ja-JP" sz="2800" dirty="0" smtClean="0">
                <a:solidFill>
                  <a:srgbClr val="FF0000"/>
                </a:solidFill>
              </a:rPr>
              <a:t>Save</a:t>
            </a:r>
            <a:r>
              <a:rPr lang="ja-JP" altLang="en-US" sz="2800" dirty="0" smtClean="0"/>
              <a:t>」をクリック。</a:t>
            </a:r>
            <a:endParaRPr lang="ja-JP" altLang="en-GB" sz="2800"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30</a:t>
            </a:fld>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Volume/Issue Alerts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登録した雑誌の最新号が掲載された時に通知してくれます。</a:t>
            </a:r>
            <a:endParaRPr lang="en-US" altLang="ja-JP" dirty="0" smtClean="0"/>
          </a:p>
          <a:p>
            <a:endParaRPr lang="en-US" altLang="ja-JP" dirty="0" smtClean="0"/>
          </a:p>
          <a:p>
            <a:r>
              <a:rPr lang="en-US" altLang="ja-JP" dirty="0" smtClean="0"/>
              <a:t>Browse</a:t>
            </a:r>
            <a:r>
              <a:rPr lang="ja-JP" altLang="en-US" dirty="0" smtClean="0"/>
              <a:t>機能で表示されるリストの右端に、「</a:t>
            </a:r>
            <a:r>
              <a:rPr lang="en-US" altLang="ja-JP" dirty="0" err="1" smtClean="0"/>
              <a:t>Vol</a:t>
            </a:r>
            <a:r>
              <a:rPr lang="en-US" altLang="ja-JP" dirty="0" smtClean="0"/>
              <a:t>/Issue alerts</a:t>
            </a:r>
            <a:r>
              <a:rPr lang="ja-JP" altLang="en-US" dirty="0" smtClean="0"/>
              <a:t>」のチェックボックスがあるので、チェックを入れる。</a:t>
            </a:r>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31</a:t>
            </a:fld>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質問等の問合せ先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わからないことがあったら、気軽に質問してください。</a:t>
            </a:r>
            <a:endParaRPr lang="en-US" altLang="ja-JP" dirty="0" smtClean="0"/>
          </a:p>
          <a:p>
            <a:pPr>
              <a:buNone/>
            </a:pPr>
            <a:endParaRPr lang="en-US" altLang="ja-JP" dirty="0" smtClean="0"/>
          </a:p>
          <a:p>
            <a:r>
              <a:rPr kumimoji="1" lang="ja-JP" altLang="en-US" dirty="0" smtClean="0"/>
              <a:t>電話：</a:t>
            </a:r>
            <a:r>
              <a:rPr kumimoji="1" lang="en-US" altLang="ja-JP" dirty="0" smtClean="0"/>
              <a:t>029-228-8551</a:t>
            </a:r>
          </a:p>
          <a:p>
            <a:r>
              <a:rPr lang="ja-JP" altLang="en-US" dirty="0" smtClean="0"/>
              <a:t>メール：</a:t>
            </a:r>
            <a:r>
              <a:rPr lang="en-US" altLang="ja-JP" dirty="0" smtClean="0">
                <a:hlinkClick r:id="rId3"/>
              </a:rPr>
              <a:t>joshis@mx.ibaraki.ac.jp</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32</a:t>
            </a:fld>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p:txBody>
          <a:bodyPr/>
          <a:lstStyle/>
          <a:p>
            <a:r>
              <a:rPr lang="ja-JP" altLang="en-US" dirty="0" smtClean="0"/>
              <a:t>こんなサイトです</a:t>
            </a:r>
          </a:p>
        </p:txBody>
      </p:sp>
      <p:pic>
        <p:nvPicPr>
          <p:cNvPr id="18434" name="コンテンツ プレースホルダ 3" descr="SD1.JPG"/>
          <p:cNvPicPr>
            <a:picLocks noGrp="1" noChangeAspect="1"/>
          </p:cNvPicPr>
          <p:nvPr>
            <p:ph idx="1"/>
          </p:nvPr>
        </p:nvPicPr>
        <p:blipFill>
          <a:blip r:embed="rId3" cstate="print"/>
          <a:srcRect/>
          <a:stretch>
            <a:fillRect/>
          </a:stretch>
        </p:blipFill>
        <p:spPr>
          <a:xfrm>
            <a:off x="1331913" y="1196975"/>
            <a:ext cx="6705600" cy="5227638"/>
          </a:xfrm>
        </p:spPr>
      </p:pic>
      <p:sp>
        <p:nvSpPr>
          <p:cNvPr id="18435" name="テキスト ボックス 4"/>
          <p:cNvSpPr txBox="1">
            <a:spLocks noChangeArrowheads="1"/>
          </p:cNvSpPr>
          <p:nvPr/>
        </p:nvSpPr>
        <p:spPr bwMode="auto">
          <a:xfrm>
            <a:off x="3779838" y="6381750"/>
            <a:ext cx="4392612" cy="461963"/>
          </a:xfrm>
          <a:prstGeom prst="rect">
            <a:avLst/>
          </a:prstGeom>
          <a:noFill/>
          <a:ln w="9525">
            <a:noFill/>
            <a:miter lim="800000"/>
            <a:headEnd/>
            <a:tailEnd/>
          </a:ln>
        </p:spPr>
        <p:txBody>
          <a:bodyPr>
            <a:spAutoFit/>
          </a:bodyPr>
          <a:lstStyle/>
          <a:p>
            <a:r>
              <a:rPr lang="en-US" altLang="ja-JP" sz="2400" dirty="0">
                <a:solidFill>
                  <a:srgbClr val="0000FF"/>
                </a:solidFill>
                <a:latin typeface="Calibri" pitchFamily="34" charset="0"/>
              </a:rPr>
              <a:t>http://www.sciencedirect.com/</a:t>
            </a:r>
            <a:endParaRPr lang="ja-JP" altLang="en-US" sz="2400" dirty="0">
              <a:solidFill>
                <a:srgbClr val="0000FF"/>
              </a:solidFill>
              <a:latin typeface="Calibri" pitchFamily="34" charset="0"/>
            </a:endParaRPr>
          </a:p>
        </p:txBody>
      </p:sp>
      <p:sp>
        <p:nvSpPr>
          <p:cNvPr id="5" name="スライド番号プレースホルダ 4"/>
          <p:cNvSpPr>
            <a:spLocks noGrp="1"/>
          </p:cNvSpPr>
          <p:nvPr>
            <p:ph type="sldNum" sz="quarter" idx="12"/>
          </p:nvPr>
        </p:nvSpPr>
        <p:spPr/>
        <p:txBody>
          <a:bodyPr/>
          <a:lstStyle/>
          <a:p>
            <a:pPr>
              <a:defRPr/>
            </a:pPr>
            <a:fld id="{F13FA130-3ED4-4EDA-882E-3114B2EA59BE}" type="slidenum">
              <a:rPr lang="ja-JP" altLang="en-US" smtClean="0"/>
              <a:pPr>
                <a:defRPr/>
              </a:pPr>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p:txBody>
          <a:bodyPr/>
          <a:lstStyle/>
          <a:p>
            <a:r>
              <a:rPr lang="ja-JP" altLang="en-US" dirty="0" smtClean="0"/>
              <a:t>アクセス方法</a:t>
            </a:r>
          </a:p>
        </p:txBody>
      </p:sp>
      <p:sp>
        <p:nvSpPr>
          <p:cNvPr id="20482" name="コンテンツ プレースホルダ 2"/>
          <p:cNvSpPr>
            <a:spLocks noGrp="1"/>
          </p:cNvSpPr>
          <p:nvPr>
            <p:ph idx="1"/>
          </p:nvPr>
        </p:nvSpPr>
        <p:spPr/>
        <p:txBody>
          <a:bodyPr/>
          <a:lstStyle/>
          <a:p>
            <a:r>
              <a:rPr lang="ja-JP" altLang="en-US" sz="3600" dirty="0" smtClean="0"/>
              <a:t>図書館</a:t>
            </a:r>
            <a:r>
              <a:rPr lang="en-US" altLang="ja-JP" sz="3600" dirty="0" smtClean="0"/>
              <a:t>Web</a:t>
            </a:r>
            <a:r>
              <a:rPr lang="ja-JP" altLang="en-US" sz="3600" dirty="0" smtClean="0"/>
              <a:t>サイトからリンクをたどる</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rPr>
              <a:t>http://www.lib.ibaraki.ac.jp/oj/e-journals.html</a:t>
            </a:r>
            <a:r>
              <a:rPr lang="ja-JP" altLang="en-US" sz="2400" dirty="0" smtClean="0">
                <a:solidFill>
                  <a:srgbClr val="0000FF"/>
                </a:solidFill>
              </a:rPr>
              <a:t>）</a:t>
            </a:r>
            <a:endParaRPr lang="en-US" altLang="ja-JP" sz="2400" dirty="0" smtClean="0">
              <a:solidFill>
                <a:srgbClr val="0000FF"/>
              </a:solidFill>
            </a:endParaRPr>
          </a:p>
          <a:p>
            <a:endParaRPr lang="en-US" altLang="ja-JP" sz="3600" dirty="0" smtClean="0"/>
          </a:p>
          <a:p>
            <a:r>
              <a:rPr lang="en-US" altLang="ja-JP" sz="3600" dirty="0" smtClean="0"/>
              <a:t>URL</a:t>
            </a:r>
            <a:r>
              <a:rPr lang="ja-JP" altLang="en-US" sz="3600" dirty="0" smtClean="0"/>
              <a:t>を直接入力</a:t>
            </a:r>
            <a:endParaRPr lang="en-US" altLang="ja-JP" sz="3600" dirty="0" smtClean="0"/>
          </a:p>
          <a:p>
            <a:pPr algn="r">
              <a:buNone/>
            </a:pPr>
            <a:r>
              <a:rPr lang="ja-JP" altLang="en-US" sz="2400" dirty="0" smtClean="0">
                <a:solidFill>
                  <a:srgbClr val="0000FF"/>
                </a:solidFill>
              </a:rPr>
              <a:t>（</a:t>
            </a:r>
            <a:r>
              <a:rPr lang="en-US" altLang="ja-JP" sz="2400" dirty="0" smtClean="0">
                <a:solidFill>
                  <a:srgbClr val="0000FF"/>
                </a:solidFill>
                <a:hlinkClick r:id="rId3"/>
              </a:rPr>
              <a:t>http://www.sciencedirect.com/</a:t>
            </a:r>
            <a:r>
              <a:rPr lang="ja-JP" altLang="en-US" sz="2400" dirty="0" smtClean="0">
                <a:solidFill>
                  <a:srgbClr val="0000FF"/>
                </a:solidFill>
              </a:rPr>
              <a:t>）</a:t>
            </a:r>
            <a:endParaRPr lang="en-US" altLang="ja-JP" sz="2400" dirty="0" smtClean="0">
              <a:solidFill>
                <a:srgbClr val="0000FF"/>
              </a:solidFill>
            </a:endParaRPr>
          </a:p>
          <a:p>
            <a:pPr algn="r">
              <a:buNone/>
            </a:pPr>
            <a:endParaRPr lang="en-US" altLang="ja-JP" sz="3600" dirty="0" smtClean="0"/>
          </a:p>
          <a:p>
            <a:r>
              <a:rPr lang="en-US" altLang="ja-JP" sz="3600" dirty="0" smtClean="0">
                <a:solidFill>
                  <a:srgbClr val="0000FF"/>
                </a:solidFill>
              </a:rPr>
              <a:t>G</a:t>
            </a:r>
            <a:r>
              <a:rPr lang="en-US" altLang="ja-JP" sz="3600" dirty="0" smtClean="0">
                <a:solidFill>
                  <a:srgbClr val="FF0000"/>
                </a:solidFill>
              </a:rPr>
              <a:t>o</a:t>
            </a:r>
            <a:r>
              <a:rPr lang="en-US" altLang="ja-JP" sz="3600" dirty="0" smtClean="0">
                <a:solidFill>
                  <a:srgbClr val="FFC000"/>
                </a:solidFill>
              </a:rPr>
              <a:t>o</a:t>
            </a:r>
            <a:r>
              <a:rPr lang="en-US" altLang="ja-JP" sz="3600" dirty="0" smtClean="0">
                <a:solidFill>
                  <a:srgbClr val="0000FF"/>
                </a:solidFill>
              </a:rPr>
              <a:t>g</a:t>
            </a:r>
            <a:r>
              <a:rPr lang="en-US" altLang="ja-JP" sz="3600" dirty="0" smtClean="0">
                <a:solidFill>
                  <a:srgbClr val="006600"/>
                </a:solidFill>
              </a:rPr>
              <a:t>l</a:t>
            </a:r>
            <a:r>
              <a:rPr lang="en-US" altLang="ja-JP" sz="3600" dirty="0" smtClean="0">
                <a:solidFill>
                  <a:srgbClr val="FF0000"/>
                </a:solidFill>
              </a:rPr>
              <a:t>e</a:t>
            </a:r>
            <a:r>
              <a:rPr lang="ja-JP" altLang="en-US" sz="3600" dirty="0" smtClean="0"/>
              <a:t>等の検索エンジンで検索する</a:t>
            </a:r>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5</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p:txBody>
          <a:bodyPr/>
          <a:lstStyle/>
          <a:p>
            <a:r>
              <a:rPr lang="ja-JP" altLang="en-US" dirty="0" smtClean="0"/>
              <a:t>記事の探し方</a:t>
            </a:r>
          </a:p>
        </p:txBody>
      </p:sp>
      <p:sp>
        <p:nvSpPr>
          <p:cNvPr id="22530" name="コンテンツ プレースホルダ 2"/>
          <p:cNvSpPr>
            <a:spLocks noGrp="1"/>
          </p:cNvSpPr>
          <p:nvPr>
            <p:ph idx="1"/>
          </p:nvPr>
        </p:nvSpPr>
        <p:spPr/>
        <p:txBody>
          <a:bodyPr/>
          <a:lstStyle/>
          <a:p>
            <a:r>
              <a:rPr lang="ja-JP" altLang="en-US" sz="4000" dirty="0" smtClean="0"/>
              <a:t>記事の探し方には、大きく分けて</a:t>
            </a:r>
            <a:r>
              <a:rPr lang="en-US" altLang="ja-JP" sz="4000" dirty="0" smtClean="0">
                <a:solidFill>
                  <a:srgbClr val="FF0000"/>
                </a:solidFill>
              </a:rPr>
              <a:t>Browse</a:t>
            </a:r>
            <a:r>
              <a:rPr lang="ja-JP" altLang="en-US" sz="4000" dirty="0" smtClean="0"/>
              <a:t>と</a:t>
            </a:r>
            <a:r>
              <a:rPr lang="en-US" altLang="ja-JP" sz="4000" dirty="0" smtClean="0">
                <a:solidFill>
                  <a:srgbClr val="FF0000"/>
                </a:solidFill>
              </a:rPr>
              <a:t>Search</a:t>
            </a:r>
            <a:r>
              <a:rPr lang="ja-JP" altLang="en-US" sz="4000" dirty="0" smtClean="0"/>
              <a:t>という方法があります。</a:t>
            </a:r>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6</a:t>
            </a:fld>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p:txBody>
          <a:bodyPr/>
          <a:lstStyle/>
          <a:p>
            <a:r>
              <a:rPr lang="en-US" altLang="ja-JP" dirty="0" smtClean="0">
                <a:solidFill>
                  <a:srgbClr val="FF0000"/>
                </a:solidFill>
              </a:rPr>
              <a:t>Browse</a:t>
            </a:r>
            <a:endParaRPr lang="ja-JP" altLang="en-US" dirty="0" smtClean="0">
              <a:solidFill>
                <a:srgbClr val="FF0000"/>
              </a:solidFill>
            </a:endParaRPr>
          </a:p>
        </p:txBody>
      </p:sp>
      <p:sp>
        <p:nvSpPr>
          <p:cNvPr id="24578" name="コンテンツ プレースホルダ 2"/>
          <p:cNvSpPr>
            <a:spLocks noGrp="1"/>
          </p:cNvSpPr>
          <p:nvPr>
            <p:ph idx="1"/>
          </p:nvPr>
        </p:nvSpPr>
        <p:spPr/>
        <p:txBody>
          <a:bodyPr/>
          <a:lstStyle/>
          <a:p>
            <a:r>
              <a:rPr lang="ja-JP" altLang="en-US" sz="4000" dirty="0" smtClean="0"/>
              <a:t>雑誌を指定して、号を指定して、記事リストを表示して、記事を読んでいきます。紙の雑誌をめくるのに近いやり方です。</a:t>
            </a:r>
            <a:endParaRPr lang="en-US" altLang="ja-JP" sz="4000" dirty="0" smtClean="0"/>
          </a:p>
          <a:p>
            <a:endParaRPr lang="en-US" altLang="ja-JP" sz="4000" dirty="0" smtClean="0"/>
          </a:p>
          <a:p>
            <a:r>
              <a:rPr lang="ja-JP" altLang="en-US" sz="4000" dirty="0" smtClean="0"/>
              <a:t>読みたい雑誌、必要な雑誌が分かっているときに使います。</a:t>
            </a:r>
            <a:endParaRPr lang="en-US" altLang="ja-JP" sz="4000" dirty="0" smtClean="0"/>
          </a:p>
        </p:txBody>
      </p:sp>
      <p:sp>
        <p:nvSpPr>
          <p:cNvPr id="4" name="スライド番号プレースホルダ 3"/>
          <p:cNvSpPr>
            <a:spLocks noGrp="1"/>
          </p:cNvSpPr>
          <p:nvPr>
            <p:ph type="sldNum" sz="quarter" idx="12"/>
          </p:nvPr>
        </p:nvSpPr>
        <p:spPr/>
        <p:txBody>
          <a:bodyPr/>
          <a:lstStyle/>
          <a:p>
            <a:pPr>
              <a:defRPr/>
            </a:pPr>
            <a:fld id="{F13FA130-3ED4-4EDA-882E-3114B2EA59BE}" type="slidenum">
              <a:rPr lang="ja-JP" altLang="en-US" smtClean="0"/>
              <a:pPr>
                <a:defRPr/>
              </a:pPr>
              <a:t>7</a:t>
            </a:fld>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lstStyle/>
          <a:p>
            <a:r>
              <a:rPr lang="en-US" altLang="ja-JP" dirty="0" smtClean="0"/>
              <a:t>Browse</a:t>
            </a:r>
            <a:r>
              <a:rPr lang="ja-JP" altLang="en-US" dirty="0" smtClean="0"/>
              <a:t>：リスト表示</a:t>
            </a:r>
          </a:p>
        </p:txBody>
      </p:sp>
      <p:pic>
        <p:nvPicPr>
          <p:cNvPr id="26626" name="コンテンツ プレースホルダ 3" descr="SD3.JPG"/>
          <p:cNvPicPr>
            <a:picLocks noGrp="1" noChangeAspect="1"/>
          </p:cNvPicPr>
          <p:nvPr>
            <p:ph idx="1"/>
          </p:nvPr>
        </p:nvPicPr>
        <p:blipFill>
          <a:blip r:embed="rId3" cstate="print"/>
          <a:srcRect/>
          <a:stretch>
            <a:fillRect/>
          </a:stretch>
        </p:blipFill>
        <p:spPr>
          <a:xfrm>
            <a:off x="1258888" y="1268413"/>
            <a:ext cx="6705600" cy="5229225"/>
          </a:xfrm>
        </p:spPr>
      </p:pic>
      <p:sp>
        <p:nvSpPr>
          <p:cNvPr id="5" name="円/楕円 4"/>
          <p:cNvSpPr/>
          <p:nvPr/>
        </p:nvSpPr>
        <p:spPr>
          <a:xfrm>
            <a:off x="1547813" y="24209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28" name="テキスト ボックス 5"/>
          <p:cNvSpPr txBox="1">
            <a:spLocks noChangeArrowheads="1"/>
          </p:cNvSpPr>
          <p:nvPr/>
        </p:nvSpPr>
        <p:spPr bwMode="auto">
          <a:xfrm>
            <a:off x="5292725" y="1773238"/>
            <a:ext cx="3024188" cy="830262"/>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Browse</a:t>
            </a:r>
            <a:r>
              <a:rPr lang="ja-JP" altLang="en-US" sz="2400" dirty="0">
                <a:solidFill>
                  <a:schemeClr val="bg1"/>
                </a:solidFill>
                <a:latin typeface="Calibri" pitchFamily="34" charset="0"/>
              </a:rPr>
              <a:t>タブを押すと、この画面になります。</a:t>
            </a:r>
          </a:p>
        </p:txBody>
      </p:sp>
      <p:cxnSp>
        <p:nvCxnSpPr>
          <p:cNvPr id="7" name="直線矢印コネクタ 6"/>
          <p:cNvCxnSpPr/>
          <p:nvPr/>
        </p:nvCxnSpPr>
        <p:spPr>
          <a:xfrm rot="10800000" flipV="1">
            <a:off x="2124075" y="2276475"/>
            <a:ext cx="2952750"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0" name="テキスト ボックス 9"/>
          <p:cNvSpPr txBox="1">
            <a:spLocks noChangeArrowheads="1"/>
          </p:cNvSpPr>
          <p:nvPr/>
        </p:nvSpPr>
        <p:spPr bwMode="auto">
          <a:xfrm>
            <a:off x="5580063" y="3573463"/>
            <a:ext cx="3024187" cy="2308225"/>
          </a:xfrm>
          <a:prstGeom prst="rect">
            <a:avLst/>
          </a:prstGeom>
          <a:solidFill>
            <a:srgbClr val="00B050"/>
          </a:solidFill>
          <a:ln w="9525">
            <a:solidFill>
              <a:schemeClr val="tx1"/>
            </a:solidFill>
            <a:miter lim="800000"/>
            <a:headEnd/>
            <a:tailEnd/>
          </a:ln>
        </p:spPr>
        <p:txBody>
          <a:bodyPr>
            <a:spAutoFit/>
          </a:bodyPr>
          <a:lstStyle/>
          <a:p>
            <a:r>
              <a:rPr lang="en-US" altLang="ja-JP" sz="2400" dirty="0">
                <a:solidFill>
                  <a:schemeClr val="bg1"/>
                </a:solidFill>
                <a:latin typeface="Calibri" pitchFamily="34" charset="0"/>
              </a:rPr>
              <a:t>Science Direct</a:t>
            </a:r>
            <a:r>
              <a:rPr lang="ja-JP" altLang="en-US" sz="2400" dirty="0" err="1">
                <a:solidFill>
                  <a:schemeClr val="bg1"/>
                </a:solidFill>
                <a:latin typeface="Calibri" pitchFamily="34" charset="0"/>
              </a:rPr>
              <a:t>で提</a:t>
            </a:r>
            <a:r>
              <a:rPr lang="ja-JP" altLang="en-US" sz="2400" dirty="0">
                <a:solidFill>
                  <a:schemeClr val="bg1"/>
                </a:solidFill>
                <a:latin typeface="Calibri" pitchFamily="34" charset="0"/>
              </a:rPr>
              <a:t>供している雑誌や電子図書の一覧です。</a:t>
            </a:r>
            <a:endParaRPr lang="en-US" altLang="ja-JP" sz="2400" dirty="0">
              <a:solidFill>
                <a:schemeClr val="bg1"/>
              </a:solidFill>
              <a:latin typeface="Calibri" pitchFamily="34" charset="0"/>
            </a:endParaRPr>
          </a:p>
          <a:p>
            <a:r>
              <a:rPr lang="ja-JP" altLang="en-US" sz="2400" dirty="0">
                <a:solidFill>
                  <a:schemeClr val="bg1"/>
                </a:solidFill>
                <a:latin typeface="Calibri" pitchFamily="34" charset="0"/>
              </a:rPr>
              <a:t>緑色の鍵のマークがついたものは、茨大で読むことが可能です。</a:t>
            </a:r>
          </a:p>
        </p:txBody>
      </p:sp>
      <p:sp>
        <p:nvSpPr>
          <p:cNvPr id="26631" name="テキスト ボックス 10"/>
          <p:cNvSpPr txBox="1">
            <a:spLocks noChangeArrowheads="1"/>
          </p:cNvSpPr>
          <p:nvPr/>
        </p:nvSpPr>
        <p:spPr bwMode="auto">
          <a:xfrm>
            <a:off x="107950" y="5084763"/>
            <a:ext cx="3024188" cy="1446550"/>
          </a:xfrm>
          <a:prstGeom prst="rect">
            <a:avLst/>
          </a:prstGeom>
          <a:solidFill>
            <a:srgbClr val="00B050"/>
          </a:solidFill>
          <a:ln w="9525">
            <a:solidFill>
              <a:schemeClr val="tx1"/>
            </a:solidFill>
            <a:miter lim="800000"/>
            <a:headEnd/>
            <a:tailEnd/>
          </a:ln>
        </p:spPr>
        <p:txBody>
          <a:bodyPr>
            <a:spAutoFit/>
          </a:bodyPr>
          <a:lstStyle/>
          <a:p>
            <a:r>
              <a:rPr lang="ja-JP" altLang="en-US" sz="2400" dirty="0">
                <a:solidFill>
                  <a:schemeClr val="bg1"/>
                </a:solidFill>
                <a:latin typeface="Calibri" pitchFamily="34" charset="0"/>
              </a:rPr>
              <a:t>リストの表示内容を絞り込むことができます。</a:t>
            </a:r>
            <a:endParaRPr lang="en-US" altLang="ja-JP" sz="2400" dirty="0">
              <a:solidFill>
                <a:schemeClr val="bg1"/>
              </a:solidFill>
              <a:latin typeface="Calibri" pitchFamily="34" charset="0"/>
            </a:endParaRPr>
          </a:p>
          <a:p>
            <a:r>
              <a:rPr lang="ja-JP" altLang="en-US" sz="2000" dirty="0">
                <a:solidFill>
                  <a:schemeClr val="bg1"/>
                </a:solidFill>
                <a:latin typeface="Calibri" pitchFamily="34" charset="0"/>
              </a:rPr>
              <a:t>（例</a:t>
            </a:r>
            <a:r>
              <a:rPr lang="ja-JP" altLang="en-US" sz="2000" dirty="0" smtClean="0">
                <a:solidFill>
                  <a:schemeClr val="bg1"/>
                </a:solidFill>
                <a:latin typeface="Calibri" pitchFamily="34" charset="0"/>
              </a:rPr>
              <a:t>）本文を読めるもの</a:t>
            </a:r>
            <a:r>
              <a:rPr lang="ja-JP" altLang="en-US" sz="2000" dirty="0">
                <a:solidFill>
                  <a:schemeClr val="bg1"/>
                </a:solidFill>
                <a:latin typeface="Calibri" pitchFamily="34" charset="0"/>
              </a:rPr>
              <a:t>だけを表示する、等</a:t>
            </a:r>
            <a:endParaRPr lang="en-US" altLang="ja-JP" sz="2000" dirty="0">
              <a:solidFill>
                <a:schemeClr val="bg1"/>
              </a:solidFill>
              <a:latin typeface="Calibri" pitchFamily="34" charset="0"/>
            </a:endParaRPr>
          </a:p>
        </p:txBody>
      </p:sp>
      <p:cxnSp>
        <p:nvCxnSpPr>
          <p:cNvPr id="12" name="直線矢印コネクタ 11"/>
          <p:cNvCxnSpPr/>
          <p:nvPr/>
        </p:nvCxnSpPr>
        <p:spPr>
          <a:xfrm rot="5400000" flipH="1" flipV="1">
            <a:off x="683420" y="4437856"/>
            <a:ext cx="576262" cy="574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3492500" y="4221163"/>
            <a:ext cx="2006600" cy="2968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10"/>
          <p:cNvSpPr>
            <a:spLocks noGrp="1"/>
          </p:cNvSpPr>
          <p:nvPr>
            <p:ph type="sldNum" sz="quarter" idx="12"/>
          </p:nvPr>
        </p:nvSpPr>
        <p:spPr/>
        <p:txBody>
          <a:bodyPr/>
          <a:lstStyle/>
          <a:p>
            <a:pPr>
              <a:defRPr/>
            </a:pPr>
            <a:fld id="{F13FA130-3ED4-4EDA-882E-3114B2EA59BE}" type="slidenum">
              <a:rPr lang="ja-JP" altLang="en-US" smtClean="0"/>
              <a:pPr>
                <a:defRPr/>
              </a:pPr>
              <a:t>8</a:t>
            </a:fld>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r>
              <a:rPr lang="en-US" altLang="ja-JP" smtClean="0"/>
              <a:t>Browse:</a:t>
            </a:r>
            <a:r>
              <a:rPr lang="ja-JP" altLang="en-US" smtClean="0"/>
              <a:t>個別の雑誌の画面</a:t>
            </a:r>
          </a:p>
        </p:txBody>
      </p:sp>
      <p:pic>
        <p:nvPicPr>
          <p:cNvPr id="28676" name="Picture 4" descr="SD4"/>
          <p:cNvPicPr>
            <a:picLocks noGrp="1" noChangeAspect="1" noChangeArrowheads="1"/>
          </p:cNvPicPr>
          <p:nvPr>
            <p:ph idx="4294967295"/>
          </p:nvPr>
        </p:nvPicPr>
        <p:blipFill>
          <a:blip r:embed="rId3" cstate="print"/>
          <a:srcRect/>
          <a:stretch>
            <a:fillRect/>
          </a:stretch>
        </p:blipFill>
        <p:spPr>
          <a:xfrm>
            <a:off x="1258888" y="1268413"/>
            <a:ext cx="6680200" cy="5187950"/>
          </a:xfrm>
          <a:noFill/>
        </p:spPr>
      </p:pic>
      <p:sp>
        <p:nvSpPr>
          <p:cNvPr id="28677" name="テキスト ボックス 5"/>
          <p:cNvSpPr txBox="1">
            <a:spLocks noChangeArrowheads="1"/>
          </p:cNvSpPr>
          <p:nvPr/>
        </p:nvSpPr>
        <p:spPr bwMode="auto">
          <a:xfrm>
            <a:off x="5292725" y="1773238"/>
            <a:ext cx="3024188"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雑誌の名前が表示されています。</a:t>
            </a:r>
          </a:p>
        </p:txBody>
      </p:sp>
      <p:sp>
        <p:nvSpPr>
          <p:cNvPr id="28678" name="テキスト ボックス 5"/>
          <p:cNvSpPr txBox="1">
            <a:spLocks noChangeArrowheads="1"/>
          </p:cNvSpPr>
          <p:nvPr/>
        </p:nvSpPr>
        <p:spPr bwMode="auto">
          <a:xfrm>
            <a:off x="5940425" y="3644900"/>
            <a:ext cx="3024188" cy="1196975"/>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選択した号に掲載されている記事の一覧です。</a:t>
            </a:r>
          </a:p>
        </p:txBody>
      </p:sp>
      <p:sp>
        <p:nvSpPr>
          <p:cNvPr id="28679" name="テキスト ボックス 5"/>
          <p:cNvSpPr txBox="1">
            <a:spLocks noChangeArrowheads="1"/>
          </p:cNvSpPr>
          <p:nvPr/>
        </p:nvSpPr>
        <p:spPr bwMode="auto">
          <a:xfrm>
            <a:off x="2700338" y="5661025"/>
            <a:ext cx="3024187" cy="831850"/>
          </a:xfrm>
          <a:prstGeom prst="rect">
            <a:avLst/>
          </a:prstGeom>
          <a:solidFill>
            <a:srgbClr val="00B050"/>
          </a:solidFill>
          <a:ln w="9525">
            <a:solidFill>
              <a:schemeClr val="tx1"/>
            </a:solidFill>
            <a:miter lim="800000"/>
            <a:headEnd/>
            <a:tailEnd/>
          </a:ln>
        </p:spPr>
        <p:txBody>
          <a:bodyPr>
            <a:spAutoFit/>
          </a:bodyPr>
          <a:lstStyle/>
          <a:p>
            <a:r>
              <a:rPr lang="ja-JP" altLang="en-US" sz="2400">
                <a:solidFill>
                  <a:schemeClr val="bg1"/>
                </a:solidFill>
                <a:latin typeface="Calibri" pitchFamily="34" charset="0"/>
              </a:rPr>
              <a:t>左側のリストから、見たい号を選びます</a:t>
            </a:r>
          </a:p>
        </p:txBody>
      </p:sp>
      <p:cxnSp>
        <p:nvCxnSpPr>
          <p:cNvPr id="16" name="直線矢印コネクタ 15"/>
          <p:cNvCxnSpPr/>
          <p:nvPr/>
        </p:nvCxnSpPr>
        <p:spPr>
          <a:xfrm rot="10800000" flipV="1">
            <a:off x="3132138" y="2133600"/>
            <a:ext cx="2006600" cy="2968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3" name="Oval 11"/>
          <p:cNvSpPr>
            <a:spLocks noChangeArrowheads="1"/>
          </p:cNvSpPr>
          <p:nvPr/>
        </p:nvSpPr>
        <p:spPr bwMode="auto">
          <a:xfrm>
            <a:off x="1187450" y="3284538"/>
            <a:ext cx="1296988" cy="3168650"/>
          </a:xfrm>
          <a:prstGeom prst="ellipse">
            <a:avLst/>
          </a:prstGeom>
          <a:noFill/>
          <a:ln w="38100">
            <a:solidFill>
              <a:srgbClr val="FF0000"/>
            </a:solidFill>
            <a:round/>
            <a:headEnd/>
            <a:tailEnd/>
          </a:ln>
          <a:effectLst/>
        </p:spPr>
        <p:txBody>
          <a:bodyPr wrap="none" anchor="ctr"/>
          <a:lstStyle/>
          <a:p>
            <a:endParaRPr lang="ja-JP" altLang="en-US"/>
          </a:p>
        </p:txBody>
      </p:sp>
      <p:sp>
        <p:nvSpPr>
          <p:cNvPr id="9" name="スライド番号プレースホルダ 8"/>
          <p:cNvSpPr>
            <a:spLocks noGrp="1"/>
          </p:cNvSpPr>
          <p:nvPr>
            <p:ph type="sldNum" sz="quarter" idx="12"/>
          </p:nvPr>
        </p:nvSpPr>
        <p:spPr/>
        <p:txBody>
          <a:bodyPr/>
          <a:lstStyle/>
          <a:p>
            <a:pPr>
              <a:defRPr/>
            </a:pPr>
            <a:fld id="{F13FA130-3ED4-4EDA-882E-3114B2EA59BE}" type="slidenum">
              <a:rPr lang="ja-JP" altLang="en-US" smtClean="0"/>
              <a:pPr>
                <a:defRPr/>
              </a:pPr>
              <a:t>9</a:t>
            </a:fld>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2006</Words>
  <Application>Microsoft Office PowerPoint</Application>
  <PresentationFormat>画面に合わせる (4:3)</PresentationFormat>
  <Paragraphs>351</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電子ジャーナルサービス Science Direct</vt:lpstr>
      <vt:lpstr>本日の概要</vt:lpstr>
      <vt:lpstr>Science Directとは？</vt:lpstr>
      <vt:lpstr>こんなサイトです</vt:lpstr>
      <vt:lpstr>アクセス方法</vt:lpstr>
      <vt:lpstr>記事の探し方</vt:lpstr>
      <vt:lpstr>Browse</vt:lpstr>
      <vt:lpstr>Browse：リスト表示</vt:lpstr>
      <vt:lpstr>Browse:個別の雑誌の画面</vt:lpstr>
      <vt:lpstr>記事を読む</vt:lpstr>
      <vt:lpstr>記事を読む：HTML画面</vt:lpstr>
      <vt:lpstr>Search</vt:lpstr>
      <vt:lpstr>Search:かんたん検索</vt:lpstr>
      <vt:lpstr>Search：もうちょっと細かい条件を付けて検索</vt:lpstr>
      <vt:lpstr>やってはいけないこと</vt:lpstr>
      <vt:lpstr>検索演習１</vt:lpstr>
      <vt:lpstr>検索演習１：とりあえずかんたん検索</vt:lpstr>
      <vt:lpstr>検索演習1：検索結果を絞りこもう</vt:lpstr>
      <vt:lpstr>検索演習１：もっと絞り込み</vt:lpstr>
      <vt:lpstr>検索演習２</vt:lpstr>
      <vt:lpstr>検索演習２：検索の手掛かり</vt:lpstr>
      <vt:lpstr>検索演習２：検索してみよう</vt:lpstr>
      <vt:lpstr>検索演習２：どんな結果？</vt:lpstr>
      <vt:lpstr>検索演習２：文献の中身を判断する</vt:lpstr>
      <vt:lpstr>その他便利な機能</vt:lpstr>
      <vt:lpstr>個人ユーザ登録</vt:lpstr>
      <vt:lpstr>個人ユーザ登録</vt:lpstr>
      <vt:lpstr>アラート機能</vt:lpstr>
      <vt:lpstr>Search Alerts</vt:lpstr>
      <vt:lpstr>Topic Alerts</vt:lpstr>
      <vt:lpstr>Volume/Issue Alerts</vt:lpstr>
      <vt:lpstr>質問等の問合せ先</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Direct</dc:title>
  <dc:creator>Rosenburg</dc:creator>
  <cp:lastModifiedBy>nalis</cp:lastModifiedBy>
  <cp:revision>104</cp:revision>
  <cp:lastPrinted>2012-06-20T04:33:10Z</cp:lastPrinted>
  <dcterms:created xsi:type="dcterms:W3CDTF">2010-09-16T07:55:56Z</dcterms:created>
  <dcterms:modified xsi:type="dcterms:W3CDTF">2012-06-20T04:42:43Z</dcterms:modified>
</cp:coreProperties>
</file>