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4" r:id="rId3"/>
    <p:sldId id="291" r:id="rId4"/>
    <p:sldId id="297" r:id="rId5"/>
    <p:sldId id="298" r:id="rId6"/>
    <p:sldId id="292" r:id="rId7"/>
    <p:sldId id="299" r:id="rId8"/>
    <p:sldId id="259" r:id="rId9"/>
    <p:sldId id="267" r:id="rId10"/>
    <p:sldId id="268" r:id="rId11"/>
    <p:sldId id="263" r:id="rId12"/>
    <p:sldId id="264" r:id="rId13"/>
    <p:sldId id="301" r:id="rId14"/>
    <p:sldId id="305" r:id="rId15"/>
    <p:sldId id="303" r:id="rId16"/>
    <p:sldId id="304" r:id="rId17"/>
    <p:sldId id="265" r:id="rId18"/>
    <p:sldId id="293" r:id="rId19"/>
    <p:sldId id="306" r:id="rId20"/>
    <p:sldId id="307" r:id="rId21"/>
    <p:sldId id="308" r:id="rId22"/>
    <p:sldId id="294" r:id="rId23"/>
    <p:sldId id="302" r:id="rId24"/>
    <p:sldId id="266" r:id="rId25"/>
    <p:sldId id="273" r:id="rId26"/>
    <p:sldId id="276" r:id="rId27"/>
    <p:sldId id="277" r:id="rId28"/>
    <p:sldId id="295" r:id="rId29"/>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3399" autoAdjust="0"/>
  </p:normalViewPr>
  <p:slideViewPr>
    <p:cSldViewPr>
      <p:cViewPr>
        <p:scale>
          <a:sx n="100" d="100"/>
          <a:sy n="100" d="100"/>
        </p:scale>
        <p:origin x="-132"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40" tIns="45720" rIns="91440" bIns="45720" rtlCol="0"/>
          <a:lstStyle>
            <a:lvl1pPr algn="r">
              <a:defRPr sz="1200"/>
            </a:lvl1pPr>
          </a:lstStyle>
          <a:p>
            <a:fld id="{CDF89960-A2B0-4FB3-967F-7377E13B3107}" type="datetime1">
              <a:rPr kumimoji="1" lang="ja-JP" altLang="en-US" smtClean="0"/>
              <a:t>2012/7/16</a:t>
            </a:fld>
            <a:endParaRPr kumimoji="1" lang="ja-JP" altLang="en-US"/>
          </a:p>
        </p:txBody>
      </p:sp>
      <p:sp>
        <p:nvSpPr>
          <p:cNvPr id="4" name="フッター プレースホルダー 3"/>
          <p:cNvSpPr>
            <a:spLocks noGrp="1"/>
          </p:cNvSpPr>
          <p:nvPr>
            <p:ph type="ftr" sz="quarter" idx="2"/>
          </p:nvPr>
        </p:nvSpPr>
        <p:spPr>
          <a:xfrm>
            <a:off x="1" y="9374188"/>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C4D4B0B7-1BDE-440D-ABED-C517E9E96E10}" type="slidenum">
              <a:rPr kumimoji="1" lang="ja-JP" altLang="en-US" smtClean="0"/>
              <a:t>‹#›</a:t>
            </a:fld>
            <a:endParaRPr kumimoji="1" lang="ja-JP" altLang="en-US"/>
          </a:p>
        </p:txBody>
      </p:sp>
    </p:spTree>
    <p:extLst>
      <p:ext uri="{BB962C8B-B14F-4D97-AF65-F5344CB8AC3E}">
        <p14:creationId xmlns:p14="http://schemas.microsoft.com/office/powerpoint/2010/main" val="29474751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1"/>
            <a:ext cx="2918831" cy="493476"/>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5" y="1"/>
            <a:ext cx="2918831" cy="493476"/>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9B99D60-6087-4633-8CAC-8C710617D7ED}" type="datetime1">
              <a:rPr lang="ja-JP" altLang="en-US" smtClean="0"/>
              <a:t>2012/7/16</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577" y="4688007"/>
            <a:ext cx="5388610" cy="4441271"/>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374302"/>
            <a:ext cx="2918831" cy="493476"/>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5375" y="9374302"/>
            <a:ext cx="2918831" cy="493476"/>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CD59280-98BF-44B3-9C19-60BFB4CAD253}" type="slidenum">
              <a:rPr lang="ja-JP" altLang="en-US"/>
              <a:pPr>
                <a:defRPr/>
              </a:pPr>
              <a:t>‹#›</a:t>
            </a:fld>
            <a:endParaRPr lang="ja-JP" altLang="en-US"/>
          </a:p>
        </p:txBody>
      </p:sp>
    </p:spTree>
    <p:extLst>
      <p:ext uri="{BB962C8B-B14F-4D97-AF65-F5344CB8AC3E}">
        <p14:creationId xmlns:p14="http://schemas.microsoft.com/office/powerpoint/2010/main" val="343924308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挨拶</a:t>
            </a:r>
            <a:endParaRPr lang="en-US" altLang="ja-JP" dirty="0" smtClean="0"/>
          </a:p>
        </p:txBody>
      </p:sp>
      <p:sp>
        <p:nvSpPr>
          <p:cNvPr id="153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77B1A2-A1E4-4AEE-B4A1-F4055C239EB4}" type="slidenum">
              <a:rPr lang="ja-JP" altLang="en-US"/>
              <a:pPr fontAlgn="base">
                <a:spcBef>
                  <a:spcPct val="0"/>
                </a:spcBef>
                <a:spcAft>
                  <a:spcPct val="0"/>
                </a:spcAft>
              </a:pPr>
              <a:t>1</a:t>
            </a:fld>
            <a:endParaRPr lang="ja-JP" altLang="en-US" dirty="0"/>
          </a:p>
        </p:txBody>
      </p:sp>
      <p:sp>
        <p:nvSpPr>
          <p:cNvPr id="2" name="日付プレースホルダー 1"/>
          <p:cNvSpPr>
            <a:spLocks noGrp="1"/>
          </p:cNvSpPr>
          <p:nvPr>
            <p:ph type="dt" idx="10"/>
          </p:nvPr>
        </p:nvSpPr>
        <p:spPr/>
        <p:txBody>
          <a:bodyPr/>
          <a:lstStyle/>
          <a:p>
            <a:pPr>
              <a:defRPr/>
            </a:pPr>
            <a:fld id="{D84EE43B-72CB-49B3-8E58-B81EE8FC8B38}" type="datetime1">
              <a:rPr lang="ja-JP" altLang="en-US" smtClean="0"/>
              <a:t>2012/7/16</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言及すること</a:t>
            </a:r>
            <a:endParaRPr kumimoji="1" lang="en-US" altLang="ja-JP" dirty="0" smtClean="0"/>
          </a:p>
          <a:p>
            <a:r>
              <a:rPr kumimoji="1" lang="ja-JP" altLang="en-US" dirty="0" smtClean="0"/>
              <a:t>１．右側のウィンドウに、関連する記事や文献が載っている。</a:t>
            </a:r>
            <a:endParaRPr kumimoji="1" lang="en-US" altLang="ja-JP" dirty="0" smtClean="0"/>
          </a:p>
          <a:p>
            <a:r>
              <a:rPr kumimoji="1" lang="ja-JP" altLang="en-US" dirty="0" smtClean="0"/>
              <a:t>２．リンク機能を使って関連文献を探したい場合は</a:t>
            </a:r>
            <a:r>
              <a:rPr kumimoji="1" lang="en-US" altLang="ja-JP" dirty="0" smtClean="0"/>
              <a:t>HTML</a:t>
            </a:r>
            <a:r>
              <a:rPr kumimoji="1" lang="ja-JP" altLang="en-US" dirty="0" smtClean="0"/>
              <a:t>で、紙に印刷したい場合は</a:t>
            </a:r>
            <a:r>
              <a:rPr kumimoji="1" lang="en-US" altLang="ja-JP" dirty="0" smtClean="0"/>
              <a:t>PDF</a:t>
            </a:r>
            <a:r>
              <a:rPr kumimoji="1" lang="ja-JP" altLang="en-US" dirty="0" smtClean="0"/>
              <a:t>で開くとよい。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13</a:t>
            </a:fld>
            <a:endParaRPr lang="ja-JP" altLang="en-US"/>
          </a:p>
        </p:txBody>
      </p:sp>
      <p:sp>
        <p:nvSpPr>
          <p:cNvPr id="5" name="日付プレースホルダー 4"/>
          <p:cNvSpPr>
            <a:spLocks noGrp="1"/>
          </p:cNvSpPr>
          <p:nvPr>
            <p:ph type="dt" idx="11"/>
          </p:nvPr>
        </p:nvSpPr>
        <p:spPr/>
        <p:txBody>
          <a:bodyPr/>
          <a:lstStyle/>
          <a:p>
            <a:pPr>
              <a:defRPr/>
            </a:pPr>
            <a:fld id="{27D1D503-D763-4A4C-BC1C-CDE96D5153EE}" type="datetime1">
              <a:rPr lang="ja-JP" altLang="en-US" smtClean="0"/>
              <a:t>2012/7/16</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言及すること</a:t>
            </a:r>
            <a:endParaRPr kumimoji="1" lang="en-US" altLang="ja-JP" dirty="0" smtClean="0"/>
          </a:p>
          <a:p>
            <a:r>
              <a:rPr kumimoji="1" lang="ja-JP" altLang="en-US" dirty="0" smtClean="0"/>
              <a:t>１．右側のウィンドウに、関連する記事や文献が載っている。</a:t>
            </a:r>
            <a:endParaRPr kumimoji="1" lang="en-US" altLang="ja-JP" dirty="0" smtClean="0"/>
          </a:p>
          <a:p>
            <a:r>
              <a:rPr kumimoji="1" lang="ja-JP" altLang="en-US" dirty="0" smtClean="0"/>
              <a:t>２．リンク機能を使って関連文献を探したい場合は</a:t>
            </a:r>
            <a:r>
              <a:rPr kumimoji="1" lang="en-US" altLang="ja-JP" dirty="0" smtClean="0"/>
              <a:t>HTML</a:t>
            </a:r>
            <a:r>
              <a:rPr kumimoji="1" lang="ja-JP" altLang="en-US" dirty="0" smtClean="0"/>
              <a:t>で、紙に印刷したい場合は</a:t>
            </a:r>
            <a:r>
              <a:rPr kumimoji="1" lang="en-US" altLang="ja-JP" dirty="0" smtClean="0"/>
              <a:t>PDF</a:t>
            </a:r>
            <a:r>
              <a:rPr kumimoji="1" lang="ja-JP" altLang="en-US" dirty="0" smtClean="0"/>
              <a:t>で開くとよい。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14</a:t>
            </a:fld>
            <a:endParaRPr lang="ja-JP" altLang="en-US"/>
          </a:p>
        </p:txBody>
      </p:sp>
      <p:sp>
        <p:nvSpPr>
          <p:cNvPr id="5" name="日付プレースホルダー 4"/>
          <p:cNvSpPr>
            <a:spLocks noGrp="1"/>
          </p:cNvSpPr>
          <p:nvPr>
            <p:ph type="dt" idx="11"/>
          </p:nvPr>
        </p:nvSpPr>
        <p:spPr/>
        <p:txBody>
          <a:bodyPr/>
          <a:lstStyle/>
          <a:p>
            <a:pPr>
              <a:defRPr/>
            </a:pPr>
            <a:fld id="{772871A3-3285-45F6-8100-2E189730B089}" type="datetime1">
              <a:rPr lang="ja-JP" altLang="en-US" smtClean="0"/>
              <a:t>2012/7/16</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言及すること</a:t>
            </a:r>
            <a:endParaRPr lang="en-US" altLang="ja-JP" dirty="0" smtClean="0"/>
          </a:p>
          <a:p>
            <a:pPr>
              <a:spcBef>
                <a:spcPct val="0"/>
              </a:spcBef>
            </a:pPr>
            <a:r>
              <a:rPr lang="ja-JP" altLang="en-US" dirty="0" smtClean="0"/>
              <a:t>１．これらの行為は、大抵どのオンライン情報サービスでも禁止されている</a:t>
            </a:r>
            <a:endParaRPr lang="en-US" altLang="ja-JP" dirty="0" smtClean="0"/>
          </a:p>
          <a:p>
            <a:pPr>
              <a:spcBef>
                <a:spcPct val="0"/>
              </a:spcBef>
            </a:pPr>
            <a:r>
              <a:rPr lang="ja-JP" altLang="en-US" dirty="0" smtClean="0"/>
              <a:t>２．何故やってはいけないのか</a:t>
            </a:r>
            <a:endParaRPr lang="en-US" altLang="ja-JP" dirty="0" smtClean="0"/>
          </a:p>
          <a:p>
            <a:pPr>
              <a:spcBef>
                <a:spcPct val="0"/>
              </a:spcBef>
            </a:pPr>
            <a:endParaRPr lang="en-US" altLang="ja-JP" dirty="0" smtClean="0"/>
          </a:p>
          <a:p>
            <a:pPr>
              <a:spcBef>
                <a:spcPct val="0"/>
              </a:spcBef>
            </a:pPr>
            <a:r>
              <a:rPr lang="ja-JP" altLang="en-US" dirty="0" smtClean="0"/>
              <a:t>通常、学術雑誌は、その雑誌を全部読むことはない　</a:t>
            </a:r>
            <a:r>
              <a:rPr lang="en-US" altLang="ja-JP" dirty="0" smtClean="0"/>
              <a:t>=</a:t>
            </a:r>
            <a:r>
              <a:rPr lang="ja-JP" altLang="en-US" dirty="0" smtClean="0"/>
              <a:t>　各研究者が、それぞれの興味関心に基づいて、必要な部分だけを読む</a:t>
            </a:r>
            <a:endParaRPr lang="en-US" altLang="ja-JP" dirty="0" smtClean="0"/>
          </a:p>
          <a:p>
            <a:pPr>
              <a:spcBef>
                <a:spcPct val="0"/>
              </a:spcBef>
            </a:pPr>
            <a:r>
              <a:rPr lang="ja-JP" altLang="en-US" dirty="0" smtClean="0"/>
              <a:t>⇒　</a:t>
            </a:r>
            <a:endParaRPr lang="en-US" altLang="ja-JP" dirty="0" smtClean="0"/>
          </a:p>
          <a:p>
            <a:pPr>
              <a:spcBef>
                <a:spcPct val="0"/>
              </a:spcBef>
            </a:pPr>
            <a:r>
              <a:rPr lang="ja-JP" altLang="en-US" dirty="0" smtClean="0"/>
              <a:t>一号丸ごとダウンロード　→　通常の使い方ではない</a:t>
            </a:r>
            <a:endParaRPr lang="en-US" altLang="ja-JP" dirty="0" smtClean="0"/>
          </a:p>
          <a:p>
            <a:pPr>
              <a:spcBef>
                <a:spcPct val="0"/>
              </a:spcBef>
            </a:pPr>
            <a:r>
              <a:rPr lang="ja-JP" altLang="en-US" dirty="0" smtClean="0"/>
              <a:t>通常の使い方をしてない　⇒　通常の使い方以外の目的があるんだろうと考えられる</a:t>
            </a:r>
            <a:endParaRPr lang="en-US" altLang="ja-JP" dirty="0" smtClean="0"/>
          </a:p>
          <a:p>
            <a:pPr>
              <a:spcBef>
                <a:spcPct val="0"/>
              </a:spcBef>
            </a:pPr>
            <a:r>
              <a:rPr lang="ja-JP" altLang="en-US" dirty="0" smtClean="0"/>
              <a:t>通常の使い方以外の目的　→　例えば、転売（不正使用）　⇒　そんな使い方はダメ</a:t>
            </a:r>
            <a:r>
              <a:rPr lang="en-US" altLang="ja-JP" dirty="0" smtClean="0"/>
              <a:t>!</a:t>
            </a:r>
          </a:p>
          <a:p>
            <a:pPr>
              <a:spcBef>
                <a:spcPct val="0"/>
              </a:spcBef>
            </a:pPr>
            <a:endParaRPr lang="en-US" altLang="ja-JP" dirty="0" smtClean="0"/>
          </a:p>
          <a:p>
            <a:pPr>
              <a:spcBef>
                <a:spcPct val="0"/>
              </a:spcBef>
            </a:pPr>
            <a:endParaRPr lang="en-US" altLang="ja-JP" dirty="0" smtClean="0"/>
          </a:p>
        </p:txBody>
      </p:sp>
      <p:sp>
        <p:nvSpPr>
          <p:cNvPr id="3789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F7286D-B9E5-4ADD-9B3A-CF234DAD84CD}" type="slidenum">
              <a:rPr lang="ja-JP" altLang="en-US"/>
              <a:pPr fontAlgn="base">
                <a:spcBef>
                  <a:spcPct val="0"/>
                </a:spcBef>
                <a:spcAft>
                  <a:spcPct val="0"/>
                </a:spcAft>
              </a:pPr>
              <a:t>17</a:t>
            </a:fld>
            <a:endParaRPr lang="en-US" altLang="ja-JP"/>
          </a:p>
        </p:txBody>
      </p:sp>
      <p:sp>
        <p:nvSpPr>
          <p:cNvPr id="2" name="日付プレースホルダー 1"/>
          <p:cNvSpPr>
            <a:spLocks noGrp="1"/>
          </p:cNvSpPr>
          <p:nvPr>
            <p:ph type="dt" idx="10"/>
          </p:nvPr>
        </p:nvSpPr>
        <p:spPr/>
        <p:txBody>
          <a:bodyPr/>
          <a:lstStyle/>
          <a:p>
            <a:pPr>
              <a:defRPr/>
            </a:pPr>
            <a:fld id="{C1FF0601-2CC4-4D23-B5AB-4D5768C70347}" type="datetime1">
              <a:rPr lang="ja-JP" altLang="en-US" smtClean="0"/>
              <a:t>2012/7/16</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en-US" altLang="ja-JP" dirty="0" smtClean="0">
              <a:latin typeface="Times New Roman" pitchFamily="18" charset="0"/>
            </a:endParaRPr>
          </a:p>
        </p:txBody>
      </p:sp>
      <p:sp>
        <p:nvSpPr>
          <p:cNvPr id="3789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0846B5B0-0DAC-47C1-896A-8F6B8FCF0DD9}" type="slidenum">
              <a:rPr lang="ja-JP" altLang="en-GB" smtClean="0">
                <a:solidFill>
                  <a:srgbClr val="000000"/>
                </a:solidFill>
                <a:latin typeface="Times New Roman" pitchFamily="18" charset="0"/>
                <a:ea typeface="ＭＳ Ｐ明朝" charset="-128"/>
              </a:rPr>
              <a:pPr eaLnBrk="1" hangingPunct="1">
                <a:buFont typeface="Wingdings" pitchFamily="2" charset="2"/>
                <a:buNone/>
              </a:pPr>
              <a:t>19</a:t>
            </a:fld>
            <a:endParaRPr lang="en-GB" altLang="ja-JP" smtClean="0">
              <a:solidFill>
                <a:srgbClr val="000000"/>
              </a:solidFill>
              <a:latin typeface="Times New Roman" pitchFamily="18" charset="0"/>
              <a:ea typeface="ＭＳ Ｐ明朝" charset="-128"/>
            </a:endParaRPr>
          </a:p>
        </p:txBody>
      </p:sp>
      <p:sp>
        <p:nvSpPr>
          <p:cNvPr id="37893" name="日付プレースホルダー 1"/>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0FD0539E-A38C-46B8-AC30-9644EF360B37}" type="datetime1">
              <a:rPr lang="ja-JP" altLang="en-US" smtClean="0">
                <a:solidFill>
                  <a:srgbClr val="000000"/>
                </a:solidFill>
                <a:latin typeface="Times New Roman" pitchFamily="18" charset="0"/>
                <a:ea typeface="ＭＳ Ｐ明朝" charset="-128"/>
              </a:rPr>
              <a:t>2012/7/16</a:t>
            </a:fld>
            <a:endParaRPr lang="en-GB" altLang="ja-JP" smtClean="0">
              <a:solidFill>
                <a:srgbClr val="000000"/>
              </a:solidFill>
              <a:latin typeface="Times New Roman" pitchFamily="18" charset="0"/>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en-US" altLang="ja-JP" dirty="0" smtClean="0">
              <a:latin typeface="Times New Roman" pitchFamily="18" charset="0"/>
            </a:endParaRPr>
          </a:p>
        </p:txBody>
      </p:sp>
      <p:sp>
        <p:nvSpPr>
          <p:cNvPr id="3789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0846B5B0-0DAC-47C1-896A-8F6B8FCF0DD9}" type="slidenum">
              <a:rPr lang="ja-JP" altLang="en-GB" smtClean="0">
                <a:solidFill>
                  <a:srgbClr val="000000"/>
                </a:solidFill>
                <a:latin typeface="Times New Roman" pitchFamily="18" charset="0"/>
                <a:ea typeface="ＭＳ Ｐ明朝" charset="-128"/>
              </a:rPr>
              <a:pPr eaLnBrk="1" hangingPunct="1">
                <a:buFont typeface="Wingdings" pitchFamily="2" charset="2"/>
                <a:buNone/>
              </a:pPr>
              <a:t>20</a:t>
            </a:fld>
            <a:endParaRPr lang="en-GB" altLang="ja-JP" smtClean="0">
              <a:solidFill>
                <a:srgbClr val="000000"/>
              </a:solidFill>
              <a:latin typeface="Times New Roman" pitchFamily="18" charset="0"/>
              <a:ea typeface="ＭＳ Ｐ明朝" charset="-128"/>
            </a:endParaRPr>
          </a:p>
        </p:txBody>
      </p:sp>
      <p:sp>
        <p:nvSpPr>
          <p:cNvPr id="37893" name="日付プレースホルダー 1"/>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3B3CA77C-AE39-4C89-A17E-349F46254D22}" type="datetime1">
              <a:rPr lang="ja-JP" altLang="en-US" smtClean="0">
                <a:solidFill>
                  <a:srgbClr val="000000"/>
                </a:solidFill>
                <a:latin typeface="Times New Roman" pitchFamily="18" charset="0"/>
                <a:ea typeface="ＭＳ Ｐ明朝" charset="-128"/>
              </a:rPr>
              <a:t>2012/7/16</a:t>
            </a:fld>
            <a:endParaRPr lang="en-GB" altLang="ja-JP" smtClean="0">
              <a:solidFill>
                <a:srgbClr val="000000"/>
              </a:solidFill>
              <a:latin typeface="Times New Roman" pitchFamily="18" charset="0"/>
              <a:ea typeface="ＭＳ Ｐ明朝"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en-US" altLang="ja-JP" dirty="0" smtClean="0">
              <a:latin typeface="Times New Roman" pitchFamily="18" charset="0"/>
            </a:endParaRPr>
          </a:p>
        </p:txBody>
      </p:sp>
      <p:sp>
        <p:nvSpPr>
          <p:cNvPr id="37892"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0846B5B0-0DAC-47C1-896A-8F6B8FCF0DD9}" type="slidenum">
              <a:rPr lang="ja-JP" altLang="en-GB" smtClean="0">
                <a:solidFill>
                  <a:srgbClr val="000000"/>
                </a:solidFill>
                <a:latin typeface="Times New Roman" pitchFamily="18" charset="0"/>
                <a:ea typeface="ＭＳ Ｐ明朝" charset="-128"/>
              </a:rPr>
              <a:pPr eaLnBrk="1" hangingPunct="1">
                <a:buFont typeface="Wingdings" pitchFamily="2" charset="2"/>
                <a:buNone/>
              </a:pPr>
              <a:t>21</a:t>
            </a:fld>
            <a:endParaRPr lang="en-GB" altLang="ja-JP" smtClean="0">
              <a:solidFill>
                <a:srgbClr val="000000"/>
              </a:solidFill>
              <a:latin typeface="Times New Roman" pitchFamily="18" charset="0"/>
              <a:ea typeface="ＭＳ Ｐ明朝" charset="-128"/>
            </a:endParaRPr>
          </a:p>
        </p:txBody>
      </p:sp>
      <p:sp>
        <p:nvSpPr>
          <p:cNvPr id="37893" name="日付プレースホルダー 1"/>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7A2A159E-F052-425F-AC39-ED9A2D1ED07A}" type="datetime1">
              <a:rPr lang="ja-JP" altLang="en-US" smtClean="0">
                <a:solidFill>
                  <a:srgbClr val="000000"/>
                </a:solidFill>
                <a:latin typeface="Times New Roman" pitchFamily="18" charset="0"/>
                <a:ea typeface="ＭＳ Ｐ明朝" charset="-128"/>
              </a:rPr>
              <a:t>2012/7/16</a:t>
            </a:fld>
            <a:endParaRPr lang="en-GB" altLang="ja-JP" smtClean="0">
              <a:solidFill>
                <a:srgbClr val="000000"/>
              </a:solidFill>
              <a:latin typeface="Times New Roman" pitchFamily="18" charset="0"/>
              <a:ea typeface="ＭＳ Ｐ明朝"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baseline="0" dirty="0" smtClean="0"/>
              <a:t>アカウント登録をすると、自動お知らせサービス、アラート機能が使える。</a:t>
            </a:r>
            <a:endParaRPr kumimoji="1" lang="en-US" altLang="ja-JP"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あらかじめ条件を指定しておくと、その条件に適合した論文が発表されたときに、メールでお知らせしてくれる。</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アラート機能には</a:t>
            </a:r>
            <a:r>
              <a:rPr lang="en-US" altLang="ja-JP" dirty="0" smtClean="0"/>
              <a:t>3</a:t>
            </a:r>
            <a:r>
              <a:rPr lang="ja-JP" altLang="en-US" dirty="0" err="1" smtClean="0"/>
              <a:t>つの</a:t>
            </a:r>
            <a:r>
              <a:rPr lang="ja-JP" altLang="en-US" dirty="0" smtClean="0"/>
              <a:t>種類がある。</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23</a:t>
            </a:fld>
            <a:endParaRPr lang="ja-JP" altLang="en-US"/>
          </a:p>
        </p:txBody>
      </p:sp>
      <p:sp>
        <p:nvSpPr>
          <p:cNvPr id="5" name="日付プレースホルダー 4"/>
          <p:cNvSpPr>
            <a:spLocks noGrp="1"/>
          </p:cNvSpPr>
          <p:nvPr>
            <p:ph type="dt" idx="11"/>
          </p:nvPr>
        </p:nvSpPr>
        <p:spPr/>
        <p:txBody>
          <a:bodyPr/>
          <a:lstStyle/>
          <a:p>
            <a:pPr>
              <a:defRPr/>
            </a:pPr>
            <a:fld id="{8C742CE0-60BC-40C8-B300-F89571C642F9}" type="datetime1">
              <a:rPr lang="ja-JP" altLang="en-US" smtClean="0"/>
              <a:t>2012/7/16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Science</a:t>
            </a:r>
            <a:r>
              <a:rPr lang="en-US" altLang="ja-JP" baseline="0" dirty="0" smtClean="0"/>
              <a:t> Direct</a:t>
            </a:r>
            <a:r>
              <a:rPr lang="ja-JP" altLang="en-US" baseline="0" dirty="0" smtClean="0"/>
              <a:t>は、茨城大学の中からであれば自由に使える</a:t>
            </a:r>
            <a:endParaRPr lang="en-US" altLang="ja-JP" baseline="0" dirty="0" smtClean="0"/>
          </a:p>
          <a:p>
            <a:pPr>
              <a:spcBef>
                <a:spcPct val="0"/>
              </a:spcBef>
            </a:pPr>
            <a:r>
              <a:rPr lang="ja-JP" altLang="en-US" baseline="0" dirty="0" smtClean="0"/>
              <a:t>しかし、自分専用のアカウントを持つことで、それ以外にも色々便利な機能が使えるようになる。</a:t>
            </a:r>
            <a:endParaRPr lang="en-US" altLang="ja-JP" baseline="0" dirty="0" smtClean="0"/>
          </a:p>
          <a:p>
            <a:pPr>
              <a:spcBef>
                <a:spcPct val="0"/>
              </a:spcBef>
            </a:pPr>
            <a:endParaRPr lang="en-US" altLang="ja-JP" baseline="0" dirty="0" smtClean="0"/>
          </a:p>
          <a:p>
            <a:pPr>
              <a:spcBef>
                <a:spcPct val="0"/>
              </a:spcBef>
            </a:pPr>
            <a:r>
              <a:rPr lang="en-US" altLang="ja-JP" dirty="0" smtClean="0"/>
              <a:t>Science</a:t>
            </a:r>
            <a:r>
              <a:rPr lang="en-US" altLang="ja-JP" baseline="0" dirty="0" smtClean="0"/>
              <a:t> Direct</a:t>
            </a:r>
            <a:r>
              <a:rPr lang="ja-JP" altLang="en-US" baseline="0" dirty="0" smtClean="0"/>
              <a:t>右上の</a:t>
            </a:r>
            <a:r>
              <a:rPr lang="en-US" altLang="ja-JP" baseline="0" dirty="0" smtClean="0"/>
              <a:t>Register</a:t>
            </a:r>
            <a:r>
              <a:rPr lang="ja-JP" altLang="en-US" baseline="0" dirty="0" smtClean="0"/>
              <a:t>リンクをクリック。</a:t>
            </a:r>
            <a:endParaRPr lang="en-US" altLang="ja-JP" baseline="0" dirty="0" smtClean="0"/>
          </a:p>
          <a:p>
            <a:pPr>
              <a:spcBef>
                <a:spcPct val="0"/>
              </a:spcBef>
            </a:pPr>
            <a:endParaRPr lang="en-US" altLang="ja-JP" baseline="0" dirty="0" smtClean="0"/>
          </a:p>
          <a:p>
            <a:r>
              <a:rPr kumimoji="1" lang="ja-JP" altLang="en-US" dirty="0" smtClean="0"/>
              <a:t>登録画面に必要な事項を入力して、登録。</a:t>
            </a:r>
            <a:endParaRPr kumimoji="1" lang="en-US" altLang="ja-JP" dirty="0" smtClean="0"/>
          </a:p>
          <a:p>
            <a:r>
              <a:rPr kumimoji="1" lang="ja-JP" altLang="en-US" dirty="0" smtClean="0"/>
              <a:t>名前や職業、連絡先などの基本的な情報がメイン。</a:t>
            </a:r>
          </a:p>
          <a:p>
            <a:pPr>
              <a:spcBef>
                <a:spcPct val="0"/>
              </a:spcBef>
            </a:pPr>
            <a:endParaRPr lang="ja-JP" altLang="en-US" dirty="0" smtClean="0"/>
          </a:p>
        </p:txBody>
      </p:sp>
      <p:sp>
        <p:nvSpPr>
          <p:cNvPr id="3993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EE769E-D22B-4787-885B-C9A9D47A4E5A}" type="slidenum">
              <a:rPr lang="ja-JP" altLang="en-US"/>
              <a:pPr fontAlgn="base">
                <a:spcBef>
                  <a:spcPct val="0"/>
                </a:spcBef>
                <a:spcAft>
                  <a:spcPct val="0"/>
                </a:spcAft>
              </a:pPr>
              <a:t>24</a:t>
            </a:fld>
            <a:endParaRPr lang="en-US" altLang="ja-JP"/>
          </a:p>
        </p:txBody>
      </p:sp>
      <p:sp>
        <p:nvSpPr>
          <p:cNvPr id="2" name="日付プレースホルダー 1"/>
          <p:cNvSpPr>
            <a:spLocks noGrp="1"/>
          </p:cNvSpPr>
          <p:nvPr>
            <p:ph type="dt" idx="10"/>
          </p:nvPr>
        </p:nvSpPr>
        <p:spPr/>
        <p:txBody>
          <a:bodyPr/>
          <a:lstStyle/>
          <a:p>
            <a:pPr>
              <a:defRPr/>
            </a:pPr>
            <a:fld id="{15F19CE4-A659-4C17-BAC0-03F84E9C8D42}" type="datetime1">
              <a:rPr lang="ja-JP" altLang="en-US" smtClean="0"/>
              <a:t>2012/7/16</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Search Alert</a:t>
            </a:r>
            <a:r>
              <a:rPr kumimoji="1" lang="ja-JP" altLang="en-US" dirty="0" smtClean="0"/>
              <a:t>　→　検索に使った条件を保存しておいて、その条件に合った論文が</a:t>
            </a:r>
            <a:r>
              <a:rPr kumimoji="1" lang="en-US" altLang="ja-JP" dirty="0" smtClean="0"/>
              <a:t>Science</a:t>
            </a:r>
            <a:r>
              <a:rPr kumimoji="1" lang="en-US" altLang="ja-JP" baseline="0" dirty="0" smtClean="0"/>
              <a:t> Direct</a:t>
            </a:r>
            <a:r>
              <a:rPr kumimoji="1" lang="ja-JP" altLang="en-US" baseline="0" dirty="0" smtClean="0"/>
              <a:t>に掲載されたら自動でお知らせしてくれる。</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25</a:t>
            </a:fld>
            <a:endParaRPr lang="ja-JP" altLang="en-US"/>
          </a:p>
        </p:txBody>
      </p:sp>
      <p:sp>
        <p:nvSpPr>
          <p:cNvPr id="5" name="日付プレースホルダー 4"/>
          <p:cNvSpPr>
            <a:spLocks noGrp="1"/>
          </p:cNvSpPr>
          <p:nvPr>
            <p:ph type="dt" idx="11"/>
          </p:nvPr>
        </p:nvSpPr>
        <p:spPr/>
        <p:txBody>
          <a:bodyPr/>
          <a:lstStyle/>
          <a:p>
            <a:pPr>
              <a:defRPr/>
            </a:pPr>
            <a:fld id="{5AD1381E-057A-46C8-A33D-251D26D8B340}" type="datetime1">
              <a:rPr lang="ja-JP" altLang="en-US" smtClean="0"/>
              <a:t>2012/7/16</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Topic Alerts</a:t>
            </a:r>
            <a:r>
              <a:rPr kumimoji="1" lang="ja-JP" altLang="en-US" dirty="0" smtClean="0"/>
              <a:t>　→　興味のあるテーマを設定しておくと、そのテーマの論文が掲載されたときにお知らせをくれる。</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26</a:t>
            </a:fld>
            <a:endParaRPr lang="ja-JP" altLang="en-US"/>
          </a:p>
        </p:txBody>
      </p:sp>
      <p:sp>
        <p:nvSpPr>
          <p:cNvPr id="5" name="日付プレースホルダー 4"/>
          <p:cNvSpPr>
            <a:spLocks noGrp="1"/>
          </p:cNvSpPr>
          <p:nvPr>
            <p:ph type="dt" idx="11"/>
          </p:nvPr>
        </p:nvSpPr>
        <p:spPr/>
        <p:txBody>
          <a:bodyPr/>
          <a:lstStyle/>
          <a:p>
            <a:pPr>
              <a:defRPr/>
            </a:pPr>
            <a:fld id="{1D8BA417-4AC3-40D7-9145-81D2A59E78B1}" type="datetime1">
              <a:rPr lang="ja-JP" altLang="en-US" smtClean="0"/>
              <a:t>2012/7/16</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a:t>
            </a:fld>
            <a:endParaRPr lang="ja-JP" altLang="en-US" dirty="0"/>
          </a:p>
        </p:txBody>
      </p:sp>
      <p:sp>
        <p:nvSpPr>
          <p:cNvPr id="5" name="日付プレースホルダー 4"/>
          <p:cNvSpPr>
            <a:spLocks noGrp="1"/>
          </p:cNvSpPr>
          <p:nvPr>
            <p:ph type="dt" idx="11"/>
          </p:nvPr>
        </p:nvSpPr>
        <p:spPr/>
        <p:txBody>
          <a:bodyPr/>
          <a:lstStyle/>
          <a:p>
            <a:pPr>
              <a:defRPr/>
            </a:pPr>
            <a:fld id="{1806C75C-1C43-4507-801A-F2F3B6D83F88}" type="datetime1">
              <a:rPr lang="ja-JP" altLang="en-US" smtClean="0"/>
              <a:t>2012/7/16</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Volume issue alert</a:t>
            </a:r>
            <a:r>
              <a:rPr kumimoji="1" lang="ja-JP" altLang="en-US" dirty="0" smtClean="0"/>
              <a:t>　→　特定の雑誌の最新号が</a:t>
            </a:r>
            <a:r>
              <a:rPr kumimoji="1" lang="en-US" altLang="ja-JP" dirty="0" smtClean="0"/>
              <a:t>Science</a:t>
            </a:r>
            <a:r>
              <a:rPr kumimoji="1" lang="en-US" altLang="ja-JP" baseline="0" dirty="0" smtClean="0"/>
              <a:t> Direct</a:t>
            </a:r>
            <a:r>
              <a:rPr kumimoji="1" lang="ja-JP" altLang="en-US" baseline="0" dirty="0" smtClean="0"/>
              <a:t>に掲載されたときにお知らせしてくれる。</a:t>
            </a:r>
            <a:endParaRPr kumimoji="1" lang="en-US" altLang="ja-JP" baseline="0" dirty="0" smtClean="0"/>
          </a:p>
          <a:p>
            <a:r>
              <a:rPr kumimoji="1" lang="ja-JP" altLang="en-US" baseline="0" dirty="0" smtClean="0"/>
              <a:t>　　　　　　　　　　　　　　　アマゾンからお知らせが来るようなもの。</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CD59280-98BF-44B3-9C19-60BFB4CAD253}" type="slidenum">
              <a:rPr lang="ja-JP" altLang="en-US" smtClean="0"/>
              <a:pPr>
                <a:defRPr/>
              </a:pPr>
              <a:t>27</a:t>
            </a:fld>
            <a:endParaRPr lang="ja-JP" altLang="en-US"/>
          </a:p>
        </p:txBody>
      </p:sp>
      <p:sp>
        <p:nvSpPr>
          <p:cNvPr id="5" name="日付プレースホルダー 4"/>
          <p:cNvSpPr>
            <a:spLocks noGrp="1"/>
          </p:cNvSpPr>
          <p:nvPr>
            <p:ph type="dt" idx="11"/>
          </p:nvPr>
        </p:nvSpPr>
        <p:spPr/>
        <p:txBody>
          <a:bodyPr/>
          <a:lstStyle/>
          <a:p>
            <a:pPr>
              <a:defRPr/>
            </a:pPr>
            <a:fld id="{632A3328-F2FE-4304-ABAE-1C7E22C9B7CA}" type="datetime1">
              <a:rPr lang="ja-JP" altLang="en-US" smtClean="0"/>
              <a:t>2012/7/16</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a:ln/>
        </p:spPr>
      </p:sp>
      <p:sp>
        <p:nvSpPr>
          <p:cNvPr id="819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茨城大学では、約</a:t>
            </a:r>
            <a:r>
              <a:rPr lang="en-US" altLang="ja-JP" dirty="0" smtClean="0"/>
              <a:t>2000</a:t>
            </a:r>
            <a:r>
              <a:rPr lang="ja-JP" altLang="en-US" dirty="0" smtClean="0"/>
              <a:t>種類の学術雑誌を、このサイトで読むことができる。</a:t>
            </a:r>
            <a:endParaRPr lang="en-US" altLang="ja-JP" dirty="0" smtClean="0"/>
          </a:p>
          <a:p>
            <a:endParaRPr kumimoji="1" lang="ja-JP" altLang="en-US" dirty="0" smtClean="0">
              <a:latin typeface="Times New Roman" pitchFamily="18" charset="0"/>
            </a:endParaRPr>
          </a:p>
        </p:txBody>
      </p:sp>
      <p:sp>
        <p:nvSpPr>
          <p:cNvPr id="81924" name="スライド番号プレースホルダ 3"/>
          <p:cNvSpPr txBox="1">
            <a:spLocks noGrp="1"/>
          </p:cNvSpPr>
          <p:nvPr/>
        </p:nvSpPr>
        <p:spPr bwMode="auto">
          <a:xfrm>
            <a:off x="3814763" y="9374031"/>
            <a:ext cx="2900362" cy="49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32" tIns="47588" rIns="94832" bIns="47588" anchor="b"/>
          <a:lstStyle>
            <a:lvl1pPr eaLnBrk="0" hangingPunct="0">
              <a:tabLst>
                <a:tab pos="692150" algn="l"/>
                <a:tab pos="1385888" algn="l"/>
                <a:tab pos="2079625" algn="l"/>
                <a:tab pos="2771775"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1775"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1775"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1775"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1775"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9pPr>
          </a:lstStyle>
          <a:p>
            <a:pPr algn="r" eaLnBrk="1" fontAlgn="base" hangingPunct="1">
              <a:spcBef>
                <a:spcPct val="0"/>
              </a:spcBef>
              <a:buFont typeface="Wingdings" pitchFamily="2" charset="2"/>
              <a:buNone/>
            </a:pPr>
            <a:fld id="{83645AFD-3554-406B-8DF2-34A8713F8127}" type="slidenum">
              <a:rPr lang="ja-JP" altLang="en-GB" sz="1200">
                <a:solidFill>
                  <a:srgbClr val="000000"/>
                </a:solidFill>
                <a:latin typeface="Times New Roman" pitchFamily="18" charset="0"/>
                <a:ea typeface="ＭＳ Ｐ明朝" charset="-128"/>
              </a:rPr>
              <a:pPr algn="r" eaLnBrk="1" fontAlgn="base" hangingPunct="1">
                <a:spcBef>
                  <a:spcPct val="0"/>
                </a:spcBef>
                <a:buFont typeface="Wingdings" pitchFamily="2" charset="2"/>
                <a:buNone/>
              </a:pPr>
              <a:t>4</a:t>
            </a:fld>
            <a:endParaRPr lang="en-GB" altLang="ja-JP" sz="1200">
              <a:solidFill>
                <a:srgbClr val="000000"/>
              </a:solidFill>
              <a:latin typeface="Times New Roman" pitchFamily="18" charset="0"/>
              <a:ea typeface="ＭＳ Ｐ明朝" charset="-128"/>
            </a:endParaRPr>
          </a:p>
        </p:txBody>
      </p:sp>
      <p:sp>
        <p:nvSpPr>
          <p:cNvPr id="2" name="日付プレースホルダー 1"/>
          <p:cNvSpPr>
            <a:spLocks noGrp="1"/>
          </p:cNvSpPr>
          <p:nvPr>
            <p:ph type="dt" idx="10"/>
          </p:nvPr>
        </p:nvSpPr>
        <p:spPr/>
        <p:txBody>
          <a:bodyPr/>
          <a:lstStyle/>
          <a:p>
            <a:pPr>
              <a:defRPr/>
            </a:pPr>
            <a:fld id="{F682116A-F331-4EE2-8810-7E680AA6F6C5}" type="datetime1">
              <a:rPr lang="ja-JP" altLang="en-US" smtClean="0"/>
              <a:t>2012/7/16</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CD59280-98BF-44B3-9C19-60BFB4CAD253}" type="slidenum">
              <a:rPr lang="ja-JP" altLang="en-US" smtClean="0"/>
              <a:pPr>
                <a:defRPr/>
              </a:pPr>
              <a:t>6</a:t>
            </a:fld>
            <a:endParaRPr lang="ja-JP" altLang="en-US"/>
          </a:p>
        </p:txBody>
      </p:sp>
      <p:sp>
        <p:nvSpPr>
          <p:cNvPr id="5" name="日付プレースホルダー 4"/>
          <p:cNvSpPr>
            <a:spLocks noGrp="1"/>
          </p:cNvSpPr>
          <p:nvPr>
            <p:ph type="dt" idx="11"/>
          </p:nvPr>
        </p:nvSpPr>
        <p:spPr/>
        <p:txBody>
          <a:bodyPr/>
          <a:lstStyle/>
          <a:p>
            <a:pPr>
              <a:defRPr/>
            </a:pPr>
            <a:fld id="{3709233F-A736-4F78-B886-665ED12B5D30}" type="datetime1">
              <a:rPr lang="ja-JP" altLang="en-US" smtClean="0"/>
              <a:t>2012/7/16</a:t>
            </a:fld>
            <a:endParaRPr lang="ja-JP" altLang="en-US"/>
          </a:p>
        </p:txBody>
      </p:sp>
    </p:spTree>
    <p:extLst>
      <p:ext uri="{BB962C8B-B14F-4D97-AF65-F5344CB8AC3E}">
        <p14:creationId xmlns:p14="http://schemas.microsoft.com/office/powerpoint/2010/main" val="397337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355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　→　</a:t>
            </a:r>
            <a:r>
              <a:rPr lang="en-US" altLang="ja-JP" dirty="0" smtClean="0"/>
              <a:t>Science Direct</a:t>
            </a:r>
            <a:r>
              <a:rPr lang="ja-JP" altLang="en-US" dirty="0" smtClean="0"/>
              <a:t>の中から雑誌を選んで、号を指定して、記事リストを表示して、記事を読む</a:t>
            </a:r>
            <a:endParaRPr lang="en-US" altLang="ja-JP" dirty="0" smtClean="0"/>
          </a:p>
          <a:p>
            <a:pPr>
              <a:spcBef>
                <a:spcPct val="0"/>
              </a:spcBef>
            </a:pPr>
            <a:r>
              <a:rPr lang="en-US" altLang="ja-JP" dirty="0" smtClean="0"/>
              <a:t>Browse</a:t>
            </a:r>
            <a:r>
              <a:rPr lang="ja-JP" altLang="en-US" dirty="0" smtClean="0"/>
              <a:t>　→　紙の雑誌を読むのと同じやり方</a:t>
            </a:r>
            <a:endParaRPr lang="en-US" altLang="ja-JP" dirty="0" smtClean="0"/>
          </a:p>
          <a:p>
            <a:pPr>
              <a:spcBef>
                <a:spcPct val="0"/>
              </a:spcBef>
            </a:pPr>
            <a:r>
              <a:rPr lang="ja-JP" altLang="en-US" dirty="0" smtClean="0"/>
              <a:t>紙の雑誌　→　目次を見て、その目次の中から面白そうな記事を選んで、読む</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en-US" altLang="ja-JP" dirty="0" smtClean="0"/>
              <a:t>Browse</a:t>
            </a:r>
            <a:r>
              <a:rPr lang="ja-JP" altLang="en-US" dirty="0" smtClean="0"/>
              <a:t>　→　必要な雑誌がわかっているときに使う方法</a:t>
            </a:r>
            <a:endParaRPr lang="en-US" altLang="ja-JP" dirty="0" smtClean="0"/>
          </a:p>
          <a:p>
            <a:pPr>
              <a:spcBef>
                <a:spcPct val="0"/>
              </a:spcBef>
            </a:pPr>
            <a:endParaRPr lang="en-US" altLang="ja-JP" dirty="0" smtClean="0"/>
          </a:p>
          <a:p>
            <a:pPr>
              <a:spcBef>
                <a:spcPct val="0"/>
              </a:spcBef>
            </a:pPr>
            <a:r>
              <a:rPr lang="en-US" altLang="ja-JP" dirty="0" smtClean="0"/>
              <a:t>Search</a:t>
            </a:r>
            <a:r>
              <a:rPr lang="ja-JP" altLang="en-US" dirty="0" smtClean="0"/>
              <a:t>　→　</a:t>
            </a:r>
            <a:r>
              <a:rPr lang="en-US" altLang="ja-JP" dirty="0" err="1" smtClean="0"/>
              <a:t>google</a:t>
            </a:r>
            <a:r>
              <a:rPr lang="ja-JP" altLang="en-US" dirty="0" smtClean="0"/>
              <a:t>とか</a:t>
            </a:r>
            <a:r>
              <a:rPr lang="en-US" altLang="ja-JP" dirty="0" err="1" smtClean="0"/>
              <a:t>yahoo!</a:t>
            </a:r>
            <a:r>
              <a:rPr lang="ja-JP" altLang="en-US" dirty="0" smtClean="0"/>
              <a:t>みたいに、検索用のキーワードを入れて記事を探していく方法</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ja-JP" altLang="en-US" dirty="0" smtClean="0"/>
              <a:t>「必要な雑誌とか記事はわからないけど、自分が関心のある分野で、どんな論文があるのか調べたい」というときに使う。</a:t>
            </a:r>
          </a:p>
          <a:p>
            <a:pPr>
              <a:spcBef>
                <a:spcPct val="0"/>
              </a:spcBef>
            </a:pPr>
            <a:endParaRPr lang="en-US" altLang="ja-JP" dirty="0" smtClean="0"/>
          </a:p>
        </p:txBody>
      </p:sp>
      <p:sp>
        <p:nvSpPr>
          <p:cNvPr id="2355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4D450-D438-4605-93AB-E7ABF97A357E}" type="slidenum">
              <a:rPr lang="ja-JP" altLang="en-US"/>
              <a:pPr fontAlgn="base">
                <a:spcBef>
                  <a:spcPct val="0"/>
                </a:spcBef>
                <a:spcAft>
                  <a:spcPct val="0"/>
                </a:spcAft>
              </a:pPr>
              <a:t>8</a:t>
            </a:fld>
            <a:endParaRPr lang="ja-JP" altLang="en-US" dirty="0"/>
          </a:p>
        </p:txBody>
      </p:sp>
      <p:sp>
        <p:nvSpPr>
          <p:cNvPr id="2" name="日付プレースホルダー 1"/>
          <p:cNvSpPr>
            <a:spLocks noGrp="1"/>
          </p:cNvSpPr>
          <p:nvPr>
            <p:ph type="dt" idx="10"/>
          </p:nvPr>
        </p:nvSpPr>
        <p:spPr/>
        <p:txBody>
          <a:bodyPr/>
          <a:lstStyle/>
          <a:p>
            <a:pPr>
              <a:defRPr/>
            </a:pPr>
            <a:fld id="{A230056B-8714-4E07-9E86-0FB1F76BE4CD}" type="datetime1">
              <a:rPr lang="ja-JP" altLang="en-US" smtClean="0"/>
              <a:t>2012/7/16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Browse</a:t>
            </a:r>
            <a:r>
              <a:rPr lang="ja-JP" altLang="en-US" dirty="0" smtClean="0"/>
              <a:t>のやり方を演習させる</a:t>
            </a:r>
            <a:endParaRPr lang="en-US" altLang="ja-JP" dirty="0" smtClean="0"/>
          </a:p>
          <a:p>
            <a:pPr>
              <a:spcBef>
                <a:spcPct val="0"/>
              </a:spcBef>
            </a:pPr>
            <a:r>
              <a:rPr lang="ja-JP" altLang="en-US" dirty="0" smtClean="0"/>
              <a:t>１．</a:t>
            </a:r>
            <a:r>
              <a:rPr lang="en-US" altLang="ja-JP" dirty="0" smtClean="0"/>
              <a:t>Science</a:t>
            </a:r>
            <a:r>
              <a:rPr lang="en-US" altLang="ja-JP" baseline="0" dirty="0" smtClean="0"/>
              <a:t> Direct</a:t>
            </a:r>
            <a:r>
              <a:rPr lang="ja-JP" altLang="en-US" baseline="0" dirty="0" smtClean="0"/>
              <a:t>を開き、</a:t>
            </a:r>
            <a:r>
              <a:rPr lang="en-US" altLang="ja-JP" baseline="0" dirty="0" smtClean="0"/>
              <a:t>Browse</a:t>
            </a:r>
            <a:r>
              <a:rPr lang="ja-JP" altLang="en-US" baseline="0" dirty="0" smtClean="0"/>
              <a:t>タブをクリック。</a:t>
            </a:r>
            <a:endParaRPr lang="en-US" altLang="ja-JP" baseline="0" dirty="0" smtClean="0"/>
          </a:p>
          <a:p>
            <a:pPr>
              <a:spcBef>
                <a:spcPct val="0"/>
              </a:spcBef>
            </a:pPr>
            <a:r>
              <a:rPr lang="ja-JP" altLang="en-US" baseline="0" dirty="0" smtClean="0"/>
              <a:t>２．受講者に、</a:t>
            </a:r>
            <a:r>
              <a:rPr lang="en-US" altLang="ja-JP" baseline="0" dirty="0" smtClean="0"/>
              <a:t>Science Direct</a:t>
            </a:r>
            <a:r>
              <a:rPr lang="ja-JP" altLang="en-US" baseline="0" dirty="0" err="1" smtClean="0"/>
              <a:t>が提</a:t>
            </a:r>
            <a:r>
              <a:rPr lang="ja-JP" altLang="en-US" baseline="0" dirty="0" smtClean="0"/>
              <a:t>供している雑誌や電子図書の一覧がリストとして表示されていることを確認させる</a:t>
            </a:r>
            <a:endParaRPr lang="en-US" altLang="ja-JP" baseline="0" dirty="0" smtClean="0"/>
          </a:p>
          <a:p>
            <a:pPr>
              <a:spcBef>
                <a:spcPct val="0"/>
              </a:spcBef>
            </a:pPr>
            <a:endParaRPr lang="en-US" altLang="ja-JP" baseline="0" dirty="0" smtClean="0"/>
          </a:p>
          <a:p>
            <a:pPr>
              <a:spcBef>
                <a:spcPct val="0"/>
              </a:spcBef>
            </a:pPr>
            <a:r>
              <a:rPr lang="ja-JP" altLang="en-US" baseline="0" dirty="0" smtClean="0"/>
              <a:t>言及すること</a:t>
            </a:r>
          </a:p>
          <a:p>
            <a:pPr>
              <a:spcBef>
                <a:spcPct val="0"/>
              </a:spcBef>
            </a:pPr>
            <a:r>
              <a:rPr lang="ja-JP" altLang="en-US" baseline="0" dirty="0" smtClean="0"/>
              <a:t>１．</a:t>
            </a:r>
            <a:r>
              <a:rPr lang="en-US" altLang="ja-JP" baseline="0" dirty="0" smtClean="0"/>
              <a:t>Journal </a:t>
            </a:r>
            <a:r>
              <a:rPr lang="ja-JP" altLang="en-US" baseline="0" dirty="0" smtClean="0"/>
              <a:t>と書いてあるものは、茨大からアクセスすれば、ほとんど読める。</a:t>
            </a:r>
            <a:endParaRPr lang="en-US" altLang="ja-JP" baseline="0" dirty="0" smtClean="0"/>
          </a:p>
          <a:p>
            <a:pPr>
              <a:spcBef>
                <a:spcPct val="0"/>
              </a:spcBef>
            </a:pPr>
            <a:r>
              <a:rPr lang="ja-JP" altLang="en-US" baseline="0" dirty="0" smtClean="0"/>
              <a:t>２．左側のメニューで条件を指定して、リストの内容を絞り込める。たとえば、</a:t>
            </a:r>
            <a:r>
              <a:rPr lang="en-US" altLang="ja-JP" baseline="0" dirty="0" smtClean="0"/>
              <a:t>Full text available</a:t>
            </a:r>
            <a:r>
              <a:rPr lang="ja-JP" altLang="en-US" baseline="0" dirty="0" smtClean="0"/>
              <a:t>にチェックを入れて</a:t>
            </a:r>
            <a:r>
              <a:rPr lang="en-US" altLang="ja-JP" baseline="0" dirty="0" smtClean="0"/>
              <a:t>apply</a:t>
            </a:r>
            <a:r>
              <a:rPr lang="ja-JP" altLang="en-US" baseline="0" dirty="0" smtClean="0"/>
              <a:t>ボタンをクリックすると、茨大で利用できるものだけを表示することが可能。</a:t>
            </a:r>
            <a:endParaRPr lang="en-US" altLang="ja-JP" baseline="0" dirty="0" smtClean="0"/>
          </a:p>
        </p:txBody>
      </p:sp>
      <p:sp>
        <p:nvSpPr>
          <p:cNvPr id="27651"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8EF56-5298-4056-BB49-FB1EF4D49C4A}" type="slidenum">
              <a:rPr lang="ja-JP" altLang="en-US"/>
              <a:pPr fontAlgn="base">
                <a:spcBef>
                  <a:spcPct val="0"/>
                </a:spcBef>
                <a:spcAft>
                  <a:spcPct val="0"/>
                </a:spcAft>
              </a:pPr>
              <a:t>9</a:t>
            </a:fld>
            <a:endParaRPr lang="ja-JP" altLang="en-US"/>
          </a:p>
        </p:txBody>
      </p:sp>
      <p:sp>
        <p:nvSpPr>
          <p:cNvPr id="2" name="日付プレースホルダー 1"/>
          <p:cNvSpPr>
            <a:spLocks noGrp="1"/>
          </p:cNvSpPr>
          <p:nvPr>
            <p:ph type="dt" idx="10"/>
          </p:nvPr>
        </p:nvSpPr>
        <p:spPr/>
        <p:txBody>
          <a:bodyPr/>
          <a:lstStyle/>
          <a:p>
            <a:pPr>
              <a:defRPr/>
            </a:pPr>
            <a:fld id="{AFD531C1-58F4-4A5C-BCD3-3E5AD4FDA997}" type="datetime1">
              <a:rPr lang="ja-JP" altLang="en-US" smtClean="0"/>
              <a:t>2012/7/16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３．適当なタイトルをクリックさせる。</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ja-JP" altLang="en-US" dirty="0" smtClean="0"/>
              <a:t>１．右側のリストには最新号の記事一覧が表示されている。</a:t>
            </a:r>
            <a:endParaRPr lang="en-US" altLang="ja-JP" dirty="0" smtClean="0"/>
          </a:p>
          <a:p>
            <a:pPr>
              <a:spcBef>
                <a:spcPct val="0"/>
              </a:spcBef>
            </a:pPr>
            <a:r>
              <a:rPr lang="ja-JP" altLang="en-US" dirty="0" smtClean="0"/>
              <a:t>２．左側のリストから、見たい号を選べる</a:t>
            </a:r>
            <a:endParaRPr lang="en-US" altLang="ja-JP" dirty="0" smtClean="0"/>
          </a:p>
          <a:p>
            <a:pPr>
              <a:spcBef>
                <a:spcPct val="0"/>
              </a:spcBef>
            </a:pPr>
            <a:r>
              <a:rPr lang="ja-JP" altLang="en-US" dirty="0" smtClean="0"/>
              <a:t>３．号を選ぶと、右側のリストも変わり、選択した号の記事一覧が表示される</a:t>
            </a:r>
            <a:endParaRPr lang="en-US" altLang="ja-JP" dirty="0" smtClean="0"/>
          </a:p>
        </p:txBody>
      </p:sp>
      <p:sp>
        <p:nvSpPr>
          <p:cNvPr id="29699"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F15EA4-C014-4833-990B-CD661B09620B}" type="slidenum">
              <a:rPr lang="ja-JP" altLang="en-US"/>
              <a:pPr fontAlgn="base">
                <a:spcBef>
                  <a:spcPct val="0"/>
                </a:spcBef>
                <a:spcAft>
                  <a:spcPct val="0"/>
                </a:spcAft>
              </a:pPr>
              <a:t>10</a:t>
            </a:fld>
            <a:endParaRPr lang="ja-JP" altLang="en-US"/>
          </a:p>
        </p:txBody>
      </p:sp>
      <p:sp>
        <p:nvSpPr>
          <p:cNvPr id="2" name="日付プレースホルダー 1"/>
          <p:cNvSpPr>
            <a:spLocks noGrp="1"/>
          </p:cNvSpPr>
          <p:nvPr>
            <p:ph type="dt" idx="10"/>
          </p:nvPr>
        </p:nvSpPr>
        <p:spPr/>
        <p:txBody>
          <a:bodyPr/>
          <a:lstStyle/>
          <a:p>
            <a:pPr>
              <a:defRPr/>
            </a:pPr>
            <a:fld id="{C25FDD77-3E23-4A87-99CE-9CE50F4CAF4C}" type="datetime1">
              <a:rPr lang="ja-JP" altLang="en-US" smtClean="0"/>
              <a:t>2012/7/16</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baseline="0" dirty="0" smtClean="0"/>
              <a:t>特に何も考えずに、検索語を入れて検索する方法</a:t>
            </a:r>
            <a:endParaRPr lang="en-US" altLang="ja-JP" baseline="0" dirty="0" smtClean="0"/>
          </a:p>
          <a:p>
            <a:pPr>
              <a:spcBef>
                <a:spcPct val="0"/>
              </a:spcBef>
            </a:pPr>
            <a:endParaRPr lang="en-US" altLang="ja-JP" baseline="0" dirty="0" smtClean="0"/>
          </a:p>
          <a:p>
            <a:pPr>
              <a:spcBef>
                <a:spcPct val="0"/>
              </a:spcBef>
            </a:pPr>
            <a:r>
              <a:rPr lang="en-US" altLang="ja-JP" baseline="0" dirty="0" smtClean="0"/>
              <a:t>All fields</a:t>
            </a:r>
            <a:r>
              <a:rPr lang="ja-JP" altLang="en-US" baseline="0" dirty="0" smtClean="0"/>
              <a:t>　→　とにかくその検索キーで検索した結果を表示してれる。</a:t>
            </a:r>
            <a:endParaRPr lang="en-US" altLang="ja-JP" baseline="0" dirty="0" smtClean="0"/>
          </a:p>
          <a:p>
            <a:pPr>
              <a:spcBef>
                <a:spcPct val="0"/>
              </a:spcBef>
            </a:pPr>
            <a:r>
              <a:rPr lang="en-US" altLang="ja-JP" baseline="0" dirty="0" smtClean="0"/>
              <a:t>Title</a:t>
            </a:r>
            <a:r>
              <a:rPr lang="ja-JP" altLang="en-US" baseline="0" dirty="0" smtClean="0"/>
              <a:t>　→　こういう名前の雑誌の記事を探して来い、という検索ができる。</a:t>
            </a:r>
            <a:endParaRPr lang="en-US" altLang="ja-JP" baseline="0" dirty="0" smtClean="0"/>
          </a:p>
          <a:p>
            <a:pPr>
              <a:spcBef>
                <a:spcPct val="0"/>
              </a:spcBef>
            </a:pPr>
            <a:r>
              <a:rPr lang="en-US" altLang="ja-JP" baseline="0" dirty="0" smtClean="0"/>
              <a:t>Author</a:t>
            </a:r>
            <a:r>
              <a:rPr lang="ja-JP" altLang="en-US" baseline="0" dirty="0" smtClean="0"/>
              <a:t>　→こういう人が書いた記事を探して来い、という検索ができる。</a:t>
            </a:r>
            <a:endParaRPr lang="en-US" altLang="ja-JP" baseline="0" dirty="0" smtClean="0"/>
          </a:p>
          <a:p>
            <a:pPr>
              <a:spcBef>
                <a:spcPct val="0"/>
              </a:spcBef>
            </a:pPr>
            <a:endParaRPr lang="en-US" altLang="ja-JP" baseline="0" dirty="0" smtClean="0"/>
          </a:p>
          <a:p>
            <a:pPr>
              <a:spcBef>
                <a:spcPct val="0"/>
              </a:spcBef>
            </a:pPr>
            <a:r>
              <a:rPr lang="ja-JP" altLang="en-US" baseline="0" dirty="0" smtClean="0"/>
              <a:t>条件を入力したら、右の</a:t>
            </a:r>
            <a:r>
              <a:rPr lang="en-US" altLang="ja-JP" baseline="0" dirty="0" smtClean="0"/>
              <a:t>Search Science Direct</a:t>
            </a:r>
            <a:r>
              <a:rPr lang="ja-JP" altLang="en-US" baseline="0" dirty="0" smtClean="0"/>
              <a:t>をクリックして検索。</a:t>
            </a:r>
            <a:endParaRPr lang="ja-JP" altLang="en-US" dirty="0" smtClean="0"/>
          </a:p>
        </p:txBody>
      </p:sp>
      <p:sp>
        <p:nvSpPr>
          <p:cNvPr id="337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57225-4A78-4540-B5A6-2CAEC96F3D75}" type="slidenum">
              <a:rPr lang="ja-JP" altLang="en-US"/>
              <a:pPr fontAlgn="base">
                <a:spcBef>
                  <a:spcPct val="0"/>
                </a:spcBef>
                <a:spcAft>
                  <a:spcPct val="0"/>
                </a:spcAft>
              </a:pPr>
              <a:t>11</a:t>
            </a:fld>
            <a:endParaRPr lang="en-US" altLang="ja-JP"/>
          </a:p>
        </p:txBody>
      </p:sp>
      <p:sp>
        <p:nvSpPr>
          <p:cNvPr id="2" name="日付プレースホルダー 1"/>
          <p:cNvSpPr>
            <a:spLocks noGrp="1"/>
          </p:cNvSpPr>
          <p:nvPr>
            <p:ph type="dt" idx="10"/>
          </p:nvPr>
        </p:nvSpPr>
        <p:spPr/>
        <p:txBody>
          <a:bodyPr/>
          <a:lstStyle/>
          <a:p>
            <a:pPr>
              <a:defRPr/>
            </a:pPr>
            <a:fld id="{BE19B9A9-247D-4671-9506-37A276EF08BA}" type="datetime1">
              <a:rPr lang="ja-JP" altLang="en-US" smtClean="0"/>
              <a:t>2012/7/16</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Industrial</a:t>
            </a:r>
            <a:r>
              <a:rPr lang="en-US" altLang="ja-JP" baseline="0" dirty="0" smtClean="0"/>
              <a:t> robot</a:t>
            </a:r>
            <a:r>
              <a:rPr lang="ja-JP" altLang="en-US" baseline="0" dirty="0" smtClean="0"/>
              <a:t>と</a:t>
            </a:r>
            <a:r>
              <a:rPr lang="ja-JP" altLang="en-US" baseline="0" smtClean="0"/>
              <a:t>かで作る</a:t>
            </a:r>
            <a:endParaRPr lang="en-US" altLang="ja-JP" smtClean="0"/>
          </a:p>
          <a:p>
            <a:pPr>
              <a:spcBef>
                <a:spcPct val="0"/>
              </a:spcBef>
            </a:pPr>
            <a:endParaRPr lang="en-US" altLang="ja-JP" dirty="0" smtClean="0"/>
          </a:p>
          <a:p>
            <a:pPr>
              <a:spcBef>
                <a:spcPct val="0"/>
              </a:spcBef>
            </a:pPr>
            <a:r>
              <a:rPr lang="ja-JP" altLang="en-US" dirty="0" smtClean="0"/>
              <a:t>細かい条件を付けて検索したい場合</a:t>
            </a:r>
            <a:endParaRPr lang="en-US" altLang="ja-JP" dirty="0" smtClean="0"/>
          </a:p>
          <a:p>
            <a:pPr>
              <a:spcBef>
                <a:spcPct val="0"/>
              </a:spcBef>
            </a:pPr>
            <a:endParaRPr lang="en-US" altLang="ja-JP" dirty="0" smtClean="0"/>
          </a:p>
          <a:p>
            <a:pPr>
              <a:spcBef>
                <a:spcPct val="0"/>
              </a:spcBef>
            </a:pPr>
            <a:r>
              <a:rPr lang="ja-JP" altLang="en-US" dirty="0" smtClean="0"/>
              <a:t>１．</a:t>
            </a:r>
            <a:r>
              <a:rPr lang="en-US" altLang="ja-JP" dirty="0" smtClean="0"/>
              <a:t>Search</a:t>
            </a:r>
            <a:r>
              <a:rPr lang="ja-JP" altLang="en-US" dirty="0" smtClean="0"/>
              <a:t>タブをクリック</a:t>
            </a:r>
            <a:endParaRPr lang="en-US" altLang="ja-JP" dirty="0" smtClean="0"/>
          </a:p>
          <a:p>
            <a:pPr>
              <a:spcBef>
                <a:spcPct val="0"/>
              </a:spcBef>
            </a:pPr>
            <a:r>
              <a:rPr lang="ja-JP" altLang="en-US" dirty="0" smtClean="0"/>
              <a:t>２．受講者に、細かい条件を指定できるようになっていることを確認させる</a:t>
            </a:r>
            <a:endParaRPr lang="en-US" altLang="ja-JP" dirty="0" smtClean="0"/>
          </a:p>
          <a:p>
            <a:pPr>
              <a:spcBef>
                <a:spcPct val="0"/>
              </a:spcBef>
            </a:pPr>
            <a:endParaRPr lang="en-US" altLang="ja-JP" dirty="0" smtClean="0"/>
          </a:p>
          <a:p>
            <a:pPr>
              <a:spcBef>
                <a:spcPct val="0"/>
              </a:spcBef>
            </a:pPr>
            <a:r>
              <a:rPr lang="ja-JP" altLang="en-US" dirty="0" smtClean="0"/>
              <a:t>言及すること</a:t>
            </a:r>
            <a:endParaRPr lang="en-US" altLang="ja-JP" dirty="0" smtClean="0"/>
          </a:p>
          <a:p>
            <a:pPr>
              <a:spcBef>
                <a:spcPct val="0"/>
              </a:spcBef>
            </a:pPr>
            <a:r>
              <a:rPr lang="en-US" altLang="ja-JP" dirty="0" smtClean="0"/>
              <a:t>Science</a:t>
            </a:r>
            <a:r>
              <a:rPr lang="en-US" altLang="ja-JP" baseline="0" dirty="0" smtClean="0"/>
              <a:t> Direct</a:t>
            </a:r>
            <a:r>
              <a:rPr lang="ja-JP" altLang="en-US" baseline="0" dirty="0" smtClean="0"/>
              <a:t>の記事は膨大な数　⇒　どうやって検索条件を絞り込むかが、効率的な検索を行うには重要</a:t>
            </a:r>
            <a:endParaRPr lang="en-US" altLang="ja-JP" dirty="0" smtClean="0"/>
          </a:p>
        </p:txBody>
      </p:sp>
      <p:sp>
        <p:nvSpPr>
          <p:cNvPr id="3584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6887B-3CC6-4543-BDA2-D3E1C57EF257}" type="slidenum">
              <a:rPr lang="ja-JP" altLang="en-US"/>
              <a:pPr fontAlgn="base">
                <a:spcBef>
                  <a:spcPct val="0"/>
                </a:spcBef>
                <a:spcAft>
                  <a:spcPct val="0"/>
                </a:spcAft>
              </a:pPr>
              <a:t>12</a:t>
            </a:fld>
            <a:endParaRPr lang="en-US" altLang="ja-JP"/>
          </a:p>
        </p:txBody>
      </p:sp>
      <p:sp>
        <p:nvSpPr>
          <p:cNvPr id="2" name="日付プレースホルダー 1"/>
          <p:cNvSpPr>
            <a:spLocks noGrp="1"/>
          </p:cNvSpPr>
          <p:nvPr>
            <p:ph type="dt" idx="10"/>
          </p:nvPr>
        </p:nvSpPr>
        <p:spPr/>
        <p:txBody>
          <a:bodyPr/>
          <a:lstStyle/>
          <a:p>
            <a:pPr>
              <a:defRPr/>
            </a:pPr>
            <a:fld id="{2FF41438-8183-46EC-AD47-48D8246275F5}" type="datetime1">
              <a:rPr lang="ja-JP" altLang="en-US" smtClean="0"/>
              <a:t>2012/7/16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500"/>
            <a:ext cx="8943975" cy="15557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125538"/>
            <a:ext cx="4027488" cy="59959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37088" y="1125538"/>
            <a:ext cx="4029075" cy="2921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0" y="3571876"/>
            <a:ext cx="4029075" cy="29225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8439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13728" y="2760"/>
            <a:ext cx="8229600" cy="9259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2F6D9BDA-B58D-4E0F-AF20-24453E1703C9}" type="datetimeFigureOut">
              <a:rPr lang="ja-JP" altLang="en-US"/>
              <a:pPr>
                <a:defRPr/>
              </a:pPr>
              <a:t>2012/7/16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29AD4F1F-5558-4D51-B31F-9574E9562CA7}" type="slidenum">
              <a:rPr lang="ja-JP" altLang="en-US"/>
              <a:pPr>
                <a:defRPr/>
              </a:pPr>
              <a:t>‹#›</a:t>
            </a:fld>
            <a:endParaRPr lang="ja-JP" altLang="en-US"/>
          </a:p>
        </p:txBody>
      </p:sp>
      <p:sp>
        <p:nvSpPr>
          <p:cNvPr id="7" name="Rectangle 1"/>
          <p:cNvSpPr>
            <a:spLocks noChangeArrowheads="1"/>
          </p:cNvSpPr>
          <p:nvPr userDrawn="1"/>
        </p:nvSpPr>
        <p:spPr bwMode="auto">
          <a:xfrm rot="10800000">
            <a:off x="0" y="6329363"/>
            <a:ext cx="9144000" cy="549275"/>
          </a:xfrm>
          <a:prstGeom prst="rect">
            <a:avLst/>
          </a:prstGeom>
          <a:gradFill rotWithShape="0">
            <a:gsLst>
              <a:gs pos="0">
                <a:srgbClr val="C0FD83"/>
              </a:gs>
              <a:gs pos="100000">
                <a:srgbClr val="99CC00"/>
              </a:gs>
            </a:gsLst>
            <a:lin ang="5400000" scaled="1"/>
          </a:gradFill>
          <a:ln w="9525">
            <a:noFill/>
            <a:round/>
            <a:headEnd/>
            <a:tailEnd/>
          </a:ln>
          <a:effectLst/>
        </p:spPr>
        <p:txBody>
          <a:bodyPr wrap="none" anchor="ctr"/>
          <a:lstStyle/>
          <a:p>
            <a:pPr>
              <a:lnSpc>
                <a:spcPct val="41000"/>
              </a:lnSpc>
              <a:spcBef>
                <a:spcPct val="0"/>
              </a:spcBef>
              <a:defRPr/>
            </a:pPr>
            <a:endParaRPr lang="ja-JP" altLang="en-US"/>
          </a:p>
        </p:txBody>
      </p:sp>
      <p:sp>
        <p:nvSpPr>
          <p:cNvPr id="8" name="Rectangle 4"/>
          <p:cNvSpPr txBox="1">
            <a:spLocks noChangeArrowheads="1"/>
          </p:cNvSpPr>
          <p:nvPr userDrawn="1"/>
        </p:nvSpPr>
        <p:spPr bwMode="auto">
          <a:xfrm>
            <a:off x="7668344" y="6435724"/>
            <a:ext cx="1368152" cy="30564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ja-JP"/>
            </a:defPPr>
            <a:lvl1pPr algn="r" rtl="0" fontAlgn="base">
              <a:lnSpc>
                <a:spcPct val="100000"/>
              </a:lnSpc>
              <a:spcBef>
                <a:spcPct val="0"/>
              </a:spcBef>
              <a:spcAft>
                <a:spcPct val="0"/>
              </a:spcAft>
              <a:buClr>
                <a:srgbClr val="FFFFFF"/>
              </a:buClr>
              <a:tabLst>
                <a:tab pos="723900" algn="l"/>
                <a:tab pos="1447800" algn="l"/>
                <a:tab pos="2171700" algn="l"/>
                <a:tab pos="2895600" algn="l"/>
                <a:tab pos="3619500" algn="l"/>
              </a:tabLst>
              <a:defRPr kumimoji="1" sz="1600" kern="1200" baseline="0">
                <a:solidFill>
                  <a:schemeClr val="tx1"/>
                </a:solidFill>
                <a:latin typeface="Times New Roman" pitchFamily="16" charset="0"/>
                <a:ea typeface="ＭＳ Ｐ明朝"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smtClean="0"/>
              <a:t>工学部分館</a:t>
            </a:r>
            <a:endParaRPr lang="en-US" altLang="ja-JP" dirty="0" smtClean="0"/>
          </a:p>
        </p:txBody>
      </p:sp>
      <p:pic>
        <p:nvPicPr>
          <p:cNvPr id="9" name="図 8" descr="new-lib-logo.gi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40613" y="577850"/>
            <a:ext cx="15255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txBox="1">
            <a:spLocks noChangeArrowheads="1"/>
          </p:cNvSpPr>
          <p:nvPr userDrawn="1"/>
        </p:nvSpPr>
        <p:spPr bwMode="auto">
          <a:xfrm>
            <a:off x="4211960" y="6381328"/>
            <a:ext cx="720080" cy="360040"/>
          </a:xfrm>
          <a:prstGeom prst="rect">
            <a:avLst/>
          </a:prstGeom>
          <a:noFill/>
          <a:ln w="9525">
            <a:noFill/>
            <a:round/>
            <a:headEnd/>
            <a:tailEnd/>
          </a:ln>
          <a:effectLst/>
        </p:spPr>
        <p:txBody>
          <a:bodyPr lIns="90000" tIns="46800" rIns="90000" bIns="46800"/>
          <a:lstStyle>
            <a:lvl1pPr algn="r">
              <a:lnSpc>
                <a:spcPct val="100000"/>
              </a:lnSpc>
              <a:buClr>
                <a:srgbClr val="FFFFFF"/>
              </a:buClr>
              <a:tabLst>
                <a:tab pos="723900" algn="l"/>
                <a:tab pos="1447800" algn="l"/>
                <a:tab pos="2171700" algn="l"/>
                <a:tab pos="2895600" algn="l"/>
                <a:tab pos="3619500" algn="l"/>
              </a:tabLst>
              <a:defRPr sz="1200" baseline="0">
                <a:solidFill>
                  <a:schemeClr val="tx1"/>
                </a:solidFill>
                <a:latin typeface="Times New Roman" pitchFamily="16" charset="0"/>
                <a:ea typeface="ＭＳ Ｐ明朝" charset="-128"/>
              </a:defRPr>
            </a:lvl1pPr>
          </a:lstStyle>
          <a:p>
            <a:pPr algn="ctr">
              <a:spcBef>
                <a:spcPct val="0"/>
              </a:spcBef>
              <a:defRPr/>
            </a:pPr>
            <a:fld id="{55F79885-4CED-4BA2-9B0E-EA02DE3C1D5F}" type="slidenum">
              <a:rPr lang="en-US" altLang="ja-JP" sz="2400" smtClean="0"/>
              <a:pPr algn="ctr">
                <a:spcBef>
                  <a:spcPct val="0"/>
                </a:spcBef>
                <a:defRPr/>
              </a:pPr>
              <a:t>‹#›</a:t>
            </a:fld>
            <a:endParaRPr lang="en-US" altLang="ja-JP" sz="2400" dirty="0"/>
          </a:p>
        </p:txBody>
      </p:sp>
      <p:sp>
        <p:nvSpPr>
          <p:cNvPr id="11" name="Rectangle 1"/>
          <p:cNvSpPr>
            <a:spLocks noChangeArrowheads="1"/>
          </p:cNvSpPr>
          <p:nvPr userDrawn="1"/>
        </p:nvSpPr>
        <p:spPr bwMode="auto">
          <a:xfrm rot="10800000">
            <a:off x="0" y="857250"/>
            <a:ext cx="9144000" cy="71438"/>
          </a:xfrm>
          <a:prstGeom prst="rect">
            <a:avLst/>
          </a:prstGeom>
          <a:solidFill>
            <a:srgbClr val="99CC00"/>
          </a:solidFill>
          <a:ln w="9525">
            <a:noFill/>
            <a:round/>
            <a:headEnd/>
            <a:tailEnd/>
          </a:ln>
          <a:effectLst/>
        </p:spPr>
        <p:txBody>
          <a:bodyPr wrap="none" anchor="ctr"/>
          <a:lstStyle/>
          <a:p>
            <a:pPr fontAlgn="base">
              <a:lnSpc>
                <a:spcPct val="41000"/>
              </a:lnSpc>
              <a:spcBef>
                <a:spcPct val="0"/>
              </a:spcBef>
              <a:defRPr/>
            </a:pPr>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719138" y="2852936"/>
            <a:ext cx="7705725"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buFont typeface="ＭＳ Ｐゴシック" pitchFamily="50"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dirty="0" smtClean="0">
                <a:effectLst>
                  <a:outerShdw blurRad="38100" dist="38100" dir="2700000" algn="tl">
                    <a:srgbClr val="000000">
                      <a:alpha val="43137"/>
                    </a:srgbClr>
                  </a:outerShdw>
                </a:effectLst>
                <a:latin typeface="ＭＳ Ｐゴシック" pitchFamily="50" charset="-128"/>
              </a:rPr>
              <a:t>電子ジャーナル</a:t>
            </a:r>
            <a:endParaRPr lang="en-US" altLang="ja-JP" sz="3200" b="1" dirty="0" smtClean="0">
              <a:effectLst>
                <a:outerShdw blurRad="38100" dist="38100" dir="2700000" algn="tl">
                  <a:srgbClr val="000000">
                    <a:alpha val="43137"/>
                  </a:srgbClr>
                </a:outerShdw>
              </a:effectLst>
              <a:latin typeface="ＭＳ Ｐゴシック" pitchFamily="50" charset="-128"/>
            </a:endParaRPr>
          </a:p>
          <a:p>
            <a:pPr>
              <a:buFont typeface="ＭＳ Ｐゴシック" pitchFamily="50"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ja-JP" sz="7200" b="1" dirty="0" err="1" smtClean="0">
                <a:effectLst>
                  <a:outerShdw blurRad="38100" dist="38100" dir="2700000" algn="tl">
                    <a:srgbClr val="000000">
                      <a:alpha val="43137"/>
                    </a:srgbClr>
                  </a:outerShdw>
                </a:effectLst>
                <a:latin typeface="Arial" pitchFamily="34" charset="0"/>
                <a:cs typeface="Arial" pitchFamily="34" charset="0"/>
              </a:rPr>
              <a:t>ScienceDirect</a:t>
            </a:r>
            <a:endParaRPr lang="en-US" altLang="ja-JP" sz="7200" b="1" dirty="0" smtClean="0">
              <a:effectLst>
                <a:outerShdw blurRad="38100" dist="38100" dir="2700000" algn="tl">
                  <a:srgbClr val="000000">
                    <a:alpha val="43137"/>
                  </a:srgbClr>
                </a:outerShdw>
              </a:effectLst>
              <a:latin typeface="Arial" pitchFamily="34" charset="0"/>
              <a:cs typeface="Arial" pitchFamily="34" charset="0"/>
            </a:endParaRPr>
          </a:p>
          <a:p>
            <a:pPr>
              <a:buFont typeface="ＭＳ Ｐゴシック" pitchFamily="50" charset="-128"/>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5400" b="1" dirty="0">
                <a:effectLst>
                  <a:outerShdw blurRad="38100" dist="38100" dir="2700000" algn="tl">
                    <a:srgbClr val="000000">
                      <a:alpha val="43137"/>
                    </a:srgbClr>
                  </a:outerShdw>
                </a:effectLst>
                <a:latin typeface="Arial" pitchFamily="34" charset="0"/>
                <a:cs typeface="Arial" pitchFamily="34" charset="0"/>
              </a:rPr>
              <a:t>　</a:t>
            </a:r>
            <a:r>
              <a:rPr lang="ja-JP" altLang="en-US" sz="5400" b="1" dirty="0" smtClean="0">
                <a:effectLst>
                  <a:outerShdw blurRad="38100" dist="38100" dir="2700000" algn="tl">
                    <a:srgbClr val="000000">
                      <a:alpha val="43137"/>
                    </a:srgbClr>
                  </a:outerShdw>
                </a:effectLst>
                <a:latin typeface="Arial" pitchFamily="34" charset="0"/>
                <a:cs typeface="Arial" pitchFamily="34" charset="0"/>
              </a:rPr>
              <a:t>　　　　　　　</a:t>
            </a:r>
            <a:r>
              <a:rPr lang="ja-JP" altLang="en-US" sz="5400" b="1" dirty="0" smtClean="0">
                <a:effectLst>
                  <a:outerShdw blurRad="38100" dist="38100" dir="2700000" algn="tl">
                    <a:srgbClr val="000000">
                      <a:alpha val="43137"/>
                    </a:srgbClr>
                  </a:outerShdw>
                </a:effectLst>
                <a:latin typeface="ＭＳ Ｐゴシック" pitchFamily="50" charset="-128"/>
              </a:rPr>
              <a:t>の使い方</a:t>
            </a:r>
            <a:r>
              <a:rPr lang="en-US" altLang="ja-JP" sz="5400" b="1" dirty="0" smtClean="0">
                <a:effectLst>
                  <a:outerShdw blurRad="38100" dist="38100" dir="2700000" algn="tl">
                    <a:srgbClr val="000000">
                      <a:alpha val="43137"/>
                    </a:srgbClr>
                  </a:outerShdw>
                </a:effectLst>
                <a:latin typeface="ＭＳ Ｐゴシック" pitchFamily="50" charset="-128"/>
              </a:rPr>
              <a:t/>
            </a:r>
            <a:br>
              <a:rPr lang="en-US" altLang="ja-JP" sz="5400" b="1" dirty="0" smtClean="0">
                <a:effectLst>
                  <a:outerShdw blurRad="38100" dist="38100" dir="2700000" algn="tl">
                    <a:srgbClr val="000000">
                      <a:alpha val="43137"/>
                    </a:srgbClr>
                  </a:outerShdw>
                </a:effectLst>
                <a:latin typeface="ＭＳ Ｐゴシック" pitchFamily="50" charset="-128"/>
              </a:rPr>
            </a:br>
            <a:endParaRPr lang="ja-JP" altLang="en-GB" sz="6000" b="1" dirty="0" smtClean="0">
              <a:effectLst>
                <a:outerShdw blurRad="38100" dist="38100" dir="2700000" algn="tl">
                  <a:srgbClr val="000000">
                    <a:alpha val="43137"/>
                  </a:srgbClr>
                </a:outerShdw>
              </a:effectLst>
              <a:latin typeface="ＭＳ Ｐゴシック" pitchFamily="50" charset="-128"/>
            </a:endParaRPr>
          </a:p>
        </p:txBody>
      </p:sp>
      <p:pic>
        <p:nvPicPr>
          <p:cNvPr id="7" name="Picture 7" descr="war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284538"/>
            <a:ext cx="136366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6"/>
          <p:cNvSpPr txBox="1">
            <a:spLocks noChangeArrowheads="1"/>
          </p:cNvSpPr>
          <p:nvPr/>
        </p:nvSpPr>
        <p:spPr bwMode="auto">
          <a:xfrm>
            <a:off x="1979613" y="5229225"/>
            <a:ext cx="21431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algn="ctr" eaLnBrk="1" hangingPunct="1"/>
            <a:r>
              <a:rPr lang="ja-JP" altLang="en-US" b="1">
                <a:solidFill>
                  <a:schemeClr val="tx1"/>
                </a:solidFill>
              </a:rPr>
              <a:t>図書館キャラクター</a:t>
            </a:r>
            <a:endParaRPr lang="en-US" altLang="ja-JP" b="1">
              <a:solidFill>
                <a:schemeClr val="tx1"/>
              </a:solidFill>
            </a:endParaRPr>
          </a:p>
          <a:p>
            <a:pPr algn="ctr" eaLnBrk="1" hangingPunct="1"/>
            <a:r>
              <a:rPr lang="ja-JP" altLang="en-US" b="1">
                <a:solidFill>
                  <a:schemeClr val="tx1"/>
                </a:solidFill>
              </a:rPr>
              <a:t>「わらづと君」</a:t>
            </a:r>
          </a:p>
        </p:txBody>
      </p:sp>
      <p:sp>
        <p:nvSpPr>
          <p:cNvPr id="9" name="Rectangle 2"/>
          <p:cNvSpPr txBox="1">
            <a:spLocks noChangeArrowheads="1"/>
          </p:cNvSpPr>
          <p:nvPr/>
        </p:nvSpPr>
        <p:spPr bwMode="auto">
          <a:xfrm>
            <a:off x="4787900" y="5084762"/>
            <a:ext cx="3744913" cy="1152549"/>
          </a:xfrm>
          <a:prstGeom prst="rect">
            <a:avLst/>
          </a:prstGeom>
          <a:noFill/>
          <a:ln w="9525">
            <a:noFill/>
            <a:round/>
            <a:headEnd/>
            <a:tailEnd/>
          </a:ln>
        </p:spPr>
        <p:txBody>
          <a:bodyPr lIns="90000" tIns="46800" rIns="90000" bIns="46800"/>
          <a:lstStyle/>
          <a:p>
            <a:pPr lvl="1" algn="r" eaLnBrk="0" fontAlgn="auto" hangingPunct="0">
              <a:spcBef>
                <a:spcPts val="900"/>
              </a:spcBef>
              <a:spcAft>
                <a:spcPts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kumimoji="1" lang="ja-JP" altLang="en-US" sz="2000" b="1" i="1" kern="0" dirty="0" smtClean="0">
                <a:solidFill>
                  <a:srgbClr val="00B050"/>
                </a:solidFill>
                <a:latin typeface="+mn-lt"/>
                <a:ea typeface="+mn-ea"/>
              </a:rPr>
              <a:t>平成</a:t>
            </a:r>
            <a:r>
              <a:rPr kumimoji="1" lang="en-US" altLang="ja-JP" sz="2000" b="1" i="1" kern="0" dirty="0" smtClean="0">
                <a:solidFill>
                  <a:srgbClr val="00B050"/>
                </a:solidFill>
                <a:latin typeface="+mn-lt"/>
                <a:ea typeface="+mn-ea"/>
              </a:rPr>
              <a:t>24</a:t>
            </a:r>
            <a:r>
              <a:rPr kumimoji="1" lang="ja-JP" altLang="en-US" sz="2000" b="1" i="1" kern="0" dirty="0" smtClean="0">
                <a:solidFill>
                  <a:srgbClr val="00B050"/>
                </a:solidFill>
                <a:latin typeface="+mn-lt"/>
                <a:ea typeface="+mn-ea"/>
              </a:rPr>
              <a:t>年</a:t>
            </a:r>
            <a:r>
              <a:rPr lang="en-US" altLang="ja-JP" sz="2000" b="1" i="1" kern="0" dirty="0">
                <a:solidFill>
                  <a:srgbClr val="00B050"/>
                </a:solidFill>
                <a:latin typeface="+mn-lt"/>
                <a:ea typeface="+mn-ea"/>
              </a:rPr>
              <a:t>7</a:t>
            </a:r>
            <a:r>
              <a:rPr kumimoji="1" lang="ja-JP" altLang="en-US" sz="2000" b="1" i="1" kern="0" dirty="0" smtClean="0">
                <a:solidFill>
                  <a:srgbClr val="00B050"/>
                </a:solidFill>
                <a:latin typeface="+mn-lt"/>
                <a:ea typeface="+mn-ea"/>
              </a:rPr>
              <a:t>月</a:t>
            </a:r>
            <a:r>
              <a:rPr lang="en-US" altLang="ja-JP" sz="2000" b="1" i="1" kern="0" dirty="0">
                <a:solidFill>
                  <a:srgbClr val="00B050"/>
                </a:solidFill>
                <a:latin typeface="+mn-lt"/>
                <a:ea typeface="+mn-ea"/>
              </a:rPr>
              <a:t>17</a:t>
            </a:r>
            <a:r>
              <a:rPr kumimoji="1" lang="ja-JP" altLang="en-US" sz="2000" b="1" i="1" kern="0" dirty="0" smtClean="0">
                <a:solidFill>
                  <a:srgbClr val="00B050"/>
                </a:solidFill>
                <a:latin typeface="+mn-lt"/>
                <a:ea typeface="+mn-ea"/>
              </a:rPr>
              <a:t>日</a:t>
            </a:r>
            <a:endParaRPr kumimoji="1" lang="en-US" altLang="ja-JP" sz="2000" b="1" i="1" kern="0" dirty="0">
              <a:solidFill>
                <a:srgbClr val="00B050"/>
              </a:solidFill>
              <a:latin typeface="+mn-lt"/>
              <a:ea typeface="+mn-ea"/>
            </a:endParaRPr>
          </a:p>
          <a:p>
            <a:pPr lvl="1" algn="r" eaLnBrk="0" fontAlgn="auto" hangingPunct="0">
              <a:spcBef>
                <a:spcPts val="900"/>
              </a:spcBef>
              <a:spcAft>
                <a:spcPts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kumimoji="1" lang="ja-JP" altLang="en-US" sz="2000" b="1" i="1" kern="0" dirty="0">
                <a:solidFill>
                  <a:srgbClr val="00B050"/>
                </a:solidFill>
                <a:latin typeface="+mn-lt"/>
                <a:ea typeface="+mn-ea"/>
              </a:rPr>
              <a:t>茨城大学</a:t>
            </a:r>
            <a:r>
              <a:rPr kumimoji="1" lang="ja-JP" altLang="en-US" sz="2000" b="1" i="1" kern="0" dirty="0" smtClean="0">
                <a:solidFill>
                  <a:srgbClr val="00B050"/>
                </a:solidFill>
                <a:latin typeface="+mn-lt"/>
                <a:ea typeface="+mn-ea"/>
              </a:rPr>
              <a:t>図書館 </a:t>
            </a:r>
            <a:endParaRPr kumimoji="1" lang="en-US" altLang="ja-JP" sz="2000" b="1" i="1" kern="0" dirty="0" smtClean="0">
              <a:solidFill>
                <a:srgbClr val="00B050"/>
              </a:solidFill>
              <a:latin typeface="+mn-lt"/>
              <a:ea typeface="+mn-ea"/>
            </a:endParaRPr>
          </a:p>
          <a:p>
            <a:pPr lvl="1" algn="r" eaLnBrk="0" fontAlgn="auto" hangingPunct="0">
              <a:spcBef>
                <a:spcPts val="900"/>
              </a:spcBef>
              <a:spcAft>
                <a:spcPts val="0"/>
              </a:spcAft>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pPr>
            <a:r>
              <a:rPr kumimoji="1" lang="ja-JP" altLang="en-US" sz="2000" b="1" i="1" kern="0" dirty="0" smtClean="0">
                <a:solidFill>
                  <a:srgbClr val="00B050"/>
                </a:solidFill>
                <a:latin typeface="+mn-lt"/>
                <a:ea typeface="+mn-ea"/>
              </a:rPr>
              <a:t>工学部分館</a:t>
            </a:r>
            <a:endParaRPr kumimoji="1" lang="ja-JP" altLang="en-GB" sz="2000" b="1" i="1" kern="0" dirty="0">
              <a:solidFill>
                <a:srgbClr val="00B050"/>
              </a:solidFill>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89" b="3726"/>
          <a:stretch/>
        </p:blipFill>
        <p:spPr bwMode="auto">
          <a:xfrm>
            <a:off x="576161" y="1448780"/>
            <a:ext cx="8259541" cy="425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3" name="タイトル 1"/>
          <p:cNvSpPr>
            <a:spLocks noGrp="1"/>
          </p:cNvSpPr>
          <p:nvPr>
            <p:ph type="title"/>
          </p:nvPr>
        </p:nvSpPr>
        <p:spPr/>
        <p:txBody>
          <a:bodyPr/>
          <a:lstStyle/>
          <a:p>
            <a:pPr algn="l"/>
            <a:r>
              <a:rPr lang="ja-JP" altLang="en-US" sz="4800" dirty="0" smtClean="0"/>
              <a:t> </a:t>
            </a:r>
            <a:r>
              <a:rPr lang="en-US" altLang="ja-JP" sz="4800" dirty="0" smtClean="0">
                <a:latin typeface="Arial" pitchFamily="34" charset="0"/>
                <a:cs typeface="Arial" pitchFamily="34" charset="0"/>
              </a:rPr>
              <a:t>Browse</a:t>
            </a:r>
            <a:r>
              <a:rPr lang="ja-JP" altLang="en-US" sz="4800" dirty="0">
                <a:latin typeface="+mj-ea"/>
              </a:rPr>
              <a:t>：</a:t>
            </a:r>
            <a:r>
              <a:rPr lang="ja-JP" altLang="en-US" sz="4800" dirty="0" smtClean="0"/>
              <a:t>個別の雑誌の画面</a:t>
            </a:r>
          </a:p>
        </p:txBody>
      </p:sp>
      <p:sp>
        <p:nvSpPr>
          <p:cNvPr id="9"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11" name="線吹き出し 2 (枠付き) 11"/>
          <p:cNvSpPr>
            <a:spLocks/>
          </p:cNvSpPr>
          <p:nvPr/>
        </p:nvSpPr>
        <p:spPr bwMode="auto">
          <a:xfrm>
            <a:off x="6243414" y="3113770"/>
            <a:ext cx="2592288" cy="504056"/>
          </a:xfrm>
          <a:prstGeom prst="borderCallout2">
            <a:avLst>
              <a:gd name="adj1" fmla="val 27144"/>
              <a:gd name="adj2" fmla="val -49"/>
              <a:gd name="adj3" fmla="val -12309"/>
              <a:gd name="adj4" fmla="val -127717"/>
              <a:gd name="adj5" fmla="val -12323"/>
              <a:gd name="adj6" fmla="val -162715"/>
            </a:avLst>
          </a:prstGeom>
          <a:solidFill>
            <a:srgbClr val="FFFFCC"/>
          </a:solidFill>
          <a:ln w="25400" algn="ctr">
            <a:solidFill>
              <a:srgbClr val="FF0000"/>
            </a:solidFill>
            <a:round/>
            <a:headEnd/>
            <a:tailEnd/>
          </a:ln>
        </p:spPr>
        <p:txBody>
          <a:bodyPr anchor="ctr" anchorCtr="1"/>
          <a:lstStyle/>
          <a:p>
            <a:r>
              <a:rPr lang="ja-JP" altLang="en-US" sz="2400" b="1" dirty="0" smtClean="0">
                <a:solidFill>
                  <a:schemeClr val="tx1"/>
                </a:solidFill>
              </a:rPr>
              <a:t>ジャーナルタイトル</a:t>
            </a:r>
            <a:endParaRPr lang="ja-JP" altLang="en-US" sz="2400" b="1" dirty="0">
              <a:solidFill>
                <a:schemeClr val="tx1"/>
              </a:solidFill>
            </a:endParaRPr>
          </a:p>
        </p:txBody>
      </p:sp>
      <p:sp>
        <p:nvSpPr>
          <p:cNvPr id="12" name="正方形/長方形 11"/>
          <p:cNvSpPr/>
          <p:nvPr/>
        </p:nvSpPr>
        <p:spPr>
          <a:xfrm>
            <a:off x="530519" y="4077071"/>
            <a:ext cx="1017145" cy="1800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2 (枠付き) 11"/>
          <p:cNvSpPr>
            <a:spLocks/>
          </p:cNvSpPr>
          <p:nvPr/>
        </p:nvSpPr>
        <p:spPr bwMode="auto">
          <a:xfrm>
            <a:off x="107504" y="2420888"/>
            <a:ext cx="1825569" cy="504056"/>
          </a:xfrm>
          <a:prstGeom prst="borderCallout2">
            <a:avLst>
              <a:gd name="adj1" fmla="val 99359"/>
              <a:gd name="adj2" fmla="val 24551"/>
              <a:gd name="adj3" fmla="val 215778"/>
              <a:gd name="adj4" fmla="val 25931"/>
              <a:gd name="adj5" fmla="val 323688"/>
              <a:gd name="adj6" fmla="val 53397"/>
            </a:avLst>
          </a:prstGeom>
          <a:solidFill>
            <a:srgbClr val="FFFFCC"/>
          </a:solidFill>
          <a:ln w="25400" algn="ctr">
            <a:solidFill>
              <a:srgbClr val="FF0000"/>
            </a:solidFill>
            <a:round/>
            <a:headEnd/>
            <a:tailEnd/>
          </a:ln>
        </p:spPr>
        <p:txBody>
          <a:bodyPr anchor="ctr" anchorCtr="1"/>
          <a:lstStyle/>
          <a:p>
            <a:r>
              <a:rPr lang="ja-JP" altLang="en-US" sz="2400" b="1" dirty="0" smtClean="0">
                <a:solidFill>
                  <a:schemeClr val="tx1"/>
                </a:solidFill>
              </a:rPr>
              <a:t>巻号の選択</a:t>
            </a:r>
            <a:endParaRPr lang="ja-JP" altLang="en-US" sz="2400" b="1" dirty="0">
              <a:solidFill>
                <a:schemeClr val="tx1"/>
              </a:solidFill>
            </a:endParaRPr>
          </a:p>
        </p:txBody>
      </p:sp>
      <p:sp>
        <p:nvSpPr>
          <p:cNvPr id="17" name="正方形/長方形 16"/>
          <p:cNvSpPr/>
          <p:nvPr/>
        </p:nvSpPr>
        <p:spPr>
          <a:xfrm>
            <a:off x="4932040" y="4509120"/>
            <a:ext cx="2160240" cy="127588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選択した巻号の記事</a:t>
            </a:r>
            <a:r>
              <a:rPr lang="ja-JP" altLang="en-US" sz="2400" b="1" dirty="0" smtClean="0">
                <a:solidFill>
                  <a:schemeClr val="tx1"/>
                </a:solidFill>
              </a:rPr>
              <a:t>一覧が表示される</a:t>
            </a:r>
            <a:endParaRPr lang="ja-JP" altLang="en-US" sz="2400" b="1" dirty="0">
              <a:solidFill>
                <a:schemeClr val="tx1"/>
              </a:solidFill>
            </a:endParaRPr>
          </a:p>
        </p:txBody>
      </p:sp>
      <p:sp>
        <p:nvSpPr>
          <p:cNvPr id="18" name="円/楕円 5"/>
          <p:cNvSpPr>
            <a:spLocks noChangeArrowheads="1"/>
          </p:cNvSpPr>
          <p:nvPr/>
        </p:nvSpPr>
        <p:spPr bwMode="auto">
          <a:xfrm>
            <a:off x="1074909" y="2927623"/>
            <a:ext cx="976811" cy="36004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192" r="23407" b="29811"/>
          <a:stretch/>
        </p:blipFill>
        <p:spPr bwMode="auto">
          <a:xfrm>
            <a:off x="539552" y="2047503"/>
            <a:ext cx="8404423" cy="3517969"/>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9" name="タイトル 1"/>
          <p:cNvSpPr>
            <a:spLocks noGrp="1"/>
          </p:cNvSpPr>
          <p:nvPr>
            <p:ph type="title"/>
          </p:nvPr>
        </p:nvSpPr>
        <p:spPr/>
        <p:txBody>
          <a:bodyPr/>
          <a:lstStyle/>
          <a:p>
            <a:pPr algn="l"/>
            <a:r>
              <a:rPr lang="ja-JP" altLang="en-US" sz="4800" dirty="0" smtClean="0"/>
              <a:t> </a:t>
            </a:r>
            <a:r>
              <a:rPr lang="en-US" altLang="ja-JP" sz="4800" dirty="0" smtClean="0">
                <a:latin typeface="Arial" pitchFamily="34" charset="0"/>
                <a:cs typeface="Arial" pitchFamily="34" charset="0"/>
              </a:rPr>
              <a:t>Search</a:t>
            </a:r>
            <a:r>
              <a:rPr lang="ja-JP" altLang="en-US" sz="4800" dirty="0">
                <a:latin typeface="+mj-ea"/>
              </a:rPr>
              <a:t>：</a:t>
            </a:r>
            <a:r>
              <a:rPr lang="ja-JP" altLang="en-US" sz="4800" dirty="0" smtClean="0">
                <a:latin typeface="+mj-ea"/>
              </a:rPr>
              <a:t>クイック</a:t>
            </a:r>
            <a:r>
              <a:rPr lang="ja-JP" altLang="en-US" sz="4800" dirty="0" smtClean="0"/>
              <a:t>検索</a:t>
            </a:r>
          </a:p>
        </p:txBody>
      </p:sp>
      <p:sp>
        <p:nvSpPr>
          <p:cNvPr id="7"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9" name="正方形/長方形 8"/>
          <p:cNvSpPr/>
          <p:nvPr/>
        </p:nvSpPr>
        <p:spPr>
          <a:xfrm>
            <a:off x="1527312" y="2671428"/>
            <a:ext cx="872504" cy="1260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11"/>
          <p:cNvSpPr>
            <a:spLocks/>
          </p:cNvSpPr>
          <p:nvPr/>
        </p:nvSpPr>
        <p:spPr bwMode="auto">
          <a:xfrm>
            <a:off x="251520" y="3323763"/>
            <a:ext cx="2520280" cy="504056"/>
          </a:xfrm>
          <a:prstGeom prst="borderCallout2">
            <a:avLst>
              <a:gd name="adj1" fmla="val -2333"/>
              <a:gd name="adj2" fmla="val 78091"/>
              <a:gd name="adj3" fmla="val -38713"/>
              <a:gd name="adj4" fmla="val 66276"/>
              <a:gd name="adj5" fmla="val -84430"/>
              <a:gd name="adj6" fmla="val 65372"/>
            </a:avLst>
          </a:prstGeom>
          <a:solidFill>
            <a:srgbClr val="FFFFCC"/>
          </a:solidFill>
          <a:ln w="38100" algn="ctr">
            <a:solidFill>
              <a:srgbClr val="FF0000"/>
            </a:solidFill>
            <a:round/>
            <a:headEnd/>
            <a:tailEnd/>
          </a:ln>
        </p:spPr>
        <p:txBody>
          <a:bodyPr anchor="ctr" anchorCtr="1"/>
          <a:lstStyle/>
          <a:p>
            <a:r>
              <a:rPr lang="ja-JP" altLang="en-US" sz="2400" b="1" dirty="0"/>
              <a:t>キーワードの入力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853" r="53938" b="3926"/>
          <a:stretch/>
        </p:blipFill>
        <p:spPr bwMode="auto">
          <a:xfrm>
            <a:off x="1944302" y="1094597"/>
            <a:ext cx="5147978" cy="5169034"/>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3728" y="2760"/>
            <a:ext cx="8950760" cy="925929"/>
          </a:xfrm>
        </p:spPr>
        <p:txBody>
          <a:bodyPr rtlCol="0">
            <a:normAutofit/>
          </a:bodyPr>
          <a:lstStyle/>
          <a:p>
            <a:pPr algn="l" fontAlgn="auto">
              <a:spcAft>
                <a:spcPts val="0"/>
              </a:spcAft>
              <a:defRPr/>
            </a:pPr>
            <a:r>
              <a:rPr lang="ja-JP" altLang="en-US" sz="4800" dirty="0" smtClean="0"/>
              <a:t> </a:t>
            </a:r>
            <a:r>
              <a:rPr lang="en-US" altLang="ja-JP" sz="4800" dirty="0" smtClean="0">
                <a:latin typeface="Arial" pitchFamily="34" charset="0"/>
                <a:cs typeface="Arial" pitchFamily="34" charset="0"/>
              </a:rPr>
              <a:t>Search</a:t>
            </a:r>
            <a:r>
              <a:rPr lang="ja-JP" altLang="en-US" sz="4800" dirty="0" smtClean="0"/>
              <a:t>：詳細検索</a:t>
            </a:r>
            <a:endParaRPr lang="ja-JP" altLang="en-US" sz="4800" dirty="0"/>
          </a:p>
        </p:txBody>
      </p:sp>
      <p:sp>
        <p:nvSpPr>
          <p:cNvPr id="6" name="円/楕円 5"/>
          <p:cNvSpPr/>
          <p:nvPr/>
        </p:nvSpPr>
        <p:spPr>
          <a:xfrm>
            <a:off x="2699792" y="1463923"/>
            <a:ext cx="474980" cy="269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14" name="正方形/長方形 13"/>
          <p:cNvSpPr/>
          <p:nvPr/>
        </p:nvSpPr>
        <p:spPr>
          <a:xfrm>
            <a:off x="4355976" y="3284984"/>
            <a:ext cx="936104" cy="12599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088407" y="5364430"/>
            <a:ext cx="522478"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正方形/長方形 18"/>
          <p:cNvSpPr/>
          <p:nvPr/>
        </p:nvSpPr>
        <p:spPr>
          <a:xfrm>
            <a:off x="277380" y="4293096"/>
            <a:ext cx="1440160" cy="792088"/>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rPr>
              <a:t>検索範囲の指定</a:t>
            </a:r>
            <a:endParaRPr lang="ja-JP" altLang="en-US" sz="2400" b="1" dirty="0">
              <a:solidFill>
                <a:schemeClr val="tx1"/>
              </a:solidFill>
            </a:endParaRPr>
          </a:p>
        </p:txBody>
      </p:sp>
      <p:sp>
        <p:nvSpPr>
          <p:cNvPr id="20" name="線吹き出し 2 (枠付き) 11"/>
          <p:cNvSpPr>
            <a:spLocks/>
          </p:cNvSpPr>
          <p:nvPr/>
        </p:nvSpPr>
        <p:spPr bwMode="auto">
          <a:xfrm>
            <a:off x="6156176" y="3058773"/>
            <a:ext cx="2520280" cy="1301660"/>
          </a:xfrm>
          <a:prstGeom prst="borderCallout2">
            <a:avLst>
              <a:gd name="adj1" fmla="val 37350"/>
              <a:gd name="adj2" fmla="val -519"/>
              <a:gd name="adj3" fmla="val 55771"/>
              <a:gd name="adj4" fmla="val -16114"/>
              <a:gd name="adj5" fmla="val 57295"/>
              <a:gd name="adj6" fmla="val -34402"/>
            </a:avLst>
          </a:prstGeom>
          <a:solidFill>
            <a:srgbClr val="FFFFCC"/>
          </a:solidFill>
          <a:ln w="25400" algn="ctr">
            <a:solidFill>
              <a:srgbClr val="FF0000"/>
            </a:solidFill>
            <a:round/>
            <a:headEnd/>
            <a:tailEnd/>
          </a:ln>
        </p:spPr>
        <p:txBody>
          <a:bodyPr anchor="ctr" anchorCtr="1"/>
          <a:lstStyle/>
          <a:p>
            <a:r>
              <a:rPr lang="ja-JP" altLang="en-US" sz="2400" b="1" dirty="0" smtClean="0"/>
              <a:t>論文名、雑誌名や著者の所属組織などから検索</a:t>
            </a:r>
          </a:p>
        </p:txBody>
      </p:sp>
      <p:sp>
        <p:nvSpPr>
          <p:cNvPr id="21" name="左中かっこ 20"/>
          <p:cNvSpPr/>
          <p:nvPr/>
        </p:nvSpPr>
        <p:spPr>
          <a:xfrm>
            <a:off x="1882527" y="4149080"/>
            <a:ext cx="310364" cy="1080120"/>
          </a:xfrm>
          <a:prstGeom prst="leftBrace">
            <a:avLst/>
          </a:prstGeom>
          <a:ln w="317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 name="円/楕円 11"/>
          <p:cNvSpPr/>
          <p:nvPr/>
        </p:nvSpPr>
        <p:spPr>
          <a:xfrm>
            <a:off x="2170815" y="3284984"/>
            <a:ext cx="880141"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正方形/長方形 14"/>
          <p:cNvSpPr/>
          <p:nvPr/>
        </p:nvSpPr>
        <p:spPr>
          <a:xfrm>
            <a:off x="277380" y="2780928"/>
            <a:ext cx="2153001" cy="432048"/>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キーワードの入力</a:t>
            </a:r>
            <a:endParaRPr lang="ja-JP"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9" grpId="0" animBg="1"/>
      <p:bldP spid="20" grpId="0" animBg="1"/>
      <p:bldP spid="21"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142" b="3194"/>
          <a:stretch/>
        </p:blipFill>
        <p:spPr bwMode="auto">
          <a:xfrm>
            <a:off x="179512" y="1582144"/>
            <a:ext cx="8892480" cy="418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71745" y="0"/>
            <a:ext cx="8229600" cy="925929"/>
          </a:xfrm>
        </p:spPr>
        <p:txBody>
          <a:bodyPr/>
          <a:lstStyle/>
          <a:p>
            <a:pPr algn="l"/>
            <a:r>
              <a:rPr lang="ja-JP" altLang="en-US" sz="4800" dirty="0"/>
              <a:t> </a:t>
            </a:r>
            <a:r>
              <a:rPr lang="ja-JP" altLang="en-US" sz="4800" dirty="0" smtClean="0"/>
              <a:t>画面の見方：一覧表示</a:t>
            </a:r>
            <a:endParaRPr kumimoji="1" lang="ja-JP" altLang="en-US" sz="4800" dirty="0"/>
          </a:p>
        </p:txBody>
      </p:sp>
      <p:sp>
        <p:nvSpPr>
          <p:cNvPr id="7"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12" name="正方形/長方形 11"/>
          <p:cNvSpPr/>
          <p:nvPr/>
        </p:nvSpPr>
        <p:spPr>
          <a:xfrm>
            <a:off x="134008" y="4077072"/>
            <a:ext cx="1197632" cy="16899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線吹き出し 2 (枠付き) 11"/>
          <p:cNvSpPr>
            <a:spLocks/>
          </p:cNvSpPr>
          <p:nvPr/>
        </p:nvSpPr>
        <p:spPr bwMode="auto">
          <a:xfrm>
            <a:off x="1475656" y="2199665"/>
            <a:ext cx="1440161" cy="936104"/>
          </a:xfrm>
          <a:prstGeom prst="borderCallout2">
            <a:avLst>
              <a:gd name="adj1" fmla="val 50518"/>
              <a:gd name="adj2" fmla="val -3227"/>
              <a:gd name="adj3" fmla="val 78413"/>
              <a:gd name="adj4" fmla="val -53435"/>
              <a:gd name="adj5" fmla="val 193591"/>
              <a:gd name="adj6" fmla="val -63015"/>
            </a:avLst>
          </a:prstGeom>
          <a:solidFill>
            <a:srgbClr val="FFFFCC"/>
          </a:solidFill>
          <a:ln w="25400" algn="ctr">
            <a:solidFill>
              <a:srgbClr val="FF0000"/>
            </a:solidFill>
            <a:round/>
            <a:headEnd/>
            <a:tailEnd/>
          </a:ln>
        </p:spPr>
        <p:txBody>
          <a:bodyPr anchor="ctr" anchorCtr="1"/>
          <a:lstStyle/>
          <a:p>
            <a:r>
              <a:rPr lang="ja-JP" altLang="en-US" sz="2400" b="1" dirty="0" smtClean="0">
                <a:solidFill>
                  <a:schemeClr val="tx1"/>
                </a:solidFill>
              </a:rPr>
              <a:t>絞り込み</a:t>
            </a:r>
            <a:endParaRPr lang="en-US" altLang="ja-JP" sz="2400" b="1" dirty="0" smtClean="0">
              <a:solidFill>
                <a:schemeClr val="tx1"/>
              </a:solidFill>
            </a:endParaRPr>
          </a:p>
          <a:p>
            <a:r>
              <a:rPr lang="ja-JP" altLang="en-US" sz="2400" b="1" dirty="0"/>
              <a:t>又</a:t>
            </a:r>
            <a:r>
              <a:rPr lang="ja-JP" altLang="en-US" sz="2400" b="1" dirty="0" smtClean="0"/>
              <a:t>は</a:t>
            </a:r>
            <a:r>
              <a:rPr lang="ja-JP" altLang="en-US" sz="2400" b="1" dirty="0" smtClean="0">
                <a:solidFill>
                  <a:schemeClr val="tx1"/>
                </a:solidFill>
              </a:rPr>
              <a:t>除外</a:t>
            </a:r>
            <a:endParaRPr lang="ja-JP" altLang="en-US" sz="2400" b="1" dirty="0">
              <a:solidFill>
                <a:schemeClr val="tx1"/>
              </a:solidFill>
            </a:endParaRPr>
          </a:p>
        </p:txBody>
      </p:sp>
      <p:sp>
        <p:nvSpPr>
          <p:cNvPr id="17" name="線吹き出し 2 (枠付き) 16"/>
          <p:cNvSpPr>
            <a:spLocks/>
          </p:cNvSpPr>
          <p:nvPr/>
        </p:nvSpPr>
        <p:spPr bwMode="auto">
          <a:xfrm>
            <a:off x="5963904" y="3723746"/>
            <a:ext cx="1008633" cy="523106"/>
          </a:xfrm>
          <a:prstGeom prst="borderCallout2">
            <a:avLst>
              <a:gd name="adj1" fmla="val 31751"/>
              <a:gd name="adj2" fmla="val 603"/>
              <a:gd name="adj3" fmla="val -30417"/>
              <a:gd name="adj4" fmla="val -205580"/>
              <a:gd name="adj5" fmla="val -30629"/>
              <a:gd name="adj6" fmla="val -423193"/>
            </a:avLst>
          </a:prstGeom>
          <a:solidFill>
            <a:srgbClr val="FFFFCC"/>
          </a:solidFill>
          <a:ln w="28575" algn="ctr">
            <a:solidFill>
              <a:srgbClr val="FF0000"/>
            </a:solidFill>
            <a:round/>
            <a:headEnd/>
            <a:tailEnd/>
          </a:ln>
        </p:spPr>
        <p:txBody>
          <a:bodyPr/>
          <a:lstStyle/>
          <a:p>
            <a:pPr algn="ctr" fontAlgn="base">
              <a:lnSpc>
                <a:spcPct val="41000"/>
              </a:lnSpc>
              <a:spcBef>
                <a:spcPct val="0"/>
              </a:spcBef>
            </a:pPr>
            <a:endParaRPr lang="en-US" altLang="ja-JP" sz="2000" dirty="0">
              <a:solidFill>
                <a:schemeClr val="tx1"/>
              </a:solidFill>
            </a:endParaRPr>
          </a:p>
          <a:p>
            <a:pPr algn="ctr" fontAlgn="base">
              <a:lnSpc>
                <a:spcPct val="41000"/>
              </a:lnSpc>
              <a:spcBef>
                <a:spcPct val="0"/>
              </a:spcBef>
            </a:pPr>
            <a:endParaRPr lang="en-US" altLang="ja-JP" sz="2000" dirty="0">
              <a:solidFill>
                <a:schemeClr val="tx1"/>
              </a:solidFill>
            </a:endParaRPr>
          </a:p>
          <a:p>
            <a:pPr algn="ctr" fontAlgn="base">
              <a:lnSpc>
                <a:spcPct val="41000"/>
              </a:lnSpc>
              <a:spcBef>
                <a:spcPct val="0"/>
              </a:spcBef>
            </a:pPr>
            <a:r>
              <a:rPr lang="ja-JP" altLang="en-US" sz="2000" dirty="0">
                <a:solidFill>
                  <a:schemeClr val="tx1"/>
                </a:solidFill>
              </a:rPr>
              <a:t>論文名</a:t>
            </a:r>
          </a:p>
        </p:txBody>
      </p:sp>
      <p:sp>
        <p:nvSpPr>
          <p:cNvPr id="19" name="線吹き出し 2 (枠付き) 11"/>
          <p:cNvSpPr>
            <a:spLocks/>
          </p:cNvSpPr>
          <p:nvPr/>
        </p:nvSpPr>
        <p:spPr bwMode="auto">
          <a:xfrm>
            <a:off x="4945728" y="5767041"/>
            <a:ext cx="1963646" cy="864096"/>
          </a:xfrm>
          <a:prstGeom prst="borderCallout2">
            <a:avLst>
              <a:gd name="adj1" fmla="val 23979"/>
              <a:gd name="adj2" fmla="val -16912"/>
              <a:gd name="adj3" fmla="val -3923"/>
              <a:gd name="adj4" fmla="val -126803"/>
              <a:gd name="adj5" fmla="val -3976"/>
              <a:gd name="adj6" fmla="val -157140"/>
            </a:avLst>
          </a:prstGeom>
          <a:solidFill>
            <a:srgbClr val="FFFFCC"/>
          </a:solidFill>
          <a:ln w="25400" algn="ctr">
            <a:solidFill>
              <a:srgbClr val="FF0000"/>
            </a:solidFill>
            <a:round/>
            <a:headEnd/>
            <a:tailEnd/>
          </a:ln>
        </p:spPr>
        <p:txBody>
          <a:bodyPr anchor="ctr" anchorCtr="1"/>
          <a:lstStyle/>
          <a:p>
            <a:r>
              <a:rPr lang="ja-JP" altLang="en-US" sz="2400" b="1" dirty="0" smtClean="0"/>
              <a:t>この画面上で抄録を表示</a:t>
            </a:r>
            <a:endParaRPr lang="ja-JP" altLang="en-US" sz="2400" b="1" dirty="0">
              <a:solidFill>
                <a:schemeClr val="tx1"/>
              </a:solidFill>
            </a:endParaRPr>
          </a:p>
        </p:txBody>
      </p:sp>
      <p:sp>
        <p:nvSpPr>
          <p:cNvPr id="21" name="線吹き出し 2 (枠付き) 11"/>
          <p:cNvSpPr>
            <a:spLocks/>
          </p:cNvSpPr>
          <p:nvPr/>
        </p:nvSpPr>
        <p:spPr bwMode="auto">
          <a:xfrm>
            <a:off x="4108584" y="5099462"/>
            <a:ext cx="1008111" cy="377924"/>
          </a:xfrm>
          <a:prstGeom prst="borderCallout2">
            <a:avLst>
              <a:gd name="adj1" fmla="val 66343"/>
              <a:gd name="adj2" fmla="val 525"/>
              <a:gd name="adj3" fmla="val -3948"/>
              <a:gd name="adj4" fmla="val -216002"/>
              <a:gd name="adj5" fmla="val -2726"/>
              <a:gd name="adj6" fmla="val -239281"/>
            </a:avLst>
          </a:prstGeom>
          <a:solidFill>
            <a:srgbClr val="FFFFCC"/>
          </a:solidFill>
          <a:ln w="25400" algn="ctr">
            <a:solidFill>
              <a:srgbClr val="FF0000"/>
            </a:solidFill>
            <a:round/>
            <a:headEnd/>
            <a:tailEnd/>
          </a:ln>
        </p:spPr>
        <p:txBody>
          <a:bodyPr anchor="ctr" anchorCtr="1"/>
          <a:lstStyle/>
          <a:p>
            <a:r>
              <a:rPr lang="ja-JP" altLang="en-US" sz="2000" b="1" dirty="0" smtClean="0">
                <a:solidFill>
                  <a:schemeClr val="tx1"/>
                </a:solidFill>
              </a:rPr>
              <a:t>雑誌名</a:t>
            </a:r>
            <a:endParaRPr lang="ja-JP" altLang="en-US" sz="2000" b="1" dirty="0">
              <a:solidFill>
                <a:schemeClr val="tx1"/>
              </a:solidFill>
            </a:endParaRPr>
          </a:p>
        </p:txBody>
      </p:sp>
      <p:sp>
        <p:nvSpPr>
          <p:cNvPr id="22" name="円/楕円 21"/>
          <p:cNvSpPr/>
          <p:nvPr/>
        </p:nvSpPr>
        <p:spPr>
          <a:xfrm>
            <a:off x="7498383" y="3284984"/>
            <a:ext cx="743532" cy="2008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正方形/長方形 22"/>
          <p:cNvSpPr/>
          <p:nvPr/>
        </p:nvSpPr>
        <p:spPr>
          <a:xfrm>
            <a:off x="7236344" y="2492896"/>
            <a:ext cx="1512168" cy="664376"/>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表示順：</a:t>
            </a:r>
            <a:endParaRPr lang="en-US" altLang="ja-JP" b="1" dirty="0" smtClean="0">
              <a:solidFill>
                <a:schemeClr val="tx1"/>
              </a:solidFill>
            </a:endParaRPr>
          </a:p>
          <a:p>
            <a:r>
              <a:rPr lang="ja-JP" altLang="en-US" b="1" dirty="0" smtClean="0">
                <a:solidFill>
                  <a:schemeClr val="tx1"/>
                </a:solidFill>
              </a:rPr>
              <a:t>関連度、日付</a:t>
            </a:r>
            <a:endParaRPr lang="ja-JP" altLang="en-US" b="1" dirty="0">
              <a:solidFill>
                <a:schemeClr val="tx1"/>
              </a:solidFill>
            </a:endParaRPr>
          </a:p>
        </p:txBody>
      </p:sp>
      <p:sp>
        <p:nvSpPr>
          <p:cNvPr id="24" name="線吹き出し 2 (枠付き) 23"/>
          <p:cNvSpPr>
            <a:spLocks/>
          </p:cNvSpPr>
          <p:nvPr/>
        </p:nvSpPr>
        <p:spPr bwMode="auto">
          <a:xfrm>
            <a:off x="4404885" y="4252789"/>
            <a:ext cx="1368066" cy="402655"/>
          </a:xfrm>
          <a:prstGeom prst="borderCallout2">
            <a:avLst>
              <a:gd name="adj1" fmla="val 48387"/>
              <a:gd name="adj2" fmla="val -1228"/>
              <a:gd name="adj3" fmla="val 76711"/>
              <a:gd name="adj4" fmla="val -57555"/>
              <a:gd name="adj5" fmla="val 8406"/>
              <a:gd name="adj6" fmla="val -146371"/>
            </a:avLst>
          </a:prstGeom>
          <a:solidFill>
            <a:srgbClr val="FFFFCC"/>
          </a:solidFill>
          <a:ln w="28575" algn="ctr">
            <a:solidFill>
              <a:srgbClr val="FF0000"/>
            </a:solidFill>
            <a:round/>
            <a:headEnd/>
            <a:tailEnd/>
          </a:ln>
        </p:spPr>
        <p:txBody>
          <a:bodyPr anchor="ctr"/>
          <a:lstStyle/>
          <a:p>
            <a:pPr algn="ctr" fontAlgn="base">
              <a:lnSpc>
                <a:spcPct val="41000"/>
              </a:lnSpc>
              <a:spcBef>
                <a:spcPct val="0"/>
              </a:spcBef>
            </a:pPr>
            <a:endParaRPr lang="en-US" altLang="ja-JP" sz="2000" dirty="0">
              <a:solidFill>
                <a:schemeClr val="tx1"/>
              </a:solidFill>
            </a:endParaRPr>
          </a:p>
          <a:p>
            <a:pPr algn="ctr" fontAlgn="base">
              <a:lnSpc>
                <a:spcPct val="41000"/>
              </a:lnSpc>
              <a:spcBef>
                <a:spcPct val="0"/>
              </a:spcBef>
            </a:pPr>
            <a:r>
              <a:rPr lang="ja-JP" altLang="en-US" sz="2000" dirty="0" smtClean="0">
                <a:solidFill>
                  <a:schemeClr val="tx1"/>
                </a:solidFill>
              </a:rPr>
              <a:t>本文ＰＤＦ</a:t>
            </a:r>
            <a:endParaRPr lang="ja-JP" altLang="en-US" sz="2000" dirty="0">
              <a:solidFill>
                <a:schemeClr val="tx1"/>
              </a:solidFill>
            </a:endParaRPr>
          </a:p>
        </p:txBody>
      </p:sp>
    </p:spTree>
    <p:extLst>
      <p:ext uri="{BB962C8B-B14F-4D97-AF65-F5344CB8AC3E}">
        <p14:creationId xmlns:p14="http://schemas.microsoft.com/office/powerpoint/2010/main" val="23863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9"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49" t="13566" r="17472" b="4141"/>
          <a:stretch/>
        </p:blipFill>
        <p:spPr bwMode="auto">
          <a:xfrm>
            <a:off x="1113142" y="927582"/>
            <a:ext cx="7353788" cy="5279355"/>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pPr algn="l"/>
            <a:r>
              <a:rPr lang="ja-JP" altLang="en-US" sz="4800" dirty="0"/>
              <a:t> </a:t>
            </a:r>
            <a:r>
              <a:rPr lang="ja-JP" altLang="en-US" sz="4800" dirty="0" smtClean="0"/>
              <a:t>画面の見方：詳細表示</a:t>
            </a:r>
            <a:endParaRPr kumimoji="1" lang="ja-JP" altLang="en-US" sz="4800" dirty="0"/>
          </a:p>
        </p:txBody>
      </p:sp>
      <p:sp>
        <p:nvSpPr>
          <p:cNvPr id="7"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8" name="正方形/長方形 7"/>
          <p:cNvSpPr/>
          <p:nvPr/>
        </p:nvSpPr>
        <p:spPr>
          <a:xfrm>
            <a:off x="6660232" y="1888095"/>
            <a:ext cx="1683643" cy="1396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113142" y="1656897"/>
            <a:ext cx="1442634" cy="4591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線吹き出し 2 (枠付き) 10"/>
          <p:cNvSpPr>
            <a:spLocks/>
          </p:cNvSpPr>
          <p:nvPr/>
        </p:nvSpPr>
        <p:spPr bwMode="auto">
          <a:xfrm>
            <a:off x="4067683" y="1827870"/>
            <a:ext cx="1008633" cy="523106"/>
          </a:xfrm>
          <a:prstGeom prst="borderCallout2">
            <a:avLst>
              <a:gd name="adj1" fmla="val 64526"/>
              <a:gd name="adj2" fmla="val -342"/>
              <a:gd name="adj3" fmla="val 86118"/>
              <a:gd name="adj4" fmla="val -40147"/>
              <a:gd name="adj5" fmla="val 151905"/>
              <a:gd name="adj6" fmla="val -91446"/>
            </a:avLst>
          </a:prstGeom>
          <a:solidFill>
            <a:srgbClr val="FFFFCC"/>
          </a:solidFill>
          <a:ln w="28575" algn="ctr">
            <a:solidFill>
              <a:srgbClr val="FF0000"/>
            </a:solidFill>
            <a:round/>
            <a:headEnd/>
            <a:tailEnd/>
          </a:ln>
        </p:spPr>
        <p:txBody>
          <a:bodyPr/>
          <a:lstStyle/>
          <a:p>
            <a:pPr algn="ctr" fontAlgn="base">
              <a:lnSpc>
                <a:spcPct val="41000"/>
              </a:lnSpc>
              <a:spcBef>
                <a:spcPct val="0"/>
              </a:spcBef>
            </a:pPr>
            <a:endParaRPr lang="en-US" altLang="ja-JP" sz="2000" dirty="0">
              <a:solidFill>
                <a:schemeClr val="tx1"/>
              </a:solidFill>
            </a:endParaRPr>
          </a:p>
          <a:p>
            <a:pPr algn="ctr" fontAlgn="base">
              <a:lnSpc>
                <a:spcPct val="41000"/>
              </a:lnSpc>
              <a:spcBef>
                <a:spcPct val="0"/>
              </a:spcBef>
            </a:pPr>
            <a:endParaRPr lang="en-US" altLang="ja-JP" sz="2000" dirty="0">
              <a:solidFill>
                <a:schemeClr val="tx1"/>
              </a:solidFill>
            </a:endParaRPr>
          </a:p>
          <a:p>
            <a:pPr algn="ctr" fontAlgn="base">
              <a:lnSpc>
                <a:spcPct val="41000"/>
              </a:lnSpc>
              <a:spcBef>
                <a:spcPct val="0"/>
              </a:spcBef>
            </a:pPr>
            <a:r>
              <a:rPr lang="ja-JP" altLang="en-US" sz="2000" dirty="0">
                <a:solidFill>
                  <a:schemeClr val="tx1"/>
                </a:solidFill>
              </a:rPr>
              <a:t>論文名</a:t>
            </a:r>
          </a:p>
        </p:txBody>
      </p:sp>
      <p:sp>
        <p:nvSpPr>
          <p:cNvPr id="12" name="正方形/長方形 11"/>
          <p:cNvSpPr/>
          <p:nvPr/>
        </p:nvSpPr>
        <p:spPr>
          <a:xfrm>
            <a:off x="2627784" y="4420251"/>
            <a:ext cx="3888432" cy="18284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82445" y="3959633"/>
            <a:ext cx="720341" cy="416617"/>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抄録</a:t>
            </a:r>
            <a:endParaRPr lang="ja-JP" altLang="en-US" sz="2000" b="1" dirty="0">
              <a:solidFill>
                <a:schemeClr val="tx1"/>
              </a:solidFill>
            </a:endParaRPr>
          </a:p>
        </p:txBody>
      </p:sp>
      <p:sp>
        <p:nvSpPr>
          <p:cNvPr id="14" name="円/楕円 13"/>
          <p:cNvSpPr/>
          <p:nvPr/>
        </p:nvSpPr>
        <p:spPr>
          <a:xfrm>
            <a:off x="3342075" y="1484784"/>
            <a:ext cx="797877" cy="257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線吹き出し 2 (枠付き) 14"/>
          <p:cNvSpPr>
            <a:spLocks/>
          </p:cNvSpPr>
          <p:nvPr/>
        </p:nvSpPr>
        <p:spPr bwMode="auto">
          <a:xfrm>
            <a:off x="4644008" y="1082129"/>
            <a:ext cx="1368066" cy="402655"/>
          </a:xfrm>
          <a:prstGeom prst="borderCallout2">
            <a:avLst>
              <a:gd name="adj1" fmla="val 41291"/>
              <a:gd name="adj2" fmla="val 861"/>
              <a:gd name="adj3" fmla="val 31765"/>
              <a:gd name="adj4" fmla="val -59644"/>
              <a:gd name="adj5" fmla="val 95931"/>
              <a:gd name="adj6" fmla="val -69784"/>
            </a:avLst>
          </a:prstGeom>
          <a:solidFill>
            <a:srgbClr val="FFFFCC"/>
          </a:solidFill>
          <a:ln w="28575" algn="ctr">
            <a:solidFill>
              <a:srgbClr val="FF0000"/>
            </a:solidFill>
            <a:round/>
            <a:headEnd/>
            <a:tailEnd/>
          </a:ln>
        </p:spPr>
        <p:txBody>
          <a:bodyPr anchor="ctr"/>
          <a:lstStyle/>
          <a:p>
            <a:pPr algn="ctr" fontAlgn="base">
              <a:lnSpc>
                <a:spcPct val="41000"/>
              </a:lnSpc>
              <a:spcBef>
                <a:spcPct val="0"/>
              </a:spcBef>
            </a:pPr>
            <a:endParaRPr lang="en-US" altLang="ja-JP" sz="2000" dirty="0">
              <a:solidFill>
                <a:schemeClr val="tx1"/>
              </a:solidFill>
            </a:endParaRPr>
          </a:p>
          <a:p>
            <a:pPr algn="ctr" fontAlgn="base">
              <a:lnSpc>
                <a:spcPct val="41000"/>
              </a:lnSpc>
              <a:spcBef>
                <a:spcPct val="0"/>
              </a:spcBef>
            </a:pPr>
            <a:r>
              <a:rPr lang="ja-JP" altLang="en-US" sz="2000" dirty="0" smtClean="0">
                <a:solidFill>
                  <a:schemeClr val="tx1"/>
                </a:solidFill>
              </a:rPr>
              <a:t>本文ＰＤＦ</a:t>
            </a:r>
            <a:endParaRPr lang="ja-JP" altLang="en-US" sz="2000" dirty="0">
              <a:solidFill>
                <a:schemeClr val="tx1"/>
              </a:solidFill>
            </a:endParaRPr>
          </a:p>
        </p:txBody>
      </p:sp>
      <p:sp>
        <p:nvSpPr>
          <p:cNvPr id="16" name="正方形/長方形 15"/>
          <p:cNvSpPr/>
          <p:nvPr/>
        </p:nvSpPr>
        <p:spPr>
          <a:xfrm>
            <a:off x="7251692" y="1382681"/>
            <a:ext cx="1215238" cy="42433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関連論文</a:t>
            </a:r>
            <a:endParaRPr lang="ja-JP" altLang="en-US" sz="2000" b="1" dirty="0">
              <a:solidFill>
                <a:schemeClr val="tx1"/>
              </a:solidFill>
            </a:endParaRPr>
          </a:p>
        </p:txBody>
      </p:sp>
      <p:sp>
        <p:nvSpPr>
          <p:cNvPr id="17" name="正方形/長方形 16"/>
          <p:cNvSpPr/>
          <p:nvPr/>
        </p:nvSpPr>
        <p:spPr>
          <a:xfrm>
            <a:off x="323528" y="1240992"/>
            <a:ext cx="2016224" cy="360040"/>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論文アウトライン</a:t>
            </a:r>
            <a:endParaRPr lang="ja-JP" altLang="en-US" sz="2000" b="1" dirty="0">
              <a:solidFill>
                <a:schemeClr val="tx1"/>
              </a:solidFill>
            </a:endParaRPr>
          </a:p>
        </p:txBody>
      </p:sp>
    </p:spTree>
    <p:extLst>
      <p:ext uri="{BB962C8B-B14F-4D97-AF65-F5344CB8AC3E}">
        <p14:creationId xmlns:p14="http://schemas.microsoft.com/office/powerpoint/2010/main" val="4050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nvGraphicFramePr>
        <p:xfrm>
          <a:off x="684213" y="1211263"/>
          <a:ext cx="7777162" cy="4808537"/>
        </p:xfrm>
        <a:graphic>
          <a:graphicData uri="http://schemas.openxmlformats.org/drawingml/2006/table">
            <a:tbl>
              <a:tblPr>
                <a:tableStyleId>{073A0DAA-6AF3-43AB-8588-CEC1D06C72B9}</a:tableStyleId>
              </a:tblPr>
              <a:tblGrid>
                <a:gridCol w="4176624"/>
                <a:gridCol w="3600538"/>
              </a:tblGrid>
              <a:tr h="719487">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0314">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6250">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2486">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800" dirty="0"/>
                    </a:p>
                  </a:txBody>
                  <a:tcPr marL="91444" marR="91444"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379" name="タイトル 1"/>
          <p:cNvSpPr>
            <a:spLocks noGrp="1"/>
          </p:cNvSpPr>
          <p:nvPr>
            <p:ph type="title"/>
          </p:nvPr>
        </p:nvSpPr>
        <p:spPr>
          <a:xfrm>
            <a:off x="0" y="0"/>
            <a:ext cx="7821613" cy="857250"/>
          </a:xfrm>
        </p:spPr>
        <p:txBody>
          <a:bodyPr/>
          <a:lstStyle/>
          <a:p>
            <a:pPr algn="l"/>
            <a:r>
              <a:rPr lang="ja-JP" altLang="en-US" sz="4800" dirty="0">
                <a:effectLst/>
              </a:rPr>
              <a:t> 検索語の入力</a:t>
            </a:r>
            <a:r>
              <a:rPr lang="ja-JP" altLang="en-US" sz="4800" dirty="0" smtClean="0">
                <a:effectLst/>
              </a:rPr>
              <a:t>方法</a:t>
            </a:r>
            <a:r>
              <a:rPr lang="ja-JP" altLang="en-US" sz="4800" dirty="0" smtClean="0"/>
              <a:t>（１）</a:t>
            </a:r>
            <a:endParaRPr lang="ja-JP" altLang="en-US" sz="4800" dirty="0">
              <a:effectLst/>
            </a:endParaRPr>
          </a:p>
        </p:txBody>
      </p:sp>
      <p:pic>
        <p:nvPicPr>
          <p:cNvPr id="15380" name="図 5" descr="or検索.jpg"/>
          <p:cNvPicPr>
            <a:picLocks noChangeAspect="1"/>
          </p:cNvPicPr>
          <p:nvPr/>
        </p:nvPicPr>
        <p:blipFill>
          <a:blip r:embed="rId2"/>
          <a:srcRect t="10080" r="65120" b="59682"/>
          <a:stretch>
            <a:fillRect/>
          </a:stretch>
        </p:blipFill>
        <p:spPr bwMode="auto">
          <a:xfrm>
            <a:off x="3059113" y="3492500"/>
            <a:ext cx="1660525" cy="1079500"/>
          </a:xfrm>
          <a:prstGeom prst="rect">
            <a:avLst/>
          </a:prstGeom>
          <a:noFill/>
          <a:ln w="9525">
            <a:noFill/>
            <a:miter lim="800000"/>
            <a:headEnd/>
            <a:tailEnd/>
          </a:ln>
        </p:spPr>
      </p:pic>
      <p:pic>
        <p:nvPicPr>
          <p:cNvPr id="15381" name="図 6" descr="not検索.jpg"/>
          <p:cNvPicPr>
            <a:picLocks noChangeAspect="1"/>
          </p:cNvPicPr>
          <p:nvPr/>
        </p:nvPicPr>
        <p:blipFill>
          <a:blip r:embed="rId3"/>
          <a:srcRect t="7664" r="65120" b="62096"/>
          <a:stretch>
            <a:fillRect/>
          </a:stretch>
        </p:blipFill>
        <p:spPr bwMode="auto">
          <a:xfrm>
            <a:off x="3059113" y="4787900"/>
            <a:ext cx="1660525" cy="1079500"/>
          </a:xfrm>
          <a:prstGeom prst="rect">
            <a:avLst/>
          </a:prstGeom>
          <a:noFill/>
          <a:ln w="9525">
            <a:noFill/>
            <a:miter lim="800000"/>
            <a:headEnd/>
            <a:tailEnd/>
          </a:ln>
        </p:spPr>
      </p:pic>
      <p:sp>
        <p:nvSpPr>
          <p:cNvPr id="15382" name="テキスト ボックス 10"/>
          <p:cNvSpPr txBox="1">
            <a:spLocks noChangeArrowheads="1"/>
          </p:cNvSpPr>
          <p:nvPr/>
        </p:nvSpPr>
        <p:spPr bwMode="auto">
          <a:xfrm>
            <a:off x="5148263" y="2227770"/>
            <a:ext cx="3168650" cy="886396"/>
          </a:xfrm>
          <a:prstGeom prst="rect">
            <a:avLst/>
          </a:prstGeom>
          <a:noFill/>
          <a:ln w="9525">
            <a:noFill/>
            <a:miter lim="800000"/>
            <a:headEnd/>
            <a:tailEnd/>
          </a:ln>
        </p:spPr>
        <p:txBody>
          <a:bodyPr anchor="ctr" anchorCtr="1">
            <a:prstTxWarp prst="textNoShape">
              <a:avLst/>
            </a:prstTxWarp>
            <a:spAutoFit/>
          </a:bodyPr>
          <a:lstStyle/>
          <a:p>
            <a:pPr fontAlgn="base">
              <a:lnSpc>
                <a:spcPct val="70000"/>
              </a:lnSpc>
            </a:pPr>
            <a:r>
              <a:rPr kumimoji="1" lang="en-US" altLang="ja-JP" sz="2400" b="1" dirty="0" smtClean="0">
                <a:solidFill>
                  <a:schemeClr val="tx1"/>
                </a:solidFill>
                <a:latin typeface="ＭＳ Ｐ明朝" charset="-128"/>
                <a:ea typeface="ＭＳ Ｐ明朝" charset="-128"/>
                <a:cs typeface="ＭＳ Ｐ明朝" charset="-128"/>
              </a:rPr>
              <a:t>food</a:t>
            </a:r>
            <a:r>
              <a:rPr kumimoji="1" lang="ja-JP" altLang="en-US" sz="2400" b="1" dirty="0" smtClean="0">
                <a:solidFill>
                  <a:schemeClr val="tx1"/>
                </a:solidFill>
                <a:latin typeface="ＭＳ Ｐ明朝" charset="-128"/>
                <a:ea typeface="ＭＳ Ｐ明朝" charset="-128"/>
                <a:cs typeface="ＭＳ Ｐ明朝" charset="-128"/>
              </a:rPr>
              <a:t>　</a:t>
            </a:r>
            <a:r>
              <a:rPr kumimoji="1" lang="en-US" altLang="ja-JP" sz="2400" b="1" dirty="0" smtClean="0">
                <a:solidFill>
                  <a:schemeClr val="tx1"/>
                </a:solidFill>
                <a:latin typeface="ＭＳ Ｐ明朝" charset="-128"/>
                <a:ea typeface="ＭＳ Ｐ明朝" charset="-128"/>
                <a:cs typeface="ＭＳ Ｐ明朝" charset="-128"/>
              </a:rPr>
              <a:t>poison</a:t>
            </a:r>
          </a:p>
          <a:p>
            <a:pPr fontAlgn="base">
              <a:lnSpc>
                <a:spcPct val="70000"/>
              </a:lnSpc>
            </a:pPr>
            <a:endParaRPr kumimoji="1" lang="en-US" altLang="ja-JP" sz="2400" b="1" dirty="0" smtClean="0">
              <a:solidFill>
                <a:schemeClr val="tx1"/>
              </a:solidFill>
              <a:latin typeface="ＭＳ Ｐ明朝" charset="-128"/>
              <a:ea typeface="ＭＳ Ｐ明朝" charset="-128"/>
              <a:cs typeface="ＭＳ Ｐ明朝" charset="-128"/>
            </a:endParaRPr>
          </a:p>
          <a:p>
            <a:pPr fontAlgn="base">
              <a:lnSpc>
                <a:spcPct val="70000"/>
              </a:lnSpc>
            </a:pPr>
            <a:r>
              <a:rPr lang="en-US" altLang="ja-JP" sz="2400" b="1" dirty="0" smtClean="0">
                <a:latin typeface="ＭＳ Ｐ明朝" charset="-128"/>
                <a:ea typeface="ＭＳ Ｐ明朝" charset="-128"/>
                <a:cs typeface="ＭＳ Ｐ明朝" charset="-128"/>
              </a:rPr>
              <a:t>food</a:t>
            </a:r>
            <a:r>
              <a:rPr kumimoji="1" lang="ja-JP" altLang="en-US" sz="2400" b="1" dirty="0" smtClean="0">
                <a:solidFill>
                  <a:schemeClr val="tx1"/>
                </a:solidFill>
                <a:latin typeface="ＭＳ Ｐ明朝" charset="-128"/>
                <a:ea typeface="ＭＳ Ｐ明朝" charset="-128"/>
                <a:cs typeface="ＭＳ Ｐ明朝" charset="-128"/>
              </a:rPr>
              <a:t>　</a:t>
            </a:r>
            <a:r>
              <a:rPr kumimoji="1" lang="en-US" altLang="ja-JP" sz="2400" b="1" dirty="0">
                <a:solidFill>
                  <a:srgbClr val="FF0000"/>
                </a:solidFill>
                <a:latin typeface="ＭＳ Ｐ明朝" charset="-128"/>
                <a:ea typeface="ＭＳ Ｐ明朝" charset="-128"/>
                <a:cs typeface="ＭＳ Ｐ明朝" charset="-128"/>
              </a:rPr>
              <a:t>AND</a:t>
            </a:r>
            <a:r>
              <a:rPr kumimoji="1" lang="ja-JP" altLang="en-US" sz="2400" b="1" dirty="0" smtClean="0">
                <a:solidFill>
                  <a:schemeClr val="tx1"/>
                </a:solidFill>
                <a:latin typeface="ＭＳ Ｐ明朝" charset="-128"/>
                <a:ea typeface="ＭＳ Ｐ明朝" charset="-128"/>
                <a:cs typeface="ＭＳ Ｐ明朝" charset="-128"/>
              </a:rPr>
              <a:t>　</a:t>
            </a:r>
            <a:r>
              <a:rPr lang="en-US" altLang="ja-JP" sz="2400" b="1" dirty="0" smtClean="0">
                <a:latin typeface="ＭＳ Ｐ明朝" charset="-128"/>
                <a:ea typeface="ＭＳ Ｐ明朝" charset="-128"/>
                <a:cs typeface="ＭＳ Ｐ明朝" charset="-128"/>
              </a:rPr>
              <a:t>poison</a:t>
            </a:r>
            <a:endParaRPr kumimoji="1" lang="ja-JP" altLang="en-US" sz="2400" b="1" dirty="0">
              <a:solidFill>
                <a:schemeClr val="tx1"/>
              </a:solidFill>
              <a:latin typeface="ＭＳ Ｐ明朝" charset="-128"/>
              <a:ea typeface="ＭＳ Ｐ明朝" charset="-128"/>
              <a:cs typeface="ＭＳ Ｐ明朝" charset="-128"/>
            </a:endParaRPr>
          </a:p>
        </p:txBody>
      </p:sp>
      <p:sp>
        <p:nvSpPr>
          <p:cNvPr id="15383" name="テキスト ボックス 11"/>
          <p:cNvSpPr txBox="1">
            <a:spLocks noChangeArrowheads="1"/>
          </p:cNvSpPr>
          <p:nvPr/>
        </p:nvSpPr>
        <p:spPr bwMode="auto">
          <a:xfrm>
            <a:off x="5364163" y="3848377"/>
            <a:ext cx="2736850" cy="369332"/>
          </a:xfrm>
          <a:prstGeom prst="rect">
            <a:avLst/>
          </a:prstGeom>
          <a:noFill/>
          <a:ln w="9525">
            <a:noFill/>
            <a:miter lim="800000"/>
            <a:headEnd/>
            <a:tailEnd/>
          </a:ln>
        </p:spPr>
        <p:txBody>
          <a:bodyPr anchor="ctr" anchorCtr="1">
            <a:prstTxWarp prst="textNoShape">
              <a:avLst/>
            </a:prstTxWarp>
            <a:spAutoFit/>
          </a:bodyPr>
          <a:lstStyle/>
          <a:p>
            <a:pPr fontAlgn="base">
              <a:lnSpc>
                <a:spcPct val="70000"/>
              </a:lnSpc>
            </a:pPr>
            <a:r>
              <a:rPr kumimoji="1" lang="en-US" altLang="ja-JP" sz="2400" b="1" dirty="0" smtClean="0">
                <a:solidFill>
                  <a:schemeClr val="tx1"/>
                </a:solidFill>
                <a:latin typeface="ＭＳ Ｐ明朝" charset="-128"/>
                <a:ea typeface="ＭＳ Ｐ明朝" charset="-128"/>
                <a:cs typeface="ＭＳ Ｐ明朝" charset="-128"/>
              </a:rPr>
              <a:t>food</a:t>
            </a:r>
            <a:r>
              <a:rPr kumimoji="1" lang="ja-JP" altLang="en-US" sz="2400" b="1" dirty="0" smtClean="0">
                <a:solidFill>
                  <a:schemeClr val="tx1"/>
                </a:solidFill>
                <a:latin typeface="ＭＳ Ｐ明朝" charset="-128"/>
                <a:ea typeface="ＭＳ Ｐ明朝" charset="-128"/>
                <a:cs typeface="ＭＳ Ｐ明朝" charset="-128"/>
              </a:rPr>
              <a:t>　</a:t>
            </a:r>
            <a:r>
              <a:rPr kumimoji="1" lang="en-US" altLang="ja-JP" sz="2400" b="1" dirty="0">
                <a:solidFill>
                  <a:srgbClr val="FF0000"/>
                </a:solidFill>
                <a:latin typeface="ＭＳ Ｐ明朝" charset="-128"/>
                <a:ea typeface="ＭＳ Ｐ明朝" charset="-128"/>
                <a:cs typeface="ＭＳ Ｐ明朝" charset="-128"/>
              </a:rPr>
              <a:t>OR</a:t>
            </a:r>
            <a:r>
              <a:rPr kumimoji="1" lang="ja-JP" altLang="en-US" sz="2400" b="1" dirty="0" smtClean="0">
                <a:solidFill>
                  <a:schemeClr val="tx1"/>
                </a:solidFill>
                <a:latin typeface="ＭＳ Ｐ明朝" charset="-128"/>
                <a:ea typeface="ＭＳ Ｐ明朝" charset="-128"/>
                <a:cs typeface="ＭＳ Ｐ明朝" charset="-128"/>
              </a:rPr>
              <a:t>　</a:t>
            </a:r>
            <a:r>
              <a:rPr lang="en-US" altLang="ja-JP" sz="2400" b="1" dirty="0" smtClean="0">
                <a:latin typeface="ＭＳ Ｐ明朝" charset="-128"/>
                <a:ea typeface="ＭＳ Ｐ明朝" charset="-128"/>
                <a:cs typeface="ＭＳ Ｐ明朝" charset="-128"/>
              </a:rPr>
              <a:t>poison</a:t>
            </a:r>
            <a:endParaRPr kumimoji="1" lang="en-US" altLang="ja-JP" sz="2400" b="1" dirty="0">
              <a:solidFill>
                <a:schemeClr val="tx1"/>
              </a:solidFill>
              <a:latin typeface="ＭＳ Ｐ明朝" charset="-128"/>
              <a:ea typeface="ＭＳ Ｐ明朝" charset="-128"/>
              <a:cs typeface="ＭＳ Ｐ明朝" charset="-128"/>
            </a:endParaRPr>
          </a:p>
        </p:txBody>
      </p:sp>
      <p:sp>
        <p:nvSpPr>
          <p:cNvPr id="15384" name="テキスト ボックス 12"/>
          <p:cNvSpPr txBox="1">
            <a:spLocks noChangeArrowheads="1"/>
          </p:cNvSpPr>
          <p:nvPr/>
        </p:nvSpPr>
        <p:spPr bwMode="auto">
          <a:xfrm>
            <a:off x="5029200" y="5144571"/>
            <a:ext cx="3276600" cy="369332"/>
          </a:xfrm>
          <a:prstGeom prst="rect">
            <a:avLst/>
          </a:prstGeom>
          <a:noFill/>
          <a:ln w="9525">
            <a:noFill/>
            <a:miter lim="800000"/>
            <a:headEnd/>
            <a:tailEnd/>
          </a:ln>
        </p:spPr>
        <p:txBody>
          <a:bodyPr wrap="square" anchor="ctr" anchorCtr="1">
            <a:prstTxWarp prst="textNoShape">
              <a:avLst/>
            </a:prstTxWarp>
            <a:spAutoFit/>
          </a:bodyPr>
          <a:lstStyle/>
          <a:p>
            <a:pPr fontAlgn="base">
              <a:lnSpc>
                <a:spcPct val="70000"/>
              </a:lnSpc>
            </a:pPr>
            <a:r>
              <a:rPr lang="en-US" altLang="ja-JP" sz="2400" b="1" dirty="0" smtClean="0">
                <a:latin typeface="ＭＳ Ｐ明朝" charset="-128"/>
                <a:ea typeface="ＭＳ Ｐ明朝" charset="-128"/>
                <a:cs typeface="ＭＳ Ｐ明朝" charset="-128"/>
              </a:rPr>
              <a:t>food</a:t>
            </a:r>
            <a:r>
              <a:rPr kumimoji="1" lang="ja-JP" altLang="en-US" sz="2400" b="1" dirty="0" smtClean="0">
                <a:solidFill>
                  <a:schemeClr val="tx1"/>
                </a:solidFill>
                <a:latin typeface="ＭＳ Ｐ明朝" charset="-128"/>
                <a:ea typeface="ＭＳ Ｐ明朝" charset="-128"/>
                <a:cs typeface="ＭＳ Ｐ明朝" charset="-128"/>
              </a:rPr>
              <a:t>　</a:t>
            </a:r>
            <a:r>
              <a:rPr kumimoji="1" lang="en-US" altLang="ja-JP" sz="2400" b="1" dirty="0" smtClean="0">
                <a:solidFill>
                  <a:srgbClr val="FF0000"/>
                </a:solidFill>
                <a:latin typeface="ＭＳ Ｐ明朝" charset="-128"/>
                <a:ea typeface="ＭＳ Ｐ明朝" charset="-128"/>
                <a:cs typeface="ＭＳ Ｐ明朝" charset="-128"/>
              </a:rPr>
              <a:t>AND NOT</a:t>
            </a:r>
            <a:r>
              <a:rPr kumimoji="1" lang="ja-JP" altLang="en-US" sz="2400" b="1" dirty="0" smtClean="0">
                <a:solidFill>
                  <a:schemeClr val="tx1"/>
                </a:solidFill>
                <a:latin typeface="ＭＳ Ｐ明朝" charset="-128"/>
                <a:ea typeface="ＭＳ Ｐ明朝" charset="-128"/>
                <a:cs typeface="ＭＳ Ｐ明朝" charset="-128"/>
              </a:rPr>
              <a:t>　</a:t>
            </a:r>
            <a:r>
              <a:rPr lang="en-US" altLang="ja-JP" sz="2400" b="1" dirty="0" smtClean="0">
                <a:latin typeface="ＭＳ Ｐ明朝" charset="-128"/>
                <a:ea typeface="ＭＳ Ｐ明朝" charset="-128"/>
                <a:cs typeface="ＭＳ Ｐ明朝" charset="-128"/>
              </a:rPr>
              <a:t>poison</a:t>
            </a:r>
            <a:r>
              <a:rPr kumimoji="1" lang="ja-JP" altLang="en-US" sz="2400" b="1" dirty="0" smtClean="0">
                <a:solidFill>
                  <a:schemeClr val="tx1"/>
                </a:solidFill>
                <a:latin typeface="ＭＳ Ｐ明朝" charset="-128"/>
                <a:ea typeface="ＭＳ Ｐ明朝" charset="-128"/>
                <a:cs typeface="ＭＳ Ｐ明朝" charset="-128"/>
              </a:rPr>
              <a:t>　</a:t>
            </a:r>
            <a:endParaRPr kumimoji="1" lang="ja-JP" altLang="en-US" sz="2400" b="1" dirty="0">
              <a:solidFill>
                <a:schemeClr val="tx1"/>
              </a:solidFill>
              <a:latin typeface="ＭＳ Ｐ明朝" charset="-128"/>
              <a:ea typeface="ＭＳ Ｐ明朝" charset="-128"/>
              <a:cs typeface="ＭＳ Ｐ明朝" charset="-128"/>
            </a:endParaRPr>
          </a:p>
        </p:txBody>
      </p:sp>
      <p:sp>
        <p:nvSpPr>
          <p:cNvPr id="14" name="テキスト ボックス 13"/>
          <p:cNvSpPr txBox="1"/>
          <p:nvPr/>
        </p:nvSpPr>
        <p:spPr bwMode="auto">
          <a:xfrm>
            <a:off x="5148263" y="1492250"/>
            <a:ext cx="3095625" cy="244475"/>
          </a:xfrm>
          <a:prstGeom prst="rect">
            <a:avLst/>
          </a:prstGeom>
          <a:noFill/>
          <a:ln w="9525">
            <a:noFill/>
            <a:miter lim="800000"/>
            <a:headEnd/>
            <a:tailEnd/>
          </a:ln>
        </p:spPr>
        <p:txBody>
          <a:bodyPr anchor="ctr" anchorCtr="1">
            <a:prstTxWarp prst="textNoShape">
              <a:avLst/>
            </a:prstTxWarp>
            <a:spAutoFit/>
          </a:bodyPr>
          <a:lstStyle/>
          <a:p>
            <a:pPr fontAlgn="base">
              <a:lnSpc>
                <a:spcPct val="41000"/>
              </a:lnSpc>
            </a:pPr>
            <a:r>
              <a:rPr kumimoji="1" lang="ja-JP" altLang="en-US" sz="2400" b="1">
                <a:solidFill>
                  <a:schemeClr val="tx1"/>
                </a:solidFill>
                <a:latin typeface="ＭＳ Ｐゴシック" charset="-128"/>
              </a:rPr>
              <a:t>キーワード入力方法</a:t>
            </a:r>
          </a:p>
        </p:txBody>
      </p:sp>
      <p:sp>
        <p:nvSpPr>
          <p:cNvPr id="18439" name="テキスト ボックス 7"/>
          <p:cNvSpPr txBox="1">
            <a:spLocks noChangeArrowheads="1"/>
          </p:cNvSpPr>
          <p:nvPr/>
        </p:nvSpPr>
        <p:spPr bwMode="auto">
          <a:xfrm>
            <a:off x="1187450" y="2555875"/>
            <a:ext cx="1582738" cy="257175"/>
          </a:xfrm>
          <a:prstGeom prst="rect">
            <a:avLst/>
          </a:prstGeom>
          <a:noFill/>
          <a:ln w="9525">
            <a:noFill/>
            <a:miter lim="800000"/>
            <a:headEnd/>
            <a:tailEnd/>
          </a:ln>
        </p:spPr>
        <p:txBody>
          <a:bodyPr anchor="ctr" anchorCtr="1">
            <a:prstTxWarp prst="textNoShape">
              <a:avLst/>
            </a:prstTxWarp>
            <a:spAutoFit/>
          </a:bodyPr>
          <a:lstStyle/>
          <a:p>
            <a:pPr fontAlgn="base">
              <a:lnSpc>
                <a:spcPct val="41000"/>
              </a:lnSpc>
            </a:pPr>
            <a:r>
              <a:rPr kumimoji="1" lang="en-US" altLang="ja-JP" sz="2400" b="1">
                <a:solidFill>
                  <a:schemeClr val="tx1"/>
                </a:solidFill>
                <a:latin typeface="ＭＳ Ｐゴシック" charset="-128"/>
              </a:rPr>
              <a:t>AND</a:t>
            </a:r>
            <a:r>
              <a:rPr kumimoji="1" lang="ja-JP" altLang="en-US" sz="2400" b="1">
                <a:solidFill>
                  <a:schemeClr val="tx1"/>
                </a:solidFill>
                <a:latin typeface="ＭＳ Ｐゴシック" charset="-128"/>
              </a:rPr>
              <a:t>検索</a:t>
            </a:r>
          </a:p>
        </p:txBody>
      </p:sp>
      <p:sp>
        <p:nvSpPr>
          <p:cNvPr id="18440" name="テキスト ボックス 8"/>
          <p:cNvSpPr txBox="1">
            <a:spLocks noChangeArrowheads="1"/>
          </p:cNvSpPr>
          <p:nvPr/>
        </p:nvSpPr>
        <p:spPr bwMode="auto">
          <a:xfrm>
            <a:off x="1116013" y="3932237"/>
            <a:ext cx="1584325" cy="258763"/>
          </a:xfrm>
          <a:prstGeom prst="rect">
            <a:avLst/>
          </a:prstGeom>
          <a:noFill/>
          <a:ln w="9525">
            <a:noFill/>
            <a:miter lim="800000"/>
            <a:headEnd/>
            <a:tailEnd/>
          </a:ln>
        </p:spPr>
        <p:txBody>
          <a:bodyPr anchor="ctr" anchorCtr="1">
            <a:prstTxWarp prst="textNoShape">
              <a:avLst/>
            </a:prstTxWarp>
            <a:spAutoFit/>
          </a:bodyPr>
          <a:lstStyle/>
          <a:p>
            <a:pPr fontAlgn="base">
              <a:lnSpc>
                <a:spcPct val="41000"/>
              </a:lnSpc>
            </a:pPr>
            <a:r>
              <a:rPr kumimoji="1" lang="en-US" altLang="ja-JP" sz="2400" b="1">
                <a:solidFill>
                  <a:schemeClr val="tx1"/>
                </a:solidFill>
                <a:latin typeface="ＭＳ Ｐゴシック" charset="-128"/>
              </a:rPr>
              <a:t>OR</a:t>
            </a:r>
            <a:r>
              <a:rPr kumimoji="1" lang="ja-JP" altLang="en-US" sz="2400" b="1">
                <a:solidFill>
                  <a:schemeClr val="tx1"/>
                </a:solidFill>
                <a:latin typeface="ＭＳ Ｐゴシック" charset="-128"/>
              </a:rPr>
              <a:t>検索</a:t>
            </a:r>
          </a:p>
        </p:txBody>
      </p:sp>
      <p:sp>
        <p:nvSpPr>
          <p:cNvPr id="18441" name="テキスト ボックス 9"/>
          <p:cNvSpPr txBox="1">
            <a:spLocks noChangeArrowheads="1"/>
          </p:cNvSpPr>
          <p:nvPr/>
        </p:nvSpPr>
        <p:spPr bwMode="auto">
          <a:xfrm>
            <a:off x="762000" y="5227071"/>
            <a:ext cx="2286000" cy="280077"/>
          </a:xfrm>
          <a:prstGeom prst="rect">
            <a:avLst/>
          </a:prstGeom>
          <a:noFill/>
          <a:ln w="9525">
            <a:noFill/>
            <a:miter lim="800000"/>
            <a:headEnd/>
            <a:tailEnd/>
          </a:ln>
        </p:spPr>
        <p:txBody>
          <a:bodyPr wrap="square" anchor="ctr" anchorCtr="1">
            <a:prstTxWarp prst="textNoShape">
              <a:avLst/>
            </a:prstTxWarp>
            <a:spAutoFit/>
          </a:bodyPr>
          <a:lstStyle/>
          <a:p>
            <a:pPr fontAlgn="base">
              <a:lnSpc>
                <a:spcPct val="41000"/>
              </a:lnSpc>
            </a:pPr>
            <a:r>
              <a:rPr kumimoji="1" lang="en-US" altLang="ja-JP" sz="2400" b="1" dirty="0" smtClean="0">
                <a:solidFill>
                  <a:schemeClr val="tx1"/>
                </a:solidFill>
                <a:latin typeface="ＭＳ Ｐゴシック" charset="-128"/>
              </a:rPr>
              <a:t>AND NOT</a:t>
            </a:r>
            <a:r>
              <a:rPr kumimoji="1" lang="ja-JP" altLang="en-US" sz="2400" b="1" dirty="0">
                <a:solidFill>
                  <a:schemeClr val="tx1"/>
                </a:solidFill>
                <a:latin typeface="ＭＳ Ｐゴシック" charset="-128"/>
              </a:rPr>
              <a:t>検索</a:t>
            </a:r>
          </a:p>
        </p:txBody>
      </p:sp>
      <p:pic>
        <p:nvPicPr>
          <p:cNvPr id="15389" name="コンテンツ プレースホルダ 4" descr="and検索.jpg"/>
          <p:cNvPicPr>
            <a:picLocks noGrp="1" noChangeAspect="1"/>
          </p:cNvPicPr>
          <p:nvPr>
            <p:ph idx="1"/>
          </p:nvPr>
        </p:nvPicPr>
        <p:blipFill>
          <a:blip r:embed="rId4"/>
          <a:srcRect t="12096" r="66736" b="63719"/>
          <a:stretch>
            <a:fillRect/>
          </a:stretch>
        </p:blipFill>
        <p:spPr>
          <a:xfrm>
            <a:off x="3059113" y="2195512"/>
            <a:ext cx="1584325" cy="863600"/>
          </a:xfrm>
        </p:spPr>
      </p:pic>
      <p:sp>
        <p:nvSpPr>
          <p:cNvPr id="16"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9" name="タイトル 1"/>
          <p:cNvSpPr>
            <a:spLocks noGrp="1"/>
          </p:cNvSpPr>
          <p:nvPr>
            <p:ph type="title"/>
          </p:nvPr>
        </p:nvSpPr>
        <p:spPr>
          <a:xfrm>
            <a:off x="0" y="0"/>
            <a:ext cx="7821613" cy="857250"/>
          </a:xfrm>
        </p:spPr>
        <p:txBody>
          <a:bodyPr/>
          <a:lstStyle/>
          <a:p>
            <a:pPr algn="l"/>
            <a:r>
              <a:rPr lang="ja-JP" altLang="en-US" sz="4800" dirty="0">
                <a:effectLst/>
              </a:rPr>
              <a:t> 検索語の入力</a:t>
            </a:r>
            <a:r>
              <a:rPr lang="ja-JP" altLang="en-US" sz="4800" dirty="0" smtClean="0">
                <a:effectLst/>
              </a:rPr>
              <a:t>方法（２）</a:t>
            </a:r>
            <a:endParaRPr lang="ja-JP" altLang="en-US" sz="4800" dirty="0">
              <a:effectLst/>
            </a:endParaRPr>
          </a:p>
        </p:txBody>
      </p:sp>
      <p:sp>
        <p:nvSpPr>
          <p:cNvPr id="16"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17" name="テキスト ボックス 16"/>
          <p:cNvSpPr txBox="1"/>
          <p:nvPr/>
        </p:nvSpPr>
        <p:spPr>
          <a:xfrm>
            <a:off x="152400" y="1158418"/>
            <a:ext cx="8991600" cy="4862870"/>
          </a:xfrm>
          <a:prstGeom prst="rect">
            <a:avLst/>
          </a:prstGeom>
          <a:noFill/>
        </p:spPr>
        <p:txBody>
          <a:bodyPr wrap="square" rtlCol="0" anchor="ctr">
            <a:spAutoFit/>
          </a:bodyPr>
          <a:lstStyle/>
          <a:p>
            <a:r>
              <a:rPr kumimoji="1" lang="ja-JP" altLang="en-US" sz="2500" dirty="0" smtClean="0"/>
              <a:t>フレーズ検索</a:t>
            </a:r>
            <a:r>
              <a:rPr kumimoji="1" lang="ja-JP" altLang="en-US" sz="2400" dirty="0" smtClean="0"/>
              <a:t>　：</a:t>
            </a:r>
            <a:r>
              <a:rPr kumimoji="1" lang="ja-JP" altLang="en-US" dirty="0" smtClean="0"/>
              <a:t>　２語以上の単語をフレーズとして検索したい時</a:t>
            </a:r>
            <a:endParaRPr kumimoji="1" lang="en-US" altLang="ja-JP" dirty="0" smtClean="0"/>
          </a:p>
          <a:p>
            <a:endParaRPr kumimoji="1" lang="en-US" altLang="ja-JP" dirty="0" smtClean="0"/>
          </a:p>
          <a:p>
            <a:r>
              <a:rPr kumimoji="1" lang="ja-JP" altLang="en-US" dirty="0" smtClean="0"/>
              <a:t>　　　　　　　　　　</a:t>
            </a:r>
            <a:r>
              <a:rPr kumimoji="1" lang="ja-JP" altLang="en-US" sz="2000" b="1" dirty="0" smtClean="0"/>
              <a:t>“”</a:t>
            </a:r>
            <a:r>
              <a:rPr kumimoji="1" lang="ja-JP" altLang="en-US" dirty="0" smtClean="0"/>
              <a:t>　</a:t>
            </a:r>
            <a:r>
              <a:rPr lang="en-US" altLang="ja-JP" dirty="0" smtClean="0"/>
              <a:t>…</a:t>
            </a:r>
            <a:r>
              <a:rPr kumimoji="1" lang="ja-JP" altLang="en-US" dirty="0" smtClean="0"/>
              <a:t>　曖昧な検索</a:t>
            </a:r>
            <a:endParaRPr kumimoji="1" lang="en-US" altLang="ja-JP" dirty="0" smtClean="0"/>
          </a:p>
          <a:p>
            <a:r>
              <a:rPr lang="ja-JP" altLang="en-US" dirty="0" smtClean="0"/>
              <a:t>　　　　　　　　　　　　　　　　“</a:t>
            </a:r>
            <a:r>
              <a:rPr lang="en-US" altLang="ja-JP" dirty="0" smtClean="0"/>
              <a:t>heart-attack</a:t>
            </a:r>
            <a:r>
              <a:rPr lang="ja-JP" altLang="en-US" dirty="0" smtClean="0"/>
              <a:t>”は</a:t>
            </a:r>
            <a:r>
              <a:rPr lang="en-US" altLang="ja-JP" dirty="0" smtClean="0"/>
              <a:t>heart-attack</a:t>
            </a:r>
            <a:r>
              <a:rPr lang="ja-JP" altLang="en-US" dirty="0" smtClean="0"/>
              <a:t>、</a:t>
            </a:r>
            <a:r>
              <a:rPr lang="en-US" altLang="ja-JP" dirty="0" smtClean="0"/>
              <a:t>heart attack</a:t>
            </a:r>
            <a:r>
              <a:rPr lang="ja-JP" altLang="en-US" dirty="0" smtClean="0"/>
              <a:t>、</a:t>
            </a:r>
            <a:r>
              <a:rPr lang="en-US" altLang="ja-JP" dirty="0" smtClean="0"/>
              <a:t>heart attacks</a:t>
            </a:r>
            <a:r>
              <a:rPr lang="ja-JP" altLang="en-US" dirty="0" smtClean="0"/>
              <a:t>を検索</a:t>
            </a:r>
            <a:endParaRPr lang="en-US" altLang="ja-JP" dirty="0" smtClean="0"/>
          </a:p>
          <a:p>
            <a:endParaRPr kumimoji="1" lang="en-US" altLang="ja-JP" dirty="0" smtClean="0"/>
          </a:p>
          <a:p>
            <a:r>
              <a:rPr lang="ja-JP" altLang="ja-JP" dirty="0" smtClean="0"/>
              <a:t>　</a:t>
            </a:r>
            <a:r>
              <a:rPr lang="ja-JP" altLang="en-US" dirty="0" smtClean="0"/>
              <a:t>　　　　　　　　　</a:t>
            </a:r>
            <a:r>
              <a:rPr lang="en-US" altLang="ja-JP" sz="2000" b="1" dirty="0" smtClean="0"/>
              <a:t>{}</a:t>
            </a:r>
            <a:r>
              <a:rPr lang="ja-JP" altLang="en-US" dirty="0" smtClean="0"/>
              <a:t>　</a:t>
            </a:r>
            <a:r>
              <a:rPr lang="en-US" altLang="ja-JP" dirty="0" smtClean="0"/>
              <a:t> …</a:t>
            </a:r>
            <a:r>
              <a:rPr lang="ja-JP" altLang="en-US" dirty="0" smtClean="0"/>
              <a:t>　厳密な検索</a:t>
            </a:r>
            <a:endParaRPr kumimoji="1" lang="en-US" altLang="ja-JP" dirty="0" smtClean="0"/>
          </a:p>
          <a:p>
            <a:r>
              <a:rPr lang="ja-JP" altLang="en-US" dirty="0" smtClean="0"/>
              <a:t>　　　　　　　　　　　　　　　　</a:t>
            </a:r>
            <a:r>
              <a:rPr lang="en-US" altLang="ja-JP" dirty="0" smtClean="0"/>
              <a:t>{heart-attack}</a:t>
            </a:r>
            <a:r>
              <a:rPr lang="ja-JP" altLang="en-US" dirty="0" smtClean="0"/>
              <a:t>は</a:t>
            </a:r>
            <a:r>
              <a:rPr lang="en-US" altLang="ja-JP" dirty="0" smtClean="0"/>
              <a:t>heart-attack</a:t>
            </a:r>
            <a:r>
              <a:rPr lang="ja-JP" altLang="en-US" dirty="0" smtClean="0"/>
              <a:t>のみを検索</a:t>
            </a:r>
            <a:endParaRPr lang="en-US" altLang="ja-JP" dirty="0" smtClean="0"/>
          </a:p>
          <a:p>
            <a:endParaRPr lang="en-US" altLang="ja-JP" dirty="0" smtClean="0"/>
          </a:p>
          <a:p>
            <a:endParaRPr lang="en-US" altLang="ja-JP" dirty="0" smtClean="0"/>
          </a:p>
          <a:p>
            <a:r>
              <a:rPr kumimoji="1" lang="ja-JP" altLang="en-US" sz="2500" dirty="0" smtClean="0"/>
              <a:t>ワイルドカード</a:t>
            </a:r>
            <a:r>
              <a:rPr kumimoji="1" lang="ja-JP" altLang="en-US" sz="2400" dirty="0" smtClean="0"/>
              <a:t>　：</a:t>
            </a:r>
            <a:r>
              <a:rPr kumimoji="1" lang="ja-JP" altLang="en-US" dirty="0" smtClean="0"/>
              <a:t>　単語の一部がわからない時や語尾変化のある単語を探したい時</a:t>
            </a:r>
            <a:endParaRPr kumimoji="1" lang="en-US" altLang="ja-JP" dirty="0" smtClean="0"/>
          </a:p>
          <a:p>
            <a:endParaRPr kumimoji="1" lang="en-US" altLang="ja-JP" dirty="0" smtClean="0"/>
          </a:p>
          <a:p>
            <a:r>
              <a:rPr lang="ja-JP" altLang="ja-JP" dirty="0" smtClean="0"/>
              <a:t>　</a:t>
            </a:r>
            <a:r>
              <a:rPr lang="ja-JP" altLang="en-US" dirty="0" smtClean="0"/>
              <a:t>　　　　　　　　　</a:t>
            </a:r>
            <a:r>
              <a:rPr lang="en-US" altLang="ja-JP" dirty="0" smtClean="0"/>
              <a:t> </a:t>
            </a:r>
            <a:r>
              <a:rPr lang="ja-JP" altLang="en-US" sz="2000" b="1" dirty="0" smtClean="0"/>
              <a:t>*</a:t>
            </a:r>
            <a:r>
              <a:rPr lang="ja-JP" altLang="en-US" dirty="0" smtClean="0"/>
              <a:t>　</a:t>
            </a:r>
            <a:r>
              <a:rPr lang="en-US" altLang="ja-JP" dirty="0" smtClean="0"/>
              <a:t>…</a:t>
            </a:r>
            <a:r>
              <a:rPr lang="ja-JP" altLang="en-US" dirty="0" smtClean="0"/>
              <a:t>　０文字以上の置き換え</a:t>
            </a:r>
            <a:endParaRPr lang="en-US" altLang="ja-JP" dirty="0" smtClean="0"/>
          </a:p>
          <a:p>
            <a:r>
              <a:rPr lang="ja-JP" altLang="en-US" dirty="0" smtClean="0"/>
              <a:t>　　　　　　　　　　　　　　　　</a:t>
            </a:r>
            <a:r>
              <a:rPr lang="en-US" altLang="ja-JP" dirty="0" smtClean="0"/>
              <a:t> </a:t>
            </a:r>
            <a:r>
              <a:rPr lang="en-US" altLang="ja-JP" dirty="0" err="1" smtClean="0"/>
              <a:t>toxi</a:t>
            </a:r>
            <a:r>
              <a:rPr lang="en-US" altLang="ja-JP" dirty="0" smtClean="0"/>
              <a:t>*</a:t>
            </a:r>
            <a:r>
              <a:rPr lang="ja-JP" altLang="en-US" dirty="0" smtClean="0"/>
              <a:t>は</a:t>
            </a:r>
            <a:r>
              <a:rPr lang="en-US" altLang="ja-JP" dirty="0" smtClean="0"/>
              <a:t>toxin</a:t>
            </a:r>
            <a:r>
              <a:rPr lang="ja-JP" altLang="en-US" dirty="0" smtClean="0"/>
              <a:t>、</a:t>
            </a:r>
            <a:r>
              <a:rPr lang="en-US" altLang="ja-JP" dirty="0" smtClean="0"/>
              <a:t>toxic</a:t>
            </a:r>
            <a:r>
              <a:rPr lang="ja-JP" altLang="en-US" dirty="0" smtClean="0"/>
              <a:t>、</a:t>
            </a:r>
            <a:r>
              <a:rPr lang="en-US" altLang="ja-JP" dirty="0" smtClean="0"/>
              <a:t>toxicity</a:t>
            </a:r>
            <a:r>
              <a:rPr lang="ja-JP" altLang="en-US" dirty="0" smtClean="0"/>
              <a:t>、</a:t>
            </a:r>
            <a:r>
              <a:rPr lang="en-US" altLang="ja-JP" dirty="0" smtClean="0"/>
              <a:t>toxicology</a:t>
            </a:r>
            <a:r>
              <a:rPr lang="ja-JP" altLang="en-US" dirty="0" smtClean="0"/>
              <a:t>などを検索</a:t>
            </a:r>
            <a:endParaRPr lang="en-US" altLang="ja-JP" dirty="0" smtClean="0"/>
          </a:p>
          <a:p>
            <a:endParaRPr lang="en-US" altLang="ja-JP" dirty="0" smtClean="0"/>
          </a:p>
          <a:p>
            <a:r>
              <a:rPr kumimoji="1" lang="ja-JP" altLang="ja-JP" dirty="0" smtClean="0"/>
              <a:t>　</a:t>
            </a:r>
            <a:r>
              <a:rPr kumimoji="1" lang="ja-JP" altLang="en-US" dirty="0" smtClean="0"/>
              <a:t>　　　　　　　　</a:t>
            </a:r>
            <a:r>
              <a:rPr kumimoji="1" lang="en-US" altLang="ja-JP" dirty="0" smtClean="0"/>
              <a:t> </a:t>
            </a:r>
            <a:r>
              <a:rPr kumimoji="1" lang="ja-JP" altLang="en-US" dirty="0" smtClean="0"/>
              <a:t>　</a:t>
            </a:r>
            <a:r>
              <a:rPr kumimoji="1" lang="en-US" altLang="ja-JP" sz="2000" b="1" dirty="0" smtClean="0"/>
              <a:t>?</a:t>
            </a:r>
            <a:r>
              <a:rPr kumimoji="1" lang="ja-JP" altLang="en-US" dirty="0" smtClean="0"/>
              <a:t>　</a:t>
            </a:r>
            <a:r>
              <a:rPr kumimoji="1" lang="en-US" altLang="ja-JP" dirty="0" smtClean="0"/>
              <a:t>…</a:t>
            </a:r>
            <a:r>
              <a:rPr kumimoji="1" lang="ja-JP" altLang="en-US" dirty="0" smtClean="0"/>
              <a:t>　</a:t>
            </a:r>
            <a:r>
              <a:rPr kumimoji="1" lang="en-US" altLang="ja-JP" dirty="0" smtClean="0"/>
              <a:t>1</a:t>
            </a:r>
            <a:r>
              <a:rPr kumimoji="1" lang="ja-JP" altLang="en-US" dirty="0" smtClean="0"/>
              <a:t>文字と置き換え</a:t>
            </a:r>
            <a:endParaRPr kumimoji="1" lang="en-US" altLang="ja-JP" dirty="0" smtClean="0"/>
          </a:p>
          <a:p>
            <a:r>
              <a:rPr lang="ja-JP" altLang="ja-JP" dirty="0" smtClean="0"/>
              <a:t>　</a:t>
            </a:r>
            <a:r>
              <a:rPr lang="ja-JP" altLang="en-US" dirty="0" smtClean="0"/>
              <a:t>　　　　　　　　　　　　　　　</a:t>
            </a:r>
            <a:r>
              <a:rPr lang="en-US" altLang="ja-JP" dirty="0" smtClean="0"/>
              <a:t> </a:t>
            </a:r>
            <a:r>
              <a:rPr lang="en-US" altLang="ja-JP" dirty="0" err="1" smtClean="0"/>
              <a:t>sawt??th</a:t>
            </a:r>
            <a:r>
              <a:rPr lang="ja-JP" altLang="en-US" dirty="0" smtClean="0"/>
              <a:t>は</a:t>
            </a:r>
            <a:r>
              <a:rPr lang="en-US" altLang="ja-JP" dirty="0" err="1" smtClean="0"/>
              <a:t>sawtooth</a:t>
            </a:r>
            <a:r>
              <a:rPr lang="ja-JP" altLang="en-US" dirty="0" smtClean="0"/>
              <a:t>、</a:t>
            </a:r>
            <a:r>
              <a:rPr lang="en-US" altLang="ja-JP" dirty="0" err="1" smtClean="0"/>
              <a:t>sawteeth</a:t>
            </a:r>
            <a:r>
              <a:rPr lang="ja-JP" altLang="en-US" dirty="0" smtClean="0"/>
              <a:t>を検索</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タイトル 1"/>
          <p:cNvSpPr>
            <a:spLocks noGrp="1"/>
          </p:cNvSpPr>
          <p:nvPr>
            <p:ph type="title"/>
          </p:nvPr>
        </p:nvSpPr>
        <p:spPr/>
        <p:txBody>
          <a:bodyPr/>
          <a:lstStyle/>
          <a:p>
            <a:pPr algn="l"/>
            <a:r>
              <a:rPr lang="ja-JP" altLang="en-US" sz="4800" dirty="0" smtClean="0">
                <a:solidFill>
                  <a:srgbClr val="FF0000"/>
                </a:solidFill>
              </a:rPr>
              <a:t> やってはいけないこと</a:t>
            </a:r>
          </a:p>
        </p:txBody>
      </p:sp>
      <p:sp>
        <p:nvSpPr>
          <p:cNvPr id="3" name="コンテンツ プレースホルダ 2"/>
          <p:cNvSpPr>
            <a:spLocks noGrp="1"/>
          </p:cNvSpPr>
          <p:nvPr>
            <p:ph idx="1"/>
          </p:nvPr>
        </p:nvSpPr>
        <p:spPr>
          <a:xfrm>
            <a:off x="457200" y="1340768"/>
            <a:ext cx="8229600" cy="4997152"/>
          </a:xfrm>
        </p:spPr>
        <p:txBody>
          <a:bodyPr rtlCol="0">
            <a:normAutofit/>
          </a:bodyPr>
          <a:lstStyle/>
          <a:p>
            <a:pPr fontAlgn="auto">
              <a:spcAft>
                <a:spcPts val="0"/>
              </a:spcAft>
              <a:buFont typeface="Arial" pitchFamily="34" charset="0"/>
              <a:buChar char="•"/>
              <a:defRPr/>
            </a:pPr>
            <a:r>
              <a:rPr lang="ja-JP" altLang="en-US" sz="2800" dirty="0" smtClean="0"/>
              <a:t>プログラムを使った機械的ダウンロード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雑誌の記事一号分を丸ごとダウンロードする、など見境のないダウンロード</a:t>
            </a:r>
            <a:endParaRPr lang="en-US" altLang="ja-JP" sz="2800" dirty="0" smtClean="0"/>
          </a:p>
          <a:p>
            <a:pPr fontAlgn="auto">
              <a:spcAft>
                <a:spcPts val="0"/>
              </a:spcAft>
              <a:buFont typeface="Arial" pitchFamily="34" charset="0"/>
              <a:buChar char="•"/>
              <a:defRPr/>
            </a:pPr>
            <a:endParaRPr lang="en-US" altLang="ja-JP" sz="2800" dirty="0" smtClean="0"/>
          </a:p>
          <a:p>
            <a:pPr fontAlgn="auto">
              <a:spcAft>
                <a:spcPts val="0"/>
              </a:spcAft>
              <a:buFont typeface="Arial" pitchFamily="34" charset="0"/>
              <a:buChar char="•"/>
              <a:defRPr/>
            </a:pPr>
            <a:r>
              <a:rPr lang="ja-JP" altLang="en-US" sz="2800" dirty="0" smtClean="0"/>
              <a:t>ダウンロードしたコンテンツをコピーして皆で使う</a:t>
            </a:r>
            <a:endParaRPr lang="en-US" altLang="ja-JP" sz="2800" dirty="0" smtClean="0"/>
          </a:p>
          <a:p>
            <a:pPr algn="r" fontAlgn="auto">
              <a:spcAft>
                <a:spcPts val="0"/>
              </a:spcAft>
              <a:buFont typeface="Arial" pitchFamily="34" charset="0"/>
              <a:buNone/>
              <a:defRPr/>
            </a:pPr>
            <a:r>
              <a:rPr lang="ja-JP" altLang="en-US" sz="2800" dirty="0" smtClean="0"/>
              <a:t>・・・などは厳禁です。</a:t>
            </a:r>
            <a:endParaRPr lang="en-US" altLang="ja-JP" sz="2800" dirty="0" smtClean="0"/>
          </a:p>
          <a:p>
            <a:pPr algn="r" fontAlgn="auto">
              <a:spcAft>
                <a:spcPts val="0"/>
              </a:spcAft>
              <a:buFont typeface="Arial" pitchFamily="34" charset="0"/>
              <a:buNone/>
              <a:defRPr/>
            </a:pPr>
            <a:endParaRPr lang="en-US" altLang="ja-JP" sz="2800" dirty="0" smtClean="0"/>
          </a:p>
          <a:p>
            <a:pPr algn="r" fontAlgn="auto">
              <a:spcAft>
                <a:spcPts val="0"/>
              </a:spcAft>
              <a:buFont typeface="Arial" pitchFamily="34" charset="0"/>
              <a:buNone/>
              <a:defRPr/>
            </a:pPr>
            <a:r>
              <a:rPr lang="ja-JP" altLang="en-US" sz="2400" dirty="0" smtClean="0"/>
              <a:t>（参考）電子ジャーナル利用上の注意（</a:t>
            </a:r>
            <a:r>
              <a:rPr lang="en-US" altLang="ja-JP" sz="2400" dirty="0" smtClean="0"/>
              <a:t> </a:t>
            </a:r>
            <a:r>
              <a:rPr lang="en-US" altLang="ja-JP" sz="2400" dirty="0" smtClean="0">
                <a:solidFill>
                  <a:srgbClr val="0000FF"/>
                </a:solidFill>
              </a:rPr>
              <a:t>http://www.lib.ibaraki.ac.jp/oj/e-journals.html </a:t>
            </a:r>
            <a:r>
              <a:rPr lang="ja-JP" altLang="en-US" sz="2400" dirty="0" smtClean="0"/>
              <a:t>）</a:t>
            </a:r>
            <a:endParaRPr lang="en-US" altLang="ja-JP" sz="2400" dirty="0" smtClean="0"/>
          </a:p>
          <a:p>
            <a:pPr algn="r" fontAlgn="auto">
              <a:spcAft>
                <a:spcPts val="0"/>
              </a:spcAft>
              <a:buFont typeface="Arial" pitchFamily="34" charset="0"/>
              <a:buNone/>
              <a:defRPr/>
            </a:pPr>
            <a:endParaRPr lang="ja-JP" altLang="en-US" sz="2800" dirty="0"/>
          </a:p>
        </p:txBody>
      </p:sp>
      <p:sp>
        <p:nvSpPr>
          <p:cNvPr id="4"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1835150" y="2889250"/>
            <a:ext cx="5473700" cy="1079500"/>
          </a:xfrm>
        </p:spPr>
        <p:txBody>
          <a:bodyPr/>
          <a:lstStyle/>
          <a:p>
            <a:pPr marL="0" indent="0" algn="ctr">
              <a:buNone/>
              <a:defRPr/>
            </a:pPr>
            <a:r>
              <a:rPr lang="en-US" altLang="ja-JP" sz="6600" b="1" dirty="0" smtClean="0">
                <a:effectLst>
                  <a:outerShdw blurRad="38100" dist="38100" dir="2700000" algn="tl">
                    <a:srgbClr val="000000">
                      <a:alpha val="43137"/>
                    </a:srgbClr>
                  </a:outerShdw>
                </a:effectLst>
                <a:latin typeface="Arial" pitchFamily="34" charset="0"/>
                <a:cs typeface="Arial" pitchFamily="34" charset="0"/>
              </a:rPr>
              <a:t>3.</a:t>
            </a:r>
            <a:r>
              <a:rPr lang="ja-JP" altLang="en-US" sz="6600" b="1" dirty="0" smtClean="0">
                <a:effectLst>
                  <a:outerShdw blurRad="38100" dist="38100" dir="2700000" algn="tl">
                    <a:srgbClr val="000000">
                      <a:alpha val="43137"/>
                    </a:srgbClr>
                  </a:outerShdw>
                </a:effectLst>
              </a:rPr>
              <a:t>演習</a:t>
            </a:r>
            <a:r>
              <a:rPr lang="ja-JP" altLang="en-US" sz="6600" b="1" dirty="0">
                <a:effectLst>
                  <a:outerShdw blurRad="38100" dist="38100" dir="2700000" algn="tl">
                    <a:srgbClr val="000000">
                      <a:alpha val="43137"/>
                    </a:srgbClr>
                  </a:outerShdw>
                </a:effectLst>
              </a:rPr>
              <a:t>問題</a:t>
            </a:r>
          </a:p>
        </p:txBody>
      </p:sp>
    </p:spTree>
    <p:extLst>
      <p:ext uri="{BB962C8B-B14F-4D97-AF65-F5344CB8AC3E}">
        <p14:creationId xmlns:p14="http://schemas.microsoft.com/office/powerpoint/2010/main" val="141806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5"/>
          <p:cNvSpPr txBox="1">
            <a:spLocks noChangeArrowheads="1"/>
          </p:cNvSpPr>
          <p:nvPr/>
        </p:nvSpPr>
        <p:spPr bwMode="auto">
          <a:xfrm>
            <a:off x="106933" y="6535981"/>
            <a:ext cx="1728763"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3</a:t>
            </a:r>
            <a:r>
              <a:rPr kumimoji="1" lang="en-US" altLang="ja-JP" b="1" dirty="0" smtClean="0">
                <a:solidFill>
                  <a:schemeClr val="tx1"/>
                </a:solidFill>
                <a:latin typeface="ＭＳ 明朝" pitchFamily="17" charset="-128"/>
                <a:ea typeface="ＭＳ 明朝" pitchFamily="17" charset="-128"/>
              </a:rPr>
              <a:t>.</a:t>
            </a:r>
            <a:r>
              <a:rPr lang="ja-JP" altLang="en-US" b="1" dirty="0">
                <a:solidFill>
                  <a:schemeClr val="tx1"/>
                </a:solidFill>
                <a:latin typeface="ＭＳ 明朝" pitchFamily="17" charset="-128"/>
                <a:ea typeface="ＭＳ 明朝" pitchFamily="17" charset="-128"/>
              </a:rPr>
              <a:t>演習問題</a:t>
            </a:r>
            <a:endParaRPr kumimoji="1" lang="ja-JP" altLang="en-US" b="1" dirty="0">
              <a:solidFill>
                <a:schemeClr val="tx1"/>
              </a:solidFill>
              <a:latin typeface="ＭＳ 明朝" pitchFamily="17" charset="-128"/>
              <a:ea typeface="ＭＳ 明朝" pitchFamily="17" charset="-128"/>
            </a:endParaRPr>
          </a:p>
        </p:txBody>
      </p:sp>
      <p:sp>
        <p:nvSpPr>
          <p:cNvPr id="17411" name="タイトル 1"/>
          <p:cNvSpPr txBox="1">
            <a:spLocks/>
          </p:cNvSpPr>
          <p:nvPr/>
        </p:nvSpPr>
        <p:spPr bwMode="auto">
          <a:xfrm>
            <a:off x="0" y="0"/>
            <a:ext cx="4500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fontAlgn="base">
              <a:spcBef>
                <a:spcPct val="0"/>
              </a:spcBef>
            </a:pPr>
            <a:r>
              <a:rPr kumimoji="1" lang="ja-JP" altLang="en-US" sz="4800" dirty="0">
                <a:solidFill>
                  <a:srgbClr val="000000"/>
                </a:solidFill>
              </a:rPr>
              <a:t> </a:t>
            </a:r>
          </a:p>
        </p:txBody>
      </p:sp>
      <p:sp>
        <p:nvSpPr>
          <p:cNvPr id="6" name="サブタイトル 2"/>
          <p:cNvSpPr txBox="1">
            <a:spLocks/>
          </p:cNvSpPr>
          <p:nvPr/>
        </p:nvSpPr>
        <p:spPr bwMode="auto">
          <a:xfrm>
            <a:off x="1005744" y="2997200"/>
            <a:ext cx="7132513" cy="2214563"/>
          </a:xfrm>
          <a:prstGeom prst="rect">
            <a:avLst/>
          </a:prstGeom>
          <a:noFill/>
          <a:ln w="222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0" indent="0" algn="ctr" defTabSz="449263" rtl="0" eaLnBrk="0" fontAlgn="base" hangingPunct="0">
              <a:spcBef>
                <a:spcPts val="1100"/>
              </a:spcBef>
              <a:spcAft>
                <a:spcPct val="0"/>
              </a:spcAft>
              <a:buClr>
                <a:srgbClr val="000000"/>
              </a:buClr>
              <a:buSzPct val="100000"/>
              <a:buFont typeface="Arial" charset="0"/>
              <a:buNone/>
              <a:defRPr kumimoji="1" sz="2400" baseline="0">
                <a:solidFill>
                  <a:srgbClr val="000000"/>
                </a:solidFill>
                <a:latin typeface="+mn-lt"/>
                <a:ea typeface="+mn-ea"/>
                <a:cs typeface="+mn-cs"/>
              </a:defRPr>
            </a:lvl1pPr>
            <a:lvl2pPr marL="457200" indent="0" algn="ctr" defTabSz="449263" rtl="0" eaLnBrk="0" fontAlgn="base" hangingPunct="0">
              <a:spcBef>
                <a:spcPts val="1000"/>
              </a:spcBef>
              <a:spcAft>
                <a:spcPct val="0"/>
              </a:spcAft>
              <a:buClr>
                <a:srgbClr val="000000"/>
              </a:buClr>
              <a:buSzPct val="100000"/>
              <a:buFont typeface="Arial" charset="0"/>
              <a:buNone/>
              <a:defRPr kumimoji="1" sz="4000">
                <a:solidFill>
                  <a:srgbClr val="000000"/>
                </a:solidFill>
                <a:latin typeface="+mn-lt"/>
                <a:ea typeface="+mn-ea"/>
              </a:defRPr>
            </a:lvl2pPr>
            <a:lvl3pPr marL="914400" indent="0" algn="ctr" defTabSz="449263" rtl="0" eaLnBrk="0" fontAlgn="base" hangingPunct="0">
              <a:spcBef>
                <a:spcPts val="900"/>
              </a:spcBef>
              <a:spcAft>
                <a:spcPct val="0"/>
              </a:spcAft>
              <a:buClr>
                <a:srgbClr val="000000"/>
              </a:buClr>
              <a:buSzPct val="100000"/>
              <a:buFont typeface="Arial" charset="0"/>
              <a:buNone/>
              <a:defRPr kumimoji="1" sz="3600">
                <a:solidFill>
                  <a:srgbClr val="000000"/>
                </a:solidFill>
                <a:latin typeface="+mn-lt"/>
                <a:ea typeface="+mn-ea"/>
              </a:defRPr>
            </a:lvl3pPr>
            <a:lvl4pPr marL="1371600" indent="0" algn="ctr" defTabSz="449263" rtl="0" eaLnBrk="0" fontAlgn="base" hangingPunct="0">
              <a:spcBef>
                <a:spcPts val="800"/>
              </a:spcBef>
              <a:spcAft>
                <a:spcPct val="0"/>
              </a:spcAft>
              <a:buClr>
                <a:srgbClr val="000000"/>
              </a:buClr>
              <a:buSzPct val="100000"/>
              <a:buFont typeface="Arial" charset="0"/>
              <a:buNone/>
              <a:defRPr kumimoji="1" sz="3200">
                <a:solidFill>
                  <a:srgbClr val="000000"/>
                </a:solidFill>
                <a:latin typeface="+mn-lt"/>
                <a:ea typeface="+mn-ea"/>
              </a:defRPr>
            </a:lvl4pPr>
            <a:lvl5pPr marL="1828800" indent="0" algn="ctr" defTabSz="449263" rtl="0" eaLnBrk="0" fontAlgn="base" hangingPunct="0">
              <a:spcBef>
                <a:spcPts val="700"/>
              </a:spcBef>
              <a:spcAft>
                <a:spcPct val="0"/>
              </a:spcAft>
              <a:buClr>
                <a:srgbClr val="000000"/>
              </a:buClr>
              <a:buSzPct val="100000"/>
              <a:buFont typeface="Arial" charset="0"/>
              <a:buNone/>
              <a:defRPr kumimoji="1" sz="2800">
                <a:solidFill>
                  <a:srgbClr val="000000"/>
                </a:solidFill>
                <a:latin typeface="+mn-lt"/>
                <a:ea typeface="+mn-ea"/>
              </a:defRPr>
            </a:lvl5pPr>
            <a:lvl6pPr marL="22860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6pPr>
            <a:lvl7pPr marL="27432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7pPr>
            <a:lvl8pPr marL="32004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8pPr>
            <a:lvl9pPr marL="36576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9pPr>
          </a:lstStyle>
          <a:p>
            <a:pPr algn="l">
              <a:lnSpc>
                <a:spcPct val="150000"/>
              </a:lnSpc>
              <a:defRPr/>
            </a:pPr>
            <a:r>
              <a:rPr lang="ja-JP" altLang="en-US" sz="2800" kern="0" dirty="0" smtClean="0">
                <a:latin typeface="Calibri"/>
              </a:rPr>
              <a:t>・最新号を読んでみましょう。</a:t>
            </a:r>
            <a:endParaRPr lang="en-US" altLang="ja-JP" sz="2800" kern="0" dirty="0" smtClean="0">
              <a:latin typeface="Calibri"/>
            </a:endParaRPr>
          </a:p>
          <a:p>
            <a:pPr algn="l">
              <a:lnSpc>
                <a:spcPct val="150000"/>
              </a:lnSpc>
              <a:defRPr/>
            </a:pPr>
            <a:r>
              <a:rPr lang="ja-JP" altLang="en-US" sz="2800" kern="0" dirty="0" smtClean="0">
                <a:latin typeface="Calibri"/>
              </a:rPr>
              <a:t>・結果一覧画面に抄録を表示させてみましょう。</a:t>
            </a:r>
            <a:endParaRPr lang="en-US" altLang="ja-JP" sz="2800" kern="0" dirty="0" smtClean="0">
              <a:latin typeface="Calibri"/>
            </a:endParaRPr>
          </a:p>
          <a:p>
            <a:pPr algn="l">
              <a:lnSpc>
                <a:spcPct val="150000"/>
              </a:lnSpc>
              <a:defRPr/>
            </a:pPr>
            <a:r>
              <a:rPr lang="ja-JP" altLang="en-US" sz="2800" kern="0" dirty="0" smtClean="0">
                <a:latin typeface="Calibri"/>
              </a:rPr>
              <a:t>・冊子体発効前論文を確認してみましょう。</a:t>
            </a:r>
            <a:endParaRPr lang="ja-JP" altLang="en-US" sz="2800" kern="0" dirty="0">
              <a:latin typeface="Calibri"/>
            </a:endParaRPr>
          </a:p>
        </p:txBody>
      </p:sp>
      <p:sp>
        <p:nvSpPr>
          <p:cNvPr id="3" name="テキスト ボックス 2"/>
          <p:cNvSpPr txBox="1"/>
          <p:nvPr/>
        </p:nvSpPr>
        <p:spPr bwMode="auto">
          <a:xfrm>
            <a:off x="214313" y="1788210"/>
            <a:ext cx="8715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p>
            <a:pPr>
              <a:defRPr/>
            </a:pPr>
            <a:r>
              <a:rPr lang="en-US" altLang="ja-JP" sz="3600" kern="0" dirty="0">
                <a:solidFill>
                  <a:schemeClr val="tx1"/>
                </a:solidFill>
                <a:latin typeface="Calibri"/>
              </a:rPr>
              <a:t>Q1</a:t>
            </a:r>
            <a:r>
              <a:rPr lang="ja-JP" altLang="en-US" sz="3600" kern="0" dirty="0" err="1" smtClean="0">
                <a:solidFill>
                  <a:schemeClr val="tx1"/>
                </a:solidFill>
                <a:latin typeface="Calibri"/>
              </a:rPr>
              <a:t>．</a:t>
            </a:r>
            <a:r>
              <a:rPr lang="ja-JP" altLang="en-US" sz="3600" kern="0" dirty="0" smtClean="0">
                <a:latin typeface="Calibri"/>
              </a:rPr>
              <a:t>雑誌「</a:t>
            </a:r>
            <a:r>
              <a:rPr lang="en-US" altLang="ja-JP" sz="3600" kern="0" dirty="0">
                <a:latin typeface="Calibri"/>
              </a:rPr>
              <a:t>Analytical Biochemistry</a:t>
            </a:r>
            <a:r>
              <a:rPr lang="ja-JP" altLang="en-US" sz="3600" kern="0" dirty="0" smtClean="0">
                <a:latin typeface="Calibri"/>
              </a:rPr>
              <a:t>」について、</a:t>
            </a:r>
            <a:endParaRPr kumimoji="1" lang="ja-JP" altLang="en-US" sz="2000" dirty="0">
              <a:solidFill>
                <a:schemeClr val="tx1"/>
              </a:solidFill>
              <a:latin typeface="ＭＳ Ｐゴシック" charset="-128"/>
              <a:ea typeface="ＭＳ ゴシック" pitchFamily="49" charset="-128"/>
            </a:endParaRPr>
          </a:p>
        </p:txBody>
      </p:sp>
    </p:spTree>
    <p:extLst>
      <p:ext uri="{BB962C8B-B14F-4D97-AF65-F5344CB8AC3E}">
        <p14:creationId xmlns:p14="http://schemas.microsoft.com/office/powerpoint/2010/main" val="242189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28" y="2760"/>
            <a:ext cx="7222568" cy="925929"/>
          </a:xfrm>
        </p:spPr>
        <p:txBody>
          <a:bodyPr/>
          <a:lstStyle/>
          <a:p>
            <a:pPr algn="l"/>
            <a:r>
              <a:rPr kumimoji="1" lang="ja-JP" altLang="en-US" dirty="0" smtClean="0"/>
              <a:t> </a:t>
            </a:r>
            <a:r>
              <a:rPr kumimoji="1" lang="ja-JP" altLang="en-US" sz="5400" dirty="0" smtClean="0"/>
              <a:t>目次</a:t>
            </a:r>
            <a:endParaRPr kumimoji="1" lang="ja-JP" altLang="en-US" sz="5400" dirty="0"/>
          </a:p>
        </p:txBody>
      </p:sp>
      <p:sp>
        <p:nvSpPr>
          <p:cNvPr id="3" name="コンテンツ プレースホルダ 2"/>
          <p:cNvSpPr>
            <a:spLocks noGrp="1"/>
          </p:cNvSpPr>
          <p:nvPr>
            <p:ph idx="1"/>
          </p:nvPr>
        </p:nvSpPr>
        <p:spPr>
          <a:xfrm>
            <a:off x="467544" y="1628800"/>
            <a:ext cx="8319510" cy="3888432"/>
          </a:xfrm>
        </p:spPr>
        <p:txBody>
          <a:bodyPr/>
          <a:lstStyle/>
          <a:p>
            <a:pPr marL="0" indent="0">
              <a:lnSpc>
                <a:spcPts val="6500"/>
              </a:lnSpc>
              <a:buNone/>
            </a:pPr>
            <a:r>
              <a:rPr kumimoji="1" lang="en-US" altLang="ja-JP" sz="4800" b="1" dirty="0" smtClean="0">
                <a:latin typeface="Arial" pitchFamily="34" charset="0"/>
                <a:cs typeface="Arial" pitchFamily="34" charset="0"/>
              </a:rPr>
              <a:t>1</a:t>
            </a:r>
            <a:r>
              <a:rPr kumimoji="1" lang="ja-JP" altLang="en-US" sz="4800" b="1" dirty="0" err="1" smtClean="0">
                <a:latin typeface="Arial" pitchFamily="34" charset="0"/>
                <a:cs typeface="Arial" pitchFamily="34" charset="0"/>
              </a:rPr>
              <a:t>．</a:t>
            </a:r>
            <a:r>
              <a:rPr kumimoji="1" lang="en-US" altLang="ja-JP" sz="4800" b="1" dirty="0" err="1" smtClean="0">
                <a:latin typeface="Arial" pitchFamily="34" charset="0"/>
                <a:cs typeface="Arial" pitchFamily="34" charset="0"/>
              </a:rPr>
              <a:t>ScienceDirect</a:t>
            </a:r>
            <a:r>
              <a:rPr kumimoji="1" lang="ja-JP" altLang="en-US" sz="4800" b="1" dirty="0" smtClean="0"/>
              <a:t>概要</a:t>
            </a:r>
            <a:endParaRPr kumimoji="1" lang="en-US" altLang="ja-JP" sz="4800" b="1" dirty="0" smtClean="0"/>
          </a:p>
          <a:p>
            <a:pPr marL="0" indent="0">
              <a:lnSpc>
                <a:spcPts val="6500"/>
              </a:lnSpc>
              <a:buNone/>
            </a:pPr>
            <a:r>
              <a:rPr kumimoji="1" lang="en-US" altLang="ja-JP" sz="4800" b="1" dirty="0" smtClean="0">
                <a:latin typeface="Arial" pitchFamily="34" charset="0"/>
                <a:cs typeface="Arial" pitchFamily="34" charset="0"/>
              </a:rPr>
              <a:t>2</a:t>
            </a:r>
            <a:r>
              <a:rPr kumimoji="1" lang="ja-JP" altLang="en-US" sz="4800" b="1" dirty="0" err="1" smtClean="0">
                <a:latin typeface="Arial" pitchFamily="34" charset="0"/>
                <a:cs typeface="Arial" pitchFamily="34" charset="0"/>
              </a:rPr>
              <a:t>．</a:t>
            </a:r>
            <a:r>
              <a:rPr kumimoji="1" lang="en-US" altLang="ja-JP" sz="4800" b="1" dirty="0" err="1" smtClean="0">
                <a:latin typeface="Arial" pitchFamily="34" charset="0"/>
                <a:cs typeface="Arial" pitchFamily="34" charset="0"/>
              </a:rPr>
              <a:t>ScienceDirect</a:t>
            </a:r>
            <a:r>
              <a:rPr kumimoji="1" lang="ja-JP" altLang="en-US" sz="4800" b="1" dirty="0" smtClean="0"/>
              <a:t>の利用方法</a:t>
            </a:r>
            <a:endParaRPr lang="en-US" altLang="ja-JP" sz="4800" b="1" dirty="0" smtClean="0"/>
          </a:p>
          <a:p>
            <a:pPr marL="0" indent="0">
              <a:lnSpc>
                <a:spcPts val="6500"/>
              </a:lnSpc>
              <a:buNone/>
            </a:pPr>
            <a:r>
              <a:rPr lang="en-US" altLang="ja-JP" sz="4800" b="1" dirty="0">
                <a:latin typeface="Arial" pitchFamily="34" charset="0"/>
                <a:cs typeface="Arial" pitchFamily="34" charset="0"/>
              </a:rPr>
              <a:t>3</a:t>
            </a:r>
            <a:r>
              <a:rPr lang="ja-JP" altLang="en-US" sz="4800" b="1" dirty="0" err="1" smtClean="0">
                <a:latin typeface="Arial" pitchFamily="34" charset="0"/>
                <a:cs typeface="Arial" pitchFamily="34" charset="0"/>
              </a:rPr>
              <a:t>．</a:t>
            </a:r>
            <a:r>
              <a:rPr lang="ja-JP" altLang="en-US" sz="4800" b="1" dirty="0" smtClean="0">
                <a:latin typeface="Arial" pitchFamily="34" charset="0"/>
                <a:cs typeface="Arial" pitchFamily="34" charset="0"/>
              </a:rPr>
              <a:t>演習問題</a:t>
            </a:r>
            <a:endParaRPr lang="en-US" altLang="ja-JP" sz="4800" b="1" dirty="0" smtClean="0">
              <a:latin typeface="Arial" pitchFamily="34" charset="0"/>
              <a:cs typeface="Arial" pitchFamily="34" charset="0"/>
            </a:endParaRPr>
          </a:p>
          <a:p>
            <a:pPr marL="0" indent="0">
              <a:lnSpc>
                <a:spcPts val="6500"/>
              </a:lnSpc>
              <a:buNone/>
            </a:pPr>
            <a:r>
              <a:rPr lang="en-US" altLang="ja-JP" sz="4800" b="1" dirty="0">
                <a:latin typeface="Arial" pitchFamily="34" charset="0"/>
                <a:cs typeface="Arial" pitchFamily="34" charset="0"/>
              </a:rPr>
              <a:t>4</a:t>
            </a:r>
            <a:r>
              <a:rPr kumimoji="1" lang="ja-JP" altLang="en-US" sz="4800" b="1" dirty="0" err="1" smtClean="0">
                <a:latin typeface="Arial" pitchFamily="34" charset="0"/>
                <a:cs typeface="Arial" pitchFamily="34" charset="0"/>
              </a:rPr>
              <a:t>．</a:t>
            </a:r>
            <a:r>
              <a:rPr kumimoji="1" lang="ja-JP" altLang="en-US" sz="4800" b="1" dirty="0" smtClean="0"/>
              <a:t>便利な機能</a:t>
            </a:r>
            <a:endParaRPr kumimoji="1" lang="ja-JP" altLang="en-US" sz="4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5"/>
          <p:cNvSpPr txBox="1">
            <a:spLocks noChangeArrowheads="1"/>
          </p:cNvSpPr>
          <p:nvPr/>
        </p:nvSpPr>
        <p:spPr bwMode="auto">
          <a:xfrm>
            <a:off x="106933" y="6535981"/>
            <a:ext cx="1728763"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3</a:t>
            </a:r>
            <a:r>
              <a:rPr kumimoji="1" lang="en-US" altLang="ja-JP" b="1" dirty="0" smtClean="0">
                <a:solidFill>
                  <a:schemeClr val="tx1"/>
                </a:solidFill>
                <a:latin typeface="ＭＳ 明朝" pitchFamily="17" charset="-128"/>
                <a:ea typeface="ＭＳ 明朝" pitchFamily="17" charset="-128"/>
              </a:rPr>
              <a:t>.</a:t>
            </a:r>
            <a:r>
              <a:rPr lang="ja-JP" altLang="en-US" b="1" dirty="0">
                <a:solidFill>
                  <a:schemeClr val="tx1"/>
                </a:solidFill>
                <a:latin typeface="ＭＳ 明朝" pitchFamily="17" charset="-128"/>
                <a:ea typeface="ＭＳ 明朝" pitchFamily="17" charset="-128"/>
              </a:rPr>
              <a:t>演習問題</a:t>
            </a:r>
            <a:endParaRPr kumimoji="1" lang="ja-JP" altLang="en-US" b="1" dirty="0">
              <a:solidFill>
                <a:schemeClr val="tx1"/>
              </a:solidFill>
              <a:latin typeface="ＭＳ 明朝" pitchFamily="17" charset="-128"/>
              <a:ea typeface="ＭＳ 明朝" pitchFamily="17" charset="-128"/>
            </a:endParaRPr>
          </a:p>
        </p:txBody>
      </p:sp>
      <p:sp>
        <p:nvSpPr>
          <p:cNvPr id="17411" name="タイトル 1"/>
          <p:cNvSpPr txBox="1">
            <a:spLocks/>
          </p:cNvSpPr>
          <p:nvPr/>
        </p:nvSpPr>
        <p:spPr bwMode="auto">
          <a:xfrm>
            <a:off x="0" y="0"/>
            <a:ext cx="4500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fontAlgn="base">
              <a:spcBef>
                <a:spcPct val="0"/>
              </a:spcBef>
            </a:pPr>
            <a:r>
              <a:rPr kumimoji="1" lang="ja-JP" altLang="en-US" sz="4800" dirty="0">
                <a:solidFill>
                  <a:srgbClr val="000000"/>
                </a:solidFill>
              </a:rPr>
              <a:t> </a:t>
            </a:r>
          </a:p>
        </p:txBody>
      </p:sp>
      <p:sp>
        <p:nvSpPr>
          <p:cNvPr id="6" name="サブタイトル 2"/>
          <p:cNvSpPr txBox="1">
            <a:spLocks/>
          </p:cNvSpPr>
          <p:nvPr/>
        </p:nvSpPr>
        <p:spPr bwMode="auto">
          <a:xfrm>
            <a:off x="1005744" y="2997200"/>
            <a:ext cx="7132513" cy="2214563"/>
          </a:xfrm>
          <a:prstGeom prst="rect">
            <a:avLst/>
          </a:prstGeom>
          <a:noFill/>
          <a:ln w="222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0" indent="0" algn="ctr" defTabSz="449263" rtl="0" eaLnBrk="0" fontAlgn="base" hangingPunct="0">
              <a:spcBef>
                <a:spcPts val="1100"/>
              </a:spcBef>
              <a:spcAft>
                <a:spcPct val="0"/>
              </a:spcAft>
              <a:buClr>
                <a:srgbClr val="000000"/>
              </a:buClr>
              <a:buSzPct val="100000"/>
              <a:buFont typeface="Arial" charset="0"/>
              <a:buNone/>
              <a:defRPr kumimoji="1" sz="2400" baseline="0">
                <a:solidFill>
                  <a:srgbClr val="000000"/>
                </a:solidFill>
                <a:latin typeface="+mn-lt"/>
                <a:ea typeface="+mn-ea"/>
                <a:cs typeface="+mn-cs"/>
              </a:defRPr>
            </a:lvl1pPr>
            <a:lvl2pPr marL="457200" indent="0" algn="ctr" defTabSz="449263" rtl="0" eaLnBrk="0" fontAlgn="base" hangingPunct="0">
              <a:spcBef>
                <a:spcPts val="1000"/>
              </a:spcBef>
              <a:spcAft>
                <a:spcPct val="0"/>
              </a:spcAft>
              <a:buClr>
                <a:srgbClr val="000000"/>
              </a:buClr>
              <a:buSzPct val="100000"/>
              <a:buFont typeface="Arial" charset="0"/>
              <a:buNone/>
              <a:defRPr kumimoji="1" sz="4000">
                <a:solidFill>
                  <a:srgbClr val="000000"/>
                </a:solidFill>
                <a:latin typeface="+mn-lt"/>
                <a:ea typeface="+mn-ea"/>
              </a:defRPr>
            </a:lvl2pPr>
            <a:lvl3pPr marL="914400" indent="0" algn="ctr" defTabSz="449263" rtl="0" eaLnBrk="0" fontAlgn="base" hangingPunct="0">
              <a:spcBef>
                <a:spcPts val="900"/>
              </a:spcBef>
              <a:spcAft>
                <a:spcPct val="0"/>
              </a:spcAft>
              <a:buClr>
                <a:srgbClr val="000000"/>
              </a:buClr>
              <a:buSzPct val="100000"/>
              <a:buFont typeface="Arial" charset="0"/>
              <a:buNone/>
              <a:defRPr kumimoji="1" sz="3600">
                <a:solidFill>
                  <a:srgbClr val="000000"/>
                </a:solidFill>
                <a:latin typeface="+mn-lt"/>
                <a:ea typeface="+mn-ea"/>
              </a:defRPr>
            </a:lvl3pPr>
            <a:lvl4pPr marL="1371600" indent="0" algn="ctr" defTabSz="449263" rtl="0" eaLnBrk="0" fontAlgn="base" hangingPunct="0">
              <a:spcBef>
                <a:spcPts val="800"/>
              </a:spcBef>
              <a:spcAft>
                <a:spcPct val="0"/>
              </a:spcAft>
              <a:buClr>
                <a:srgbClr val="000000"/>
              </a:buClr>
              <a:buSzPct val="100000"/>
              <a:buFont typeface="Arial" charset="0"/>
              <a:buNone/>
              <a:defRPr kumimoji="1" sz="3200">
                <a:solidFill>
                  <a:srgbClr val="000000"/>
                </a:solidFill>
                <a:latin typeface="+mn-lt"/>
                <a:ea typeface="+mn-ea"/>
              </a:defRPr>
            </a:lvl4pPr>
            <a:lvl5pPr marL="1828800" indent="0" algn="ctr" defTabSz="449263" rtl="0" eaLnBrk="0" fontAlgn="base" hangingPunct="0">
              <a:spcBef>
                <a:spcPts val="700"/>
              </a:spcBef>
              <a:spcAft>
                <a:spcPct val="0"/>
              </a:spcAft>
              <a:buClr>
                <a:srgbClr val="000000"/>
              </a:buClr>
              <a:buSzPct val="100000"/>
              <a:buFont typeface="Arial" charset="0"/>
              <a:buNone/>
              <a:defRPr kumimoji="1" sz="2800">
                <a:solidFill>
                  <a:srgbClr val="000000"/>
                </a:solidFill>
                <a:latin typeface="+mn-lt"/>
                <a:ea typeface="+mn-ea"/>
              </a:defRPr>
            </a:lvl5pPr>
            <a:lvl6pPr marL="22860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6pPr>
            <a:lvl7pPr marL="27432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7pPr>
            <a:lvl8pPr marL="32004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8pPr>
            <a:lvl9pPr marL="36576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9pPr>
          </a:lstStyle>
          <a:p>
            <a:pPr algn="l">
              <a:lnSpc>
                <a:spcPct val="150000"/>
              </a:lnSpc>
              <a:defRPr/>
            </a:pPr>
            <a:r>
              <a:rPr lang="ja-JP" altLang="en-US" sz="2800" kern="0" dirty="0" smtClean="0">
                <a:latin typeface="Calibri"/>
              </a:rPr>
              <a:t>・関連する論文を探してみましょう。</a:t>
            </a:r>
            <a:endParaRPr lang="en-US" altLang="ja-JP" sz="2800" kern="0" dirty="0" smtClean="0">
              <a:latin typeface="Calibri"/>
            </a:endParaRPr>
          </a:p>
          <a:p>
            <a:pPr algn="l">
              <a:lnSpc>
                <a:spcPct val="150000"/>
              </a:lnSpc>
              <a:defRPr/>
            </a:pPr>
            <a:r>
              <a:rPr lang="ja-JP" altLang="en-US" sz="2800" kern="0" dirty="0" smtClean="0">
                <a:latin typeface="Calibri"/>
              </a:rPr>
              <a:t>・どの雑誌に多く載っていますか？</a:t>
            </a:r>
            <a:endParaRPr lang="en-US" altLang="ja-JP" sz="2800" kern="0" dirty="0" smtClean="0">
              <a:latin typeface="Calibri"/>
            </a:endParaRPr>
          </a:p>
          <a:p>
            <a:pPr algn="l">
              <a:lnSpc>
                <a:spcPct val="150000"/>
              </a:lnSpc>
              <a:defRPr/>
            </a:pPr>
            <a:r>
              <a:rPr lang="ja-JP" altLang="en-US" sz="2800" kern="0" dirty="0" smtClean="0">
                <a:latin typeface="Calibri"/>
              </a:rPr>
              <a:t>・イメージでも探してみましょう。</a:t>
            </a:r>
            <a:endParaRPr lang="en-US" altLang="ja-JP" sz="2800" kern="0" dirty="0" smtClean="0">
              <a:latin typeface="Calibri"/>
            </a:endParaRPr>
          </a:p>
        </p:txBody>
      </p:sp>
      <p:sp>
        <p:nvSpPr>
          <p:cNvPr id="3" name="テキスト ボックス 2"/>
          <p:cNvSpPr txBox="1"/>
          <p:nvPr/>
        </p:nvSpPr>
        <p:spPr bwMode="auto">
          <a:xfrm>
            <a:off x="0" y="1511211"/>
            <a:ext cx="9143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defRPr/>
            </a:pPr>
            <a:r>
              <a:rPr lang="en-US" altLang="ja-JP" sz="3600" kern="0" dirty="0" smtClean="0">
                <a:solidFill>
                  <a:schemeClr val="tx1"/>
                </a:solidFill>
                <a:latin typeface="Calibri"/>
              </a:rPr>
              <a:t>Q2</a:t>
            </a:r>
            <a:r>
              <a:rPr lang="ja-JP" altLang="en-US" sz="3600" kern="0" dirty="0" err="1" smtClean="0">
                <a:solidFill>
                  <a:schemeClr val="tx1"/>
                </a:solidFill>
                <a:latin typeface="Calibri"/>
              </a:rPr>
              <a:t>．</a:t>
            </a:r>
            <a:r>
              <a:rPr lang="ja-JP" altLang="en-US" sz="3600" kern="0" dirty="0" smtClean="0">
                <a:solidFill>
                  <a:schemeClr val="tx1"/>
                </a:solidFill>
                <a:latin typeface="Calibri"/>
              </a:rPr>
              <a:t>ホンダのロボット</a:t>
            </a:r>
            <a:endParaRPr lang="en-US" altLang="ja-JP" sz="3600" kern="0" dirty="0" smtClean="0">
              <a:solidFill>
                <a:schemeClr val="tx1"/>
              </a:solidFill>
              <a:latin typeface="Calibri"/>
            </a:endParaRPr>
          </a:p>
          <a:p>
            <a:pPr>
              <a:defRPr/>
            </a:pPr>
            <a:r>
              <a:rPr lang="ja-JP" altLang="en-US" sz="3600" kern="0" dirty="0">
                <a:latin typeface="Calibri"/>
              </a:rPr>
              <a:t>　</a:t>
            </a:r>
            <a:r>
              <a:rPr lang="ja-JP" altLang="en-US" sz="3600" kern="0" dirty="0" smtClean="0">
                <a:latin typeface="Calibri"/>
              </a:rPr>
              <a:t>　　　　　　　</a:t>
            </a:r>
            <a:r>
              <a:rPr lang="ja-JP" altLang="en-US" sz="3600" kern="0" dirty="0" smtClean="0">
                <a:solidFill>
                  <a:schemeClr val="tx1"/>
                </a:solidFill>
                <a:latin typeface="Calibri"/>
              </a:rPr>
              <a:t>「アシモ</a:t>
            </a:r>
            <a:r>
              <a:rPr lang="en-US" altLang="ja-JP" sz="3600" kern="0" dirty="0" smtClean="0">
                <a:solidFill>
                  <a:schemeClr val="tx1"/>
                </a:solidFill>
                <a:latin typeface="Calibri"/>
              </a:rPr>
              <a:t>(</a:t>
            </a:r>
            <a:r>
              <a:rPr lang="en-US" altLang="ja-JP" sz="3600" kern="0" dirty="0" err="1" smtClean="0">
                <a:solidFill>
                  <a:schemeClr val="tx1"/>
                </a:solidFill>
                <a:latin typeface="Calibri"/>
              </a:rPr>
              <a:t>asimo</a:t>
            </a:r>
            <a:r>
              <a:rPr lang="en-US" altLang="ja-JP" sz="3600" kern="0" dirty="0" smtClean="0">
                <a:solidFill>
                  <a:schemeClr val="tx1"/>
                </a:solidFill>
                <a:latin typeface="Calibri"/>
              </a:rPr>
              <a:t>)</a:t>
            </a:r>
            <a:r>
              <a:rPr lang="ja-JP" altLang="en-US" sz="3600" kern="0" dirty="0" smtClean="0">
                <a:solidFill>
                  <a:schemeClr val="tx1"/>
                </a:solidFill>
                <a:latin typeface="Calibri"/>
              </a:rPr>
              <a:t>」について、</a:t>
            </a:r>
            <a:endParaRPr kumimoji="1" lang="ja-JP" altLang="en-US" sz="2000" dirty="0">
              <a:solidFill>
                <a:schemeClr val="tx1"/>
              </a:solidFill>
              <a:latin typeface="ＭＳ Ｐゴシック" charset="-128"/>
              <a:ea typeface="ＭＳ ゴシック" pitchFamily="49" charset="-128"/>
            </a:endParaRPr>
          </a:p>
        </p:txBody>
      </p:sp>
    </p:spTree>
    <p:extLst>
      <p:ext uri="{BB962C8B-B14F-4D97-AF65-F5344CB8AC3E}">
        <p14:creationId xmlns:p14="http://schemas.microsoft.com/office/powerpoint/2010/main" val="2752544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5"/>
          <p:cNvSpPr txBox="1">
            <a:spLocks noChangeArrowheads="1"/>
          </p:cNvSpPr>
          <p:nvPr/>
        </p:nvSpPr>
        <p:spPr bwMode="auto">
          <a:xfrm>
            <a:off x="106933" y="6535981"/>
            <a:ext cx="1728763"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3</a:t>
            </a:r>
            <a:r>
              <a:rPr kumimoji="1" lang="en-US" altLang="ja-JP" b="1" dirty="0" smtClean="0">
                <a:solidFill>
                  <a:schemeClr val="tx1"/>
                </a:solidFill>
                <a:latin typeface="ＭＳ 明朝" pitchFamily="17" charset="-128"/>
                <a:ea typeface="ＭＳ 明朝" pitchFamily="17" charset="-128"/>
              </a:rPr>
              <a:t>.</a:t>
            </a:r>
            <a:r>
              <a:rPr lang="ja-JP" altLang="en-US" b="1" dirty="0">
                <a:solidFill>
                  <a:schemeClr val="tx1"/>
                </a:solidFill>
                <a:latin typeface="ＭＳ 明朝" pitchFamily="17" charset="-128"/>
                <a:ea typeface="ＭＳ 明朝" pitchFamily="17" charset="-128"/>
              </a:rPr>
              <a:t>演習問題</a:t>
            </a:r>
            <a:endParaRPr kumimoji="1" lang="ja-JP" altLang="en-US" b="1" dirty="0">
              <a:solidFill>
                <a:schemeClr val="tx1"/>
              </a:solidFill>
              <a:latin typeface="ＭＳ 明朝" pitchFamily="17" charset="-128"/>
              <a:ea typeface="ＭＳ 明朝" pitchFamily="17" charset="-128"/>
            </a:endParaRPr>
          </a:p>
        </p:txBody>
      </p:sp>
      <p:sp>
        <p:nvSpPr>
          <p:cNvPr id="17411" name="タイトル 1"/>
          <p:cNvSpPr txBox="1">
            <a:spLocks/>
          </p:cNvSpPr>
          <p:nvPr/>
        </p:nvSpPr>
        <p:spPr bwMode="auto">
          <a:xfrm>
            <a:off x="0" y="0"/>
            <a:ext cx="4500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fontAlgn="base">
              <a:spcBef>
                <a:spcPct val="0"/>
              </a:spcBef>
            </a:pPr>
            <a:r>
              <a:rPr kumimoji="1" lang="ja-JP" altLang="en-US" sz="4800" dirty="0">
                <a:solidFill>
                  <a:srgbClr val="000000"/>
                </a:solidFill>
              </a:rPr>
              <a:t> </a:t>
            </a:r>
          </a:p>
        </p:txBody>
      </p:sp>
      <p:sp>
        <p:nvSpPr>
          <p:cNvPr id="6" name="サブタイトル 2"/>
          <p:cNvSpPr txBox="1">
            <a:spLocks/>
          </p:cNvSpPr>
          <p:nvPr/>
        </p:nvSpPr>
        <p:spPr bwMode="auto">
          <a:xfrm>
            <a:off x="1005744" y="2996952"/>
            <a:ext cx="7132513" cy="3305320"/>
          </a:xfrm>
          <a:prstGeom prst="rect">
            <a:avLst/>
          </a:prstGeom>
          <a:noFill/>
          <a:ln w="222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0" indent="0" algn="ctr" defTabSz="449263" rtl="0" eaLnBrk="0" fontAlgn="base" hangingPunct="0">
              <a:spcBef>
                <a:spcPts val="1100"/>
              </a:spcBef>
              <a:spcAft>
                <a:spcPct val="0"/>
              </a:spcAft>
              <a:buClr>
                <a:srgbClr val="000000"/>
              </a:buClr>
              <a:buSzPct val="100000"/>
              <a:buFont typeface="Arial" charset="0"/>
              <a:buNone/>
              <a:defRPr kumimoji="1" sz="2400" baseline="0">
                <a:solidFill>
                  <a:srgbClr val="000000"/>
                </a:solidFill>
                <a:latin typeface="+mn-lt"/>
                <a:ea typeface="+mn-ea"/>
                <a:cs typeface="+mn-cs"/>
              </a:defRPr>
            </a:lvl1pPr>
            <a:lvl2pPr marL="457200" indent="0" algn="ctr" defTabSz="449263" rtl="0" eaLnBrk="0" fontAlgn="base" hangingPunct="0">
              <a:spcBef>
                <a:spcPts val="1000"/>
              </a:spcBef>
              <a:spcAft>
                <a:spcPct val="0"/>
              </a:spcAft>
              <a:buClr>
                <a:srgbClr val="000000"/>
              </a:buClr>
              <a:buSzPct val="100000"/>
              <a:buFont typeface="Arial" charset="0"/>
              <a:buNone/>
              <a:defRPr kumimoji="1" sz="4000">
                <a:solidFill>
                  <a:srgbClr val="000000"/>
                </a:solidFill>
                <a:latin typeface="+mn-lt"/>
                <a:ea typeface="+mn-ea"/>
              </a:defRPr>
            </a:lvl2pPr>
            <a:lvl3pPr marL="914400" indent="0" algn="ctr" defTabSz="449263" rtl="0" eaLnBrk="0" fontAlgn="base" hangingPunct="0">
              <a:spcBef>
                <a:spcPts val="900"/>
              </a:spcBef>
              <a:spcAft>
                <a:spcPct val="0"/>
              </a:spcAft>
              <a:buClr>
                <a:srgbClr val="000000"/>
              </a:buClr>
              <a:buSzPct val="100000"/>
              <a:buFont typeface="Arial" charset="0"/>
              <a:buNone/>
              <a:defRPr kumimoji="1" sz="3600">
                <a:solidFill>
                  <a:srgbClr val="000000"/>
                </a:solidFill>
                <a:latin typeface="+mn-lt"/>
                <a:ea typeface="+mn-ea"/>
              </a:defRPr>
            </a:lvl3pPr>
            <a:lvl4pPr marL="1371600" indent="0" algn="ctr" defTabSz="449263" rtl="0" eaLnBrk="0" fontAlgn="base" hangingPunct="0">
              <a:spcBef>
                <a:spcPts val="800"/>
              </a:spcBef>
              <a:spcAft>
                <a:spcPct val="0"/>
              </a:spcAft>
              <a:buClr>
                <a:srgbClr val="000000"/>
              </a:buClr>
              <a:buSzPct val="100000"/>
              <a:buFont typeface="Arial" charset="0"/>
              <a:buNone/>
              <a:defRPr kumimoji="1" sz="3200">
                <a:solidFill>
                  <a:srgbClr val="000000"/>
                </a:solidFill>
                <a:latin typeface="+mn-lt"/>
                <a:ea typeface="+mn-ea"/>
              </a:defRPr>
            </a:lvl4pPr>
            <a:lvl5pPr marL="1828800" indent="0" algn="ctr" defTabSz="449263" rtl="0" eaLnBrk="0" fontAlgn="base" hangingPunct="0">
              <a:spcBef>
                <a:spcPts val="700"/>
              </a:spcBef>
              <a:spcAft>
                <a:spcPct val="0"/>
              </a:spcAft>
              <a:buClr>
                <a:srgbClr val="000000"/>
              </a:buClr>
              <a:buSzPct val="100000"/>
              <a:buFont typeface="Arial" charset="0"/>
              <a:buNone/>
              <a:defRPr kumimoji="1" sz="2800">
                <a:solidFill>
                  <a:srgbClr val="000000"/>
                </a:solidFill>
                <a:latin typeface="+mn-lt"/>
                <a:ea typeface="+mn-ea"/>
              </a:defRPr>
            </a:lvl5pPr>
            <a:lvl6pPr marL="22860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6pPr>
            <a:lvl7pPr marL="27432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7pPr>
            <a:lvl8pPr marL="32004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8pPr>
            <a:lvl9pPr marL="3657600" indent="0" algn="ctr" defTabSz="449263" rtl="0" eaLnBrk="1" fontAlgn="base" hangingPunct="1">
              <a:lnSpc>
                <a:spcPct val="41000"/>
              </a:lnSpc>
              <a:spcBef>
                <a:spcPts val="700"/>
              </a:spcBef>
              <a:spcAft>
                <a:spcPct val="0"/>
              </a:spcAft>
              <a:buClr>
                <a:srgbClr val="000000"/>
              </a:buClr>
              <a:buSzPct val="100000"/>
              <a:buFont typeface="Arial" charset="0"/>
              <a:buNone/>
              <a:defRPr kumimoji="1" sz="2800">
                <a:solidFill>
                  <a:srgbClr val="000000"/>
                </a:solidFill>
                <a:latin typeface="+mn-lt"/>
                <a:ea typeface="+mn-ea"/>
              </a:defRPr>
            </a:lvl9pPr>
          </a:lstStyle>
          <a:p>
            <a:pPr algn="l">
              <a:lnSpc>
                <a:spcPct val="150000"/>
              </a:lnSpc>
              <a:defRPr/>
            </a:pPr>
            <a:r>
              <a:rPr lang="ja-JP" altLang="en-US" sz="2800" kern="0" dirty="0" smtClean="0">
                <a:latin typeface="Calibri"/>
              </a:rPr>
              <a:t>・</a:t>
            </a:r>
            <a:r>
              <a:rPr lang="en-US" altLang="ja-JP" sz="2800" kern="0" dirty="0" smtClean="0">
                <a:latin typeface="Calibri"/>
              </a:rPr>
              <a:t>humanoid robot</a:t>
            </a:r>
            <a:r>
              <a:rPr lang="ja-JP" altLang="en-US" sz="2800" kern="0" dirty="0" smtClean="0">
                <a:latin typeface="Calibri"/>
              </a:rPr>
              <a:t>　　　　　検索結果　　　　　　件</a:t>
            </a:r>
            <a:endParaRPr lang="en-US" altLang="ja-JP" sz="2800" kern="0" dirty="0" smtClean="0">
              <a:latin typeface="Calibri"/>
            </a:endParaRPr>
          </a:p>
          <a:p>
            <a:pPr algn="l">
              <a:lnSpc>
                <a:spcPct val="150000"/>
              </a:lnSpc>
              <a:defRPr/>
            </a:pPr>
            <a:r>
              <a:rPr lang="ja-JP" altLang="en-US" sz="2800" kern="0" dirty="0" smtClean="0">
                <a:latin typeface="Calibri"/>
              </a:rPr>
              <a:t>・</a:t>
            </a:r>
            <a:r>
              <a:rPr lang="en-US" altLang="ja-JP" sz="2800" kern="0" dirty="0" smtClean="0"/>
              <a:t>humanoid AND robot</a:t>
            </a:r>
            <a:r>
              <a:rPr lang="ja-JP" altLang="en-US" sz="2800" kern="0" dirty="0" smtClean="0"/>
              <a:t>　　検索結果　　　　　　件</a:t>
            </a:r>
            <a:endParaRPr lang="en-US" altLang="ja-JP" sz="2800" kern="0" dirty="0"/>
          </a:p>
          <a:p>
            <a:pPr algn="l">
              <a:lnSpc>
                <a:spcPct val="150000"/>
              </a:lnSpc>
              <a:defRPr/>
            </a:pPr>
            <a:r>
              <a:rPr lang="ja-JP" altLang="en-US" sz="2800" kern="0" dirty="0" smtClean="0">
                <a:latin typeface="Calibri"/>
              </a:rPr>
              <a:t>・</a:t>
            </a:r>
            <a:r>
              <a:rPr lang="en-US" altLang="ja-JP" sz="2800" kern="0" dirty="0" smtClean="0"/>
              <a:t> </a:t>
            </a:r>
            <a:r>
              <a:rPr lang="ja-JP" altLang="en-US" sz="2800" kern="0" dirty="0" smtClean="0"/>
              <a:t>“</a:t>
            </a:r>
            <a:r>
              <a:rPr lang="en-US" altLang="ja-JP" sz="2800" kern="0" dirty="0" smtClean="0"/>
              <a:t>humanoid robot</a:t>
            </a:r>
            <a:r>
              <a:rPr lang="ja-JP" altLang="en-US" sz="2800" kern="0" dirty="0" smtClean="0"/>
              <a:t>”　　　 検索結果　　　　　　件</a:t>
            </a:r>
            <a:endParaRPr lang="en-US" altLang="ja-JP" sz="2800" kern="0" dirty="0" smtClean="0"/>
          </a:p>
          <a:p>
            <a:pPr algn="l">
              <a:lnSpc>
                <a:spcPct val="150000"/>
              </a:lnSpc>
              <a:defRPr/>
            </a:pPr>
            <a:r>
              <a:rPr lang="ja-JP" altLang="en-US" sz="2800" kern="0" dirty="0" smtClean="0"/>
              <a:t>・｛</a:t>
            </a:r>
            <a:r>
              <a:rPr lang="en-US" altLang="ja-JP" sz="2800" kern="0" dirty="0" smtClean="0"/>
              <a:t>humanoid robot</a:t>
            </a:r>
            <a:r>
              <a:rPr lang="ja-JP" altLang="en-US" sz="2800" kern="0" dirty="0" smtClean="0"/>
              <a:t>｝　　　  検索結果　　　　　　件</a:t>
            </a:r>
            <a:endParaRPr lang="en-US" altLang="ja-JP" sz="2800" kern="0" dirty="0"/>
          </a:p>
        </p:txBody>
      </p:sp>
      <p:sp>
        <p:nvSpPr>
          <p:cNvPr id="3" name="テキスト ボックス 2"/>
          <p:cNvSpPr txBox="1"/>
          <p:nvPr/>
        </p:nvSpPr>
        <p:spPr bwMode="auto">
          <a:xfrm>
            <a:off x="0" y="1511211"/>
            <a:ext cx="9143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p>
            <a:pPr>
              <a:defRPr/>
            </a:pPr>
            <a:r>
              <a:rPr lang="en-US" altLang="ja-JP" sz="3600" kern="0" dirty="0" smtClean="0">
                <a:solidFill>
                  <a:schemeClr val="tx1"/>
                </a:solidFill>
                <a:latin typeface="Calibri"/>
              </a:rPr>
              <a:t>Q3</a:t>
            </a:r>
            <a:r>
              <a:rPr lang="ja-JP" altLang="en-US" sz="3600" kern="0" dirty="0" err="1" smtClean="0">
                <a:solidFill>
                  <a:schemeClr val="tx1"/>
                </a:solidFill>
                <a:latin typeface="Calibri"/>
              </a:rPr>
              <a:t>．</a:t>
            </a:r>
            <a:r>
              <a:rPr lang="ja-JP" altLang="en-US" sz="3600" kern="0" dirty="0" smtClean="0">
                <a:solidFill>
                  <a:schemeClr val="tx1"/>
                </a:solidFill>
                <a:latin typeface="Calibri"/>
              </a:rPr>
              <a:t>以下のキーワードをそれぞれ</a:t>
            </a:r>
            <a:r>
              <a:rPr lang="en-US" altLang="ja-JP" sz="3600" kern="0" dirty="0" smtClean="0">
                <a:latin typeface="Calibri"/>
              </a:rPr>
              <a:t>All fields</a:t>
            </a:r>
          </a:p>
          <a:p>
            <a:pPr>
              <a:defRPr/>
            </a:pPr>
            <a:r>
              <a:rPr lang="ja-JP" altLang="en-US" sz="3600" kern="0" dirty="0">
                <a:latin typeface="Calibri"/>
              </a:rPr>
              <a:t>　</a:t>
            </a:r>
            <a:r>
              <a:rPr lang="ja-JP" altLang="en-US" sz="3600" kern="0" dirty="0" smtClean="0">
                <a:latin typeface="Calibri"/>
              </a:rPr>
              <a:t>　で検索し、</a:t>
            </a:r>
            <a:r>
              <a:rPr lang="ja-JP" altLang="en-US" sz="3600" kern="0" dirty="0" smtClean="0">
                <a:solidFill>
                  <a:schemeClr val="tx1"/>
                </a:solidFill>
                <a:latin typeface="Calibri"/>
              </a:rPr>
              <a:t>検索件数を比べてみましょう。</a:t>
            </a:r>
            <a:endParaRPr kumimoji="1" lang="ja-JP" altLang="en-US" sz="2000" dirty="0">
              <a:solidFill>
                <a:schemeClr val="tx1"/>
              </a:solidFill>
              <a:latin typeface="ＭＳ Ｐゴシック" charset="-128"/>
              <a:ea typeface="ＭＳ ゴシック" pitchFamily="49" charset="-128"/>
            </a:endParaRPr>
          </a:p>
        </p:txBody>
      </p:sp>
      <p:cxnSp>
        <p:nvCxnSpPr>
          <p:cNvPr id="4" name="直線コネクタ 3"/>
          <p:cNvCxnSpPr/>
          <p:nvPr/>
        </p:nvCxnSpPr>
        <p:spPr>
          <a:xfrm>
            <a:off x="6103218" y="3501008"/>
            <a:ext cx="19010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103218" y="4293096"/>
            <a:ext cx="19010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103218" y="5085184"/>
            <a:ext cx="19010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127373" y="5843364"/>
            <a:ext cx="19010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933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59732" y="2951882"/>
            <a:ext cx="4824536" cy="954236"/>
          </a:xfrm>
        </p:spPr>
        <p:txBody>
          <a:bodyPr/>
          <a:lstStyle/>
          <a:p>
            <a:pPr marL="0" indent="0" algn="ctr">
              <a:buNone/>
              <a:defRPr/>
            </a:pPr>
            <a:r>
              <a:rPr lang="en-US" altLang="ja-JP" sz="6000" b="1" dirty="0" smtClean="0">
                <a:effectLst>
                  <a:outerShdw blurRad="38100" dist="38100" dir="2700000" algn="tl">
                    <a:srgbClr val="000000">
                      <a:alpha val="43137"/>
                    </a:srgbClr>
                  </a:outerShdw>
                </a:effectLst>
                <a:latin typeface="Arial" pitchFamily="34" charset="0"/>
                <a:cs typeface="Arial" pitchFamily="34" charset="0"/>
              </a:rPr>
              <a:t>4.</a:t>
            </a:r>
            <a:r>
              <a:rPr lang="ja-JP" altLang="en-US" sz="6000" b="1" dirty="0" smtClean="0">
                <a:effectLst>
                  <a:outerShdw blurRad="38100" dist="38100" dir="2700000" algn="tl">
                    <a:srgbClr val="000000">
                      <a:alpha val="43137"/>
                    </a:srgbClr>
                  </a:outerShdw>
                </a:effectLst>
                <a:latin typeface="Arial" pitchFamily="34" charset="0"/>
                <a:cs typeface="Arial" pitchFamily="34" charset="0"/>
              </a:rPr>
              <a:t>便利な機能</a:t>
            </a:r>
            <a:endParaRPr lang="en-US" altLang="ja-JP" sz="6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4307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z="4800" dirty="0" smtClean="0"/>
              <a:t> </a:t>
            </a:r>
            <a:r>
              <a:rPr lang="ja-JP" altLang="en-US" sz="4800" dirty="0" smtClean="0"/>
              <a:t>アラート機能</a:t>
            </a:r>
            <a:endParaRPr kumimoji="1" lang="ja-JP" altLang="en-US" sz="4800" dirty="0"/>
          </a:p>
        </p:txBody>
      </p:sp>
      <p:sp>
        <p:nvSpPr>
          <p:cNvPr id="3" name="コンテンツ プレースホルダ 2"/>
          <p:cNvSpPr>
            <a:spLocks noGrp="1"/>
          </p:cNvSpPr>
          <p:nvPr>
            <p:ph idx="1"/>
          </p:nvPr>
        </p:nvSpPr>
        <p:spPr/>
        <p:txBody>
          <a:bodyPr/>
          <a:lstStyle/>
          <a:p>
            <a:r>
              <a:rPr lang="ja-JP" altLang="en-US" dirty="0" smtClean="0"/>
              <a:t>自動お知らせサービス。</a:t>
            </a:r>
            <a:endParaRPr lang="en-US" altLang="ja-JP" dirty="0" smtClean="0"/>
          </a:p>
          <a:p>
            <a:pPr>
              <a:buNone/>
            </a:pPr>
            <a:endParaRPr lang="en-US" altLang="ja-JP" dirty="0" smtClean="0"/>
          </a:p>
          <a:p>
            <a:r>
              <a:rPr lang="ja-JP" altLang="en-US" dirty="0" smtClean="0"/>
              <a:t>あらかじめ条件を指定しておくと、その条件に適合した論文が発表されたときに、メールでお知らせしてくれます。</a:t>
            </a:r>
            <a:endParaRPr lang="en-US" altLang="ja-JP" dirty="0" smtClean="0"/>
          </a:p>
          <a:p>
            <a:endParaRPr lang="en-US" altLang="ja-JP" dirty="0" smtClean="0"/>
          </a:p>
          <a:p>
            <a:r>
              <a:rPr lang="ja-JP" altLang="en-US" dirty="0" smtClean="0"/>
              <a:t>利用するためにはユーザ登録が必要。</a:t>
            </a:r>
            <a:endParaRPr lang="en-US" altLang="ja-JP" dirty="0" smtClean="0"/>
          </a:p>
          <a:p>
            <a:pPr>
              <a:buNone/>
            </a:pPr>
            <a:endParaRPr lang="en-US" altLang="ja-JP" dirty="0" smtClean="0"/>
          </a:p>
          <a:p>
            <a:pPr>
              <a:buNone/>
            </a:pPr>
            <a:endParaRPr kumimoji="1" lang="en-US" altLang="ja-JP" dirty="0" smtClean="0"/>
          </a:p>
        </p:txBody>
      </p:sp>
      <p:sp>
        <p:nvSpPr>
          <p:cNvPr id="4" name="テキスト ボックス 5"/>
          <p:cNvSpPr txBox="1">
            <a:spLocks noChangeArrowheads="1"/>
          </p:cNvSpPr>
          <p:nvPr/>
        </p:nvSpPr>
        <p:spPr bwMode="auto">
          <a:xfrm>
            <a:off x="34924" y="6530691"/>
            <a:ext cx="1872780" cy="2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a:solidFill>
                  <a:schemeClr val="tx1"/>
                </a:solidFill>
                <a:latin typeface="ＭＳ 明朝" pitchFamily="17" charset="-128"/>
                <a:ea typeface="ＭＳ 明朝" pitchFamily="17" charset="-128"/>
              </a:rPr>
              <a:t>4</a:t>
            </a:r>
            <a:r>
              <a:rPr kumimoji="1" lang="en-US" altLang="ja-JP" b="1" dirty="0" smtClean="0">
                <a:solidFill>
                  <a:schemeClr val="tx1"/>
                </a:solidFill>
                <a:latin typeface="ＭＳ 明朝" pitchFamily="17" charset="-128"/>
                <a:ea typeface="ＭＳ 明朝" pitchFamily="17" charset="-128"/>
              </a:rPr>
              <a:t>.</a:t>
            </a:r>
            <a:r>
              <a:rPr lang="ja-JP" altLang="en-US" b="1" dirty="0" smtClean="0">
                <a:solidFill>
                  <a:schemeClr val="tx1"/>
                </a:solidFill>
                <a:latin typeface="ＭＳ 明朝" pitchFamily="17" charset="-128"/>
                <a:ea typeface="ＭＳ 明朝" pitchFamily="17" charset="-128"/>
              </a:rPr>
              <a:t>便利な機能</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000" r="7758" b="3871"/>
          <a:stretch/>
        </p:blipFill>
        <p:spPr bwMode="auto">
          <a:xfrm>
            <a:off x="315887" y="1092865"/>
            <a:ext cx="8482905" cy="4248472"/>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3" name="タイトル 1"/>
          <p:cNvSpPr>
            <a:spLocks noGrp="1"/>
          </p:cNvSpPr>
          <p:nvPr>
            <p:ph type="title"/>
          </p:nvPr>
        </p:nvSpPr>
        <p:spPr/>
        <p:txBody>
          <a:bodyPr/>
          <a:lstStyle/>
          <a:p>
            <a:pPr algn="l"/>
            <a:r>
              <a:rPr lang="en-US" altLang="ja-JP" sz="4800" dirty="0" smtClean="0">
                <a:latin typeface="+mj-ea"/>
              </a:rPr>
              <a:t> </a:t>
            </a:r>
            <a:r>
              <a:rPr lang="ja-JP" altLang="en-US" sz="4800" dirty="0" smtClean="0">
                <a:latin typeface="+mj-ea"/>
              </a:rPr>
              <a:t>ユーザ登録</a:t>
            </a:r>
          </a:p>
        </p:txBody>
      </p:sp>
      <p:sp>
        <p:nvSpPr>
          <p:cNvPr id="7" name="テキスト ボックス 5"/>
          <p:cNvSpPr txBox="1">
            <a:spLocks noChangeArrowheads="1"/>
          </p:cNvSpPr>
          <p:nvPr/>
        </p:nvSpPr>
        <p:spPr bwMode="auto">
          <a:xfrm>
            <a:off x="34924" y="6530691"/>
            <a:ext cx="1872780" cy="2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a:solidFill>
                  <a:schemeClr val="tx1"/>
                </a:solidFill>
                <a:latin typeface="ＭＳ 明朝" pitchFamily="17" charset="-128"/>
                <a:ea typeface="ＭＳ 明朝" pitchFamily="17" charset="-128"/>
              </a:rPr>
              <a:t>4</a:t>
            </a:r>
            <a:r>
              <a:rPr kumimoji="1" lang="en-US" altLang="ja-JP" b="1" dirty="0" smtClean="0">
                <a:solidFill>
                  <a:schemeClr val="tx1"/>
                </a:solidFill>
                <a:latin typeface="ＭＳ 明朝" pitchFamily="17" charset="-128"/>
                <a:ea typeface="ＭＳ 明朝" pitchFamily="17" charset="-128"/>
              </a:rPr>
              <a:t>.</a:t>
            </a:r>
            <a:r>
              <a:rPr lang="ja-JP" altLang="en-US" b="1" dirty="0" smtClean="0">
                <a:solidFill>
                  <a:schemeClr val="tx1"/>
                </a:solidFill>
                <a:latin typeface="ＭＳ 明朝" pitchFamily="17" charset="-128"/>
                <a:ea typeface="ＭＳ 明朝" pitchFamily="17" charset="-128"/>
              </a:rPr>
              <a:t>便利な機能</a:t>
            </a:r>
            <a:endParaRPr kumimoji="1" lang="ja-JP" altLang="en-US" b="1" dirty="0">
              <a:solidFill>
                <a:schemeClr val="tx1"/>
              </a:solidFill>
              <a:latin typeface="ＭＳ 明朝" pitchFamily="17" charset="-128"/>
              <a:ea typeface="ＭＳ 明朝" pitchFamily="17" charset="-128"/>
            </a:endParaRPr>
          </a:p>
        </p:txBody>
      </p:sp>
      <p:sp>
        <p:nvSpPr>
          <p:cNvPr id="13" name="円/楕円 12"/>
          <p:cNvSpPr/>
          <p:nvPr/>
        </p:nvSpPr>
        <p:spPr>
          <a:xfrm>
            <a:off x="8100392" y="1092864"/>
            <a:ext cx="389384" cy="1965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264" y="2036310"/>
            <a:ext cx="4920223" cy="4710851"/>
          </a:xfrm>
          <a:prstGeom prst="rect">
            <a:avLst/>
          </a:prstGeom>
          <a:ln w="19050">
            <a:solidFill>
              <a:schemeClr val="tx1"/>
            </a:solidFill>
          </a:ln>
        </p:spPr>
      </p:pic>
      <p:sp>
        <p:nvSpPr>
          <p:cNvPr id="14" name="AutoShape 7"/>
          <p:cNvSpPr>
            <a:spLocks noChangeArrowheads="1"/>
          </p:cNvSpPr>
          <p:nvPr/>
        </p:nvSpPr>
        <p:spPr bwMode="auto">
          <a:xfrm rot="20281978">
            <a:off x="3346821" y="2692364"/>
            <a:ext cx="720725" cy="1296987"/>
          </a:xfrm>
          <a:prstGeom prst="curvedRightArrow">
            <a:avLst>
              <a:gd name="adj1" fmla="val 21145"/>
              <a:gd name="adj2" fmla="val 57269"/>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sz="4800" dirty="0" smtClean="0">
                <a:latin typeface="Arial"/>
                <a:cs typeface="Arial"/>
              </a:rPr>
              <a:t> Search Alerts</a:t>
            </a:r>
            <a:endParaRPr kumimoji="1" lang="ja-JP" altLang="en-US" sz="4800" dirty="0">
              <a:latin typeface="Arial"/>
              <a:cs typeface="Arial"/>
            </a:endParaRPr>
          </a:p>
        </p:txBody>
      </p:sp>
      <p:sp>
        <p:nvSpPr>
          <p:cNvPr id="3" name="コンテンツ プレースホルダ 2"/>
          <p:cNvSpPr>
            <a:spLocks noGrp="1"/>
          </p:cNvSpPr>
          <p:nvPr>
            <p:ph idx="1"/>
          </p:nvPr>
        </p:nvSpPr>
        <p:spPr/>
        <p:txBody>
          <a:bodyPr/>
          <a:lstStyle/>
          <a:p>
            <a:r>
              <a:rPr lang="ja-JP" altLang="en-US" dirty="0" smtClean="0"/>
              <a:t>登録した検索条件に合致する論文が掲載された時に通知してくれます。</a:t>
            </a:r>
            <a:endParaRPr lang="en-US" altLang="ja-JP" dirty="0" smtClean="0"/>
          </a:p>
          <a:p>
            <a:pPr>
              <a:buNone/>
            </a:pPr>
            <a:endParaRPr lang="en-US" altLang="ja-JP" dirty="0" smtClean="0"/>
          </a:p>
          <a:p>
            <a:pPr marL="514350" indent="-514350">
              <a:buFont typeface="+mj-lt"/>
              <a:buAutoNum type="arabicPeriod"/>
            </a:pPr>
            <a:r>
              <a:rPr lang="en-US" altLang="ja-JP" sz="2800" dirty="0" smtClean="0"/>
              <a:t>Search</a:t>
            </a:r>
            <a:r>
              <a:rPr lang="ja-JP" altLang="en-US" sz="2800" dirty="0" smtClean="0"/>
              <a:t>で検索した検索結果の画面で、「</a:t>
            </a:r>
            <a:r>
              <a:rPr lang="en-US" altLang="ja-JP" sz="2800" dirty="0" smtClean="0">
                <a:solidFill>
                  <a:srgbClr val="FF0000"/>
                </a:solidFill>
              </a:rPr>
              <a:t>Save as search alert</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お知らせの頻度や、メールの送り先などを設定して、「</a:t>
            </a:r>
            <a:r>
              <a:rPr lang="en-US" altLang="ja-JP" sz="2800" dirty="0" smtClean="0">
                <a:solidFill>
                  <a:srgbClr val="FF0000"/>
                </a:solidFill>
              </a:rPr>
              <a:t>Save Alert</a:t>
            </a:r>
            <a:r>
              <a:rPr lang="ja-JP" altLang="en-US" sz="2800" dirty="0" smtClean="0"/>
              <a:t>」をクリック。</a:t>
            </a:r>
            <a:endParaRPr lang="en-US" altLang="ja-JP" sz="2800" dirty="0" smtClean="0"/>
          </a:p>
          <a:p>
            <a:endParaRPr kumimoji="1" lang="ja-JP" altLang="en-US" dirty="0"/>
          </a:p>
        </p:txBody>
      </p:sp>
      <p:sp>
        <p:nvSpPr>
          <p:cNvPr id="4" name="テキスト ボックス 5"/>
          <p:cNvSpPr txBox="1">
            <a:spLocks noChangeArrowheads="1"/>
          </p:cNvSpPr>
          <p:nvPr/>
        </p:nvSpPr>
        <p:spPr bwMode="auto">
          <a:xfrm>
            <a:off x="34924" y="6530691"/>
            <a:ext cx="1872780" cy="2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a:solidFill>
                  <a:schemeClr val="tx1"/>
                </a:solidFill>
                <a:latin typeface="ＭＳ 明朝" pitchFamily="17" charset="-128"/>
                <a:ea typeface="ＭＳ 明朝" pitchFamily="17" charset="-128"/>
              </a:rPr>
              <a:t>4</a:t>
            </a:r>
            <a:r>
              <a:rPr kumimoji="1" lang="en-US" altLang="ja-JP" b="1" dirty="0" smtClean="0">
                <a:solidFill>
                  <a:schemeClr val="tx1"/>
                </a:solidFill>
                <a:latin typeface="ＭＳ 明朝" pitchFamily="17" charset="-128"/>
                <a:ea typeface="ＭＳ 明朝" pitchFamily="17" charset="-128"/>
              </a:rPr>
              <a:t>.</a:t>
            </a:r>
            <a:r>
              <a:rPr lang="ja-JP" altLang="en-US" b="1" dirty="0" smtClean="0">
                <a:solidFill>
                  <a:schemeClr val="tx1"/>
                </a:solidFill>
                <a:latin typeface="ＭＳ 明朝" pitchFamily="17" charset="-128"/>
                <a:ea typeface="ＭＳ 明朝" pitchFamily="17" charset="-128"/>
              </a:rPr>
              <a:t>便利な機能</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z="4800" dirty="0" smtClean="0">
                <a:latin typeface="Arial"/>
                <a:cs typeface="Arial"/>
              </a:rPr>
              <a:t> Topic Alerts</a:t>
            </a:r>
            <a:endParaRPr kumimoji="1" lang="ja-JP" altLang="en-US" sz="4800" dirty="0">
              <a:latin typeface="Arial"/>
              <a:cs typeface="Arial"/>
            </a:endParaRPr>
          </a:p>
        </p:txBody>
      </p:sp>
      <p:sp>
        <p:nvSpPr>
          <p:cNvPr id="3" name="コンテンツ プレースホルダ 2"/>
          <p:cNvSpPr>
            <a:spLocks noGrp="1"/>
          </p:cNvSpPr>
          <p:nvPr>
            <p:ph idx="1"/>
          </p:nvPr>
        </p:nvSpPr>
        <p:spPr/>
        <p:txBody>
          <a:bodyPr/>
          <a:lstStyle/>
          <a:p>
            <a:r>
              <a:rPr lang="ja-JP" altLang="en-US" dirty="0" smtClean="0"/>
              <a:t>特定のテーマに関連する論文が掲載された時に通知してくれます。</a:t>
            </a:r>
            <a:endParaRPr lang="en-US" altLang="ja-JP" dirty="0" smtClean="0"/>
          </a:p>
          <a:p>
            <a:endParaRPr lang="en-US" altLang="ja-JP" dirty="0" smtClean="0"/>
          </a:p>
          <a:p>
            <a:pPr marL="514350" indent="-514350">
              <a:buFont typeface="+mj-lt"/>
              <a:buAutoNum type="arabicPeriod"/>
            </a:pPr>
            <a:r>
              <a:rPr lang="ja-JP" altLang="en-US" sz="2800" dirty="0" smtClean="0"/>
              <a:t>ホーム画面上部の「</a:t>
            </a:r>
            <a:r>
              <a:rPr lang="en-US" altLang="ja-JP" sz="2800" dirty="0" smtClean="0">
                <a:solidFill>
                  <a:srgbClr val="FF0000"/>
                </a:solidFill>
              </a:rPr>
              <a:t>My alerts</a:t>
            </a:r>
            <a:r>
              <a:rPr lang="ja-JP" altLang="en-US" sz="2800" dirty="0" smtClean="0"/>
              <a:t>」タブをクリック。</a:t>
            </a:r>
            <a:endParaRPr lang="en-US" altLang="ja-JP" sz="2800" dirty="0" smtClean="0"/>
          </a:p>
          <a:p>
            <a:pPr marL="514350" indent="-514350">
              <a:buFont typeface="+mj-lt"/>
              <a:buAutoNum type="arabicPeriod"/>
            </a:pPr>
            <a:r>
              <a:rPr lang="ja-JP" altLang="en-US" sz="2800" dirty="0" smtClean="0"/>
              <a:t>「</a:t>
            </a:r>
            <a:r>
              <a:rPr lang="en-US" altLang="ja-JP" sz="2800" dirty="0" smtClean="0">
                <a:solidFill>
                  <a:srgbClr val="FF0000"/>
                </a:solidFill>
              </a:rPr>
              <a:t>Select the Topic Alerts in which you are interested</a:t>
            </a:r>
            <a:r>
              <a:rPr lang="ja-JP" altLang="en-US" sz="2800" dirty="0" smtClean="0"/>
              <a:t>」をクリック。</a:t>
            </a:r>
            <a:endParaRPr lang="en-US" altLang="ja-JP" sz="2800" dirty="0" smtClean="0"/>
          </a:p>
          <a:p>
            <a:pPr marL="514350" indent="-514350">
              <a:buFont typeface="+mj-lt"/>
              <a:buAutoNum type="arabicPeriod"/>
            </a:pPr>
            <a:r>
              <a:rPr lang="ja-JP" altLang="en-US" sz="2800" dirty="0" smtClean="0"/>
              <a:t>興味のある分野を選択するよう言われるので、選択して「</a:t>
            </a:r>
            <a:r>
              <a:rPr lang="en-US" altLang="ja-JP" sz="2800" dirty="0" smtClean="0">
                <a:solidFill>
                  <a:srgbClr val="FF0000"/>
                </a:solidFill>
              </a:rPr>
              <a:t>Save</a:t>
            </a:r>
            <a:r>
              <a:rPr lang="ja-JP" altLang="en-US" sz="2800" dirty="0" smtClean="0"/>
              <a:t>」をクリック。</a:t>
            </a:r>
            <a:endParaRPr lang="ja-JP" altLang="en-GB" sz="2800" dirty="0" smtClean="0"/>
          </a:p>
          <a:p>
            <a:endParaRPr kumimoji="1" lang="ja-JP" altLang="en-US" dirty="0"/>
          </a:p>
        </p:txBody>
      </p:sp>
      <p:sp>
        <p:nvSpPr>
          <p:cNvPr id="4" name="テキスト ボックス 5"/>
          <p:cNvSpPr txBox="1">
            <a:spLocks noChangeArrowheads="1"/>
          </p:cNvSpPr>
          <p:nvPr/>
        </p:nvSpPr>
        <p:spPr bwMode="auto">
          <a:xfrm>
            <a:off x="34924" y="6530691"/>
            <a:ext cx="1872780" cy="2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a:solidFill>
                  <a:schemeClr val="tx1"/>
                </a:solidFill>
                <a:latin typeface="ＭＳ 明朝" pitchFamily="17" charset="-128"/>
                <a:ea typeface="ＭＳ 明朝" pitchFamily="17" charset="-128"/>
              </a:rPr>
              <a:t>4</a:t>
            </a:r>
            <a:r>
              <a:rPr kumimoji="1" lang="en-US" altLang="ja-JP" b="1" dirty="0" smtClean="0">
                <a:solidFill>
                  <a:schemeClr val="tx1"/>
                </a:solidFill>
                <a:latin typeface="ＭＳ 明朝" pitchFamily="17" charset="-128"/>
                <a:ea typeface="ＭＳ 明朝" pitchFamily="17" charset="-128"/>
              </a:rPr>
              <a:t>.</a:t>
            </a:r>
            <a:r>
              <a:rPr lang="ja-JP" altLang="en-US" b="1" dirty="0" smtClean="0">
                <a:solidFill>
                  <a:schemeClr val="tx1"/>
                </a:solidFill>
                <a:latin typeface="ＭＳ 明朝" pitchFamily="17" charset="-128"/>
                <a:ea typeface="ＭＳ 明朝" pitchFamily="17" charset="-128"/>
              </a:rPr>
              <a:t>便利な機能</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z="4800" dirty="0" smtClean="0">
                <a:latin typeface="Arial"/>
                <a:cs typeface="Arial"/>
              </a:rPr>
              <a:t> Volume/Issue Alerts</a:t>
            </a:r>
            <a:endParaRPr kumimoji="1" lang="ja-JP" altLang="en-US" sz="4800" dirty="0">
              <a:latin typeface="Arial"/>
              <a:cs typeface="Arial"/>
            </a:endParaRPr>
          </a:p>
        </p:txBody>
      </p:sp>
      <p:sp>
        <p:nvSpPr>
          <p:cNvPr id="3" name="コンテンツ プレースホルダ 2"/>
          <p:cNvSpPr>
            <a:spLocks noGrp="1"/>
          </p:cNvSpPr>
          <p:nvPr>
            <p:ph idx="1"/>
          </p:nvPr>
        </p:nvSpPr>
        <p:spPr/>
        <p:txBody>
          <a:bodyPr/>
          <a:lstStyle/>
          <a:p>
            <a:r>
              <a:rPr lang="ja-JP" altLang="en-US" dirty="0" smtClean="0"/>
              <a:t>登録した雑誌の最新号が掲載された時に通知してくれます。</a:t>
            </a:r>
            <a:endParaRPr lang="en-US" altLang="ja-JP" dirty="0" smtClean="0"/>
          </a:p>
          <a:p>
            <a:endParaRPr lang="en-US" altLang="ja-JP" dirty="0" smtClean="0"/>
          </a:p>
          <a:p>
            <a:r>
              <a:rPr lang="en-US" altLang="ja-JP" dirty="0" smtClean="0"/>
              <a:t>Browse</a:t>
            </a:r>
            <a:r>
              <a:rPr lang="ja-JP" altLang="en-US" dirty="0" smtClean="0"/>
              <a:t>機能で表示されるリストの右端に、「</a:t>
            </a:r>
            <a:r>
              <a:rPr lang="en-US" altLang="ja-JP" dirty="0" err="1" smtClean="0"/>
              <a:t>Vol</a:t>
            </a:r>
            <a:r>
              <a:rPr lang="en-US" altLang="ja-JP" dirty="0" smtClean="0"/>
              <a:t>/Issue alerts</a:t>
            </a:r>
            <a:r>
              <a:rPr lang="ja-JP" altLang="en-US" dirty="0" smtClean="0"/>
              <a:t>」のチェックボックスがあるので、チェックを入れて「</a:t>
            </a:r>
            <a:r>
              <a:rPr lang="en-US" altLang="ja-JP" dirty="0" smtClean="0">
                <a:solidFill>
                  <a:srgbClr val="FF0000"/>
                </a:solidFill>
              </a:rPr>
              <a:t>Apply</a:t>
            </a:r>
            <a:r>
              <a:rPr lang="ja-JP" altLang="en-US" dirty="0" smtClean="0"/>
              <a:t>」をクリック。</a:t>
            </a:r>
            <a:endParaRPr lang="en-US" altLang="ja-JP" dirty="0" smtClean="0"/>
          </a:p>
          <a:p>
            <a:endParaRPr kumimoji="1" lang="ja-JP" altLang="en-US" dirty="0"/>
          </a:p>
        </p:txBody>
      </p:sp>
      <p:sp>
        <p:nvSpPr>
          <p:cNvPr id="4" name="テキスト ボックス 5"/>
          <p:cNvSpPr txBox="1">
            <a:spLocks noChangeArrowheads="1"/>
          </p:cNvSpPr>
          <p:nvPr/>
        </p:nvSpPr>
        <p:spPr bwMode="auto">
          <a:xfrm>
            <a:off x="34924" y="6530691"/>
            <a:ext cx="1872780" cy="2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a:solidFill>
                  <a:schemeClr val="tx1"/>
                </a:solidFill>
                <a:latin typeface="ＭＳ 明朝" pitchFamily="17" charset="-128"/>
                <a:ea typeface="ＭＳ 明朝" pitchFamily="17" charset="-128"/>
              </a:rPr>
              <a:t>4</a:t>
            </a:r>
            <a:r>
              <a:rPr kumimoji="1" lang="en-US" altLang="ja-JP" b="1" dirty="0" smtClean="0">
                <a:solidFill>
                  <a:schemeClr val="tx1"/>
                </a:solidFill>
                <a:latin typeface="ＭＳ 明朝" pitchFamily="17" charset="-128"/>
                <a:ea typeface="ＭＳ 明朝" pitchFamily="17" charset="-128"/>
              </a:rPr>
              <a:t>.</a:t>
            </a:r>
            <a:r>
              <a:rPr lang="ja-JP" altLang="en-US" b="1" dirty="0" smtClean="0">
                <a:solidFill>
                  <a:schemeClr val="tx1"/>
                </a:solidFill>
                <a:latin typeface="ＭＳ 明朝" pitchFamily="17" charset="-128"/>
                <a:ea typeface="ＭＳ 明朝" pitchFamily="17" charset="-128"/>
              </a:rPr>
              <a:t>便利な機能</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プレースホルダ 2"/>
          <p:cNvSpPr>
            <a:spLocks noGrp="1"/>
          </p:cNvSpPr>
          <p:nvPr>
            <p:ph type="body" sz="half" idx="1"/>
          </p:nvPr>
        </p:nvSpPr>
        <p:spPr>
          <a:xfrm>
            <a:off x="971550" y="2133600"/>
            <a:ext cx="7272338" cy="1008063"/>
          </a:xfrm>
        </p:spPr>
        <p:txBody>
          <a:bodyPr/>
          <a:lstStyle/>
          <a:p>
            <a:pPr marL="0" indent="0" algn="ctr">
              <a:buNone/>
            </a:pPr>
            <a:r>
              <a:rPr lang="ja-JP" altLang="en-US" sz="4400" dirty="0" smtClean="0"/>
              <a:t>ご清聴ありがとうございました</a:t>
            </a:r>
          </a:p>
        </p:txBody>
      </p:sp>
      <p:pic>
        <p:nvPicPr>
          <p:cNvPr id="31747" name="Picture 2" descr="wa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284538"/>
            <a:ext cx="1752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67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71601" y="2960688"/>
            <a:ext cx="7200799" cy="936625"/>
          </a:xfrm>
        </p:spPr>
        <p:txBody>
          <a:bodyPr/>
          <a:lstStyle/>
          <a:p>
            <a:pPr marL="0" indent="0" algn="ctr">
              <a:buNone/>
              <a:defRPr/>
            </a:pPr>
            <a:r>
              <a:rPr lang="en-US" altLang="ja-JP" sz="5400" b="1" dirty="0" smtClean="0">
                <a:effectLst>
                  <a:outerShdw blurRad="38100" dist="38100" dir="2700000" algn="tl">
                    <a:srgbClr val="000000">
                      <a:alpha val="43137"/>
                    </a:srgbClr>
                  </a:outerShdw>
                </a:effectLst>
                <a:latin typeface="Arial" pitchFamily="34" charset="0"/>
                <a:cs typeface="Arial" pitchFamily="34" charset="0"/>
              </a:rPr>
              <a:t>1.ScienceDirect</a:t>
            </a:r>
            <a:r>
              <a:rPr lang="ja-JP" altLang="en-US" sz="5400" b="1" dirty="0" smtClean="0">
                <a:effectLst>
                  <a:outerShdw blurRad="38100" dist="38100" dir="2700000" algn="tl">
                    <a:srgbClr val="000000">
                      <a:alpha val="43137"/>
                    </a:srgbClr>
                  </a:outerShdw>
                </a:effectLst>
              </a:rPr>
              <a:t>概要</a:t>
            </a:r>
            <a:endParaRPr lang="ja-JP" altLang="en-US" sz="5400" b="1" dirty="0">
              <a:effectLst>
                <a:outerShdw blurRad="38100" dist="38100" dir="2700000" algn="tl">
                  <a:srgbClr val="000000">
                    <a:alpha val="43137"/>
                  </a:srgbClr>
                </a:outerShdw>
              </a:effectLst>
            </a:endParaRPr>
          </a:p>
        </p:txBody>
      </p:sp>
      <p:sp>
        <p:nvSpPr>
          <p:cNvPr id="2" name="テキスト ボックス 1"/>
          <p:cNvSpPr txBox="1"/>
          <p:nvPr/>
        </p:nvSpPr>
        <p:spPr>
          <a:xfrm>
            <a:off x="2123728" y="2751311"/>
            <a:ext cx="4320480" cy="461665"/>
          </a:xfrm>
          <a:prstGeom prst="rect">
            <a:avLst/>
          </a:prstGeom>
          <a:noFill/>
        </p:spPr>
        <p:txBody>
          <a:bodyPr wrap="square" rtlCol="0">
            <a:spAutoFit/>
          </a:bodyPr>
          <a:lstStyle/>
          <a:p>
            <a:r>
              <a:rPr kumimoji="1" lang="ja-JP" altLang="en-US" sz="2400" dirty="0" smtClean="0"/>
              <a:t>サ イ エ ン ス　　　　ダ イ レ ク ト</a:t>
            </a:r>
            <a:endParaRPr kumimoji="1" lang="ja-JP" altLang="en-US" sz="2400" dirty="0"/>
          </a:p>
        </p:txBody>
      </p:sp>
    </p:spTree>
    <p:extLst>
      <p:ext uri="{BB962C8B-B14F-4D97-AF65-F5344CB8AC3E}">
        <p14:creationId xmlns:p14="http://schemas.microsoft.com/office/powerpoint/2010/main" val="13643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idx="4294967295"/>
          </p:nvPr>
        </p:nvSpPr>
        <p:spPr>
          <a:xfrm>
            <a:off x="0" y="0"/>
            <a:ext cx="7596336" cy="90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oAutofit/>
          </a:bodyPr>
          <a:lstStyle/>
          <a:p>
            <a:pPr algn="l"/>
            <a:r>
              <a:rPr lang="ja-JP" altLang="en-US" sz="4800" b="1" dirty="0" smtClean="0">
                <a:effectLst/>
                <a:latin typeface="Arial" pitchFamily="34" charset="0"/>
                <a:cs typeface="Arial" pitchFamily="34" charset="0"/>
              </a:rPr>
              <a:t> </a:t>
            </a:r>
            <a:r>
              <a:rPr lang="en-US" altLang="ja-JP" sz="4800" b="1" dirty="0" err="1" smtClean="0">
                <a:effectLst/>
                <a:latin typeface="Arial" pitchFamily="34" charset="0"/>
                <a:cs typeface="Arial" pitchFamily="34" charset="0"/>
              </a:rPr>
              <a:t>ScienceDirect</a:t>
            </a:r>
            <a:r>
              <a:rPr lang="en-US" altLang="ja-JP" sz="4800" dirty="0" smtClean="0">
                <a:effectLst/>
                <a:latin typeface="Arial" pitchFamily="34" charset="0"/>
                <a:cs typeface="Arial" pitchFamily="34" charset="0"/>
              </a:rPr>
              <a:t> </a:t>
            </a:r>
            <a:r>
              <a:rPr lang="ja-JP" altLang="en-US" sz="4800" dirty="0" smtClean="0">
                <a:effectLst/>
              </a:rPr>
              <a:t>とは？</a:t>
            </a:r>
          </a:p>
        </p:txBody>
      </p:sp>
      <p:sp>
        <p:nvSpPr>
          <p:cNvPr id="31747" name="テキスト ボックス 5"/>
          <p:cNvSpPr txBox="1">
            <a:spLocks noChangeArrowheads="1"/>
          </p:cNvSpPr>
          <p:nvPr/>
        </p:nvSpPr>
        <p:spPr bwMode="auto">
          <a:xfrm>
            <a:off x="611721" y="4581128"/>
            <a:ext cx="79205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sz="2800" dirty="0">
                <a:solidFill>
                  <a:schemeClr val="tx1"/>
                </a:solidFill>
              </a:rPr>
              <a:t>・世界最大の</a:t>
            </a:r>
            <a:r>
              <a:rPr kumimoji="1" lang="ja-JP" altLang="en-US" sz="2800" dirty="0" smtClean="0">
                <a:solidFill>
                  <a:schemeClr val="tx1"/>
                </a:solidFill>
              </a:rPr>
              <a:t>フルテキストデーターベース</a:t>
            </a:r>
            <a:endParaRPr kumimoji="1" lang="en-US" altLang="ja-JP" sz="2800" dirty="0" smtClean="0">
              <a:solidFill>
                <a:schemeClr val="tx1"/>
              </a:solidFill>
            </a:endParaRPr>
          </a:p>
          <a:p>
            <a:pPr eaLnBrk="1" hangingPunct="1"/>
            <a:r>
              <a:rPr kumimoji="1" lang="ja-JP" altLang="en-US" sz="2800" dirty="0" smtClean="0">
                <a:solidFill>
                  <a:schemeClr val="tx1"/>
                </a:solidFill>
              </a:rPr>
              <a:t>・エルゼビア社の</a:t>
            </a:r>
            <a:r>
              <a:rPr kumimoji="1" lang="en-US" altLang="ja-JP" sz="2800" dirty="0" smtClean="0">
                <a:solidFill>
                  <a:schemeClr val="tx1"/>
                </a:solidFill>
              </a:rPr>
              <a:t>2,500</a:t>
            </a:r>
            <a:r>
              <a:rPr kumimoji="1" lang="ja-JP" altLang="en-US" sz="2800" dirty="0">
                <a:solidFill>
                  <a:schemeClr val="tx1"/>
                </a:solidFill>
              </a:rPr>
              <a:t>誌以上の電子</a:t>
            </a:r>
            <a:r>
              <a:rPr kumimoji="1" lang="ja-JP" altLang="en-US" sz="2800" dirty="0" smtClean="0">
                <a:solidFill>
                  <a:schemeClr val="tx1"/>
                </a:solidFill>
              </a:rPr>
              <a:t>ジャーナル、　</a:t>
            </a:r>
            <a:r>
              <a:rPr kumimoji="1" lang="en-US" altLang="ja-JP" sz="2800" dirty="0" smtClean="0">
                <a:solidFill>
                  <a:schemeClr val="tx1"/>
                </a:solidFill>
              </a:rPr>
              <a:t>15,000</a:t>
            </a:r>
            <a:r>
              <a:rPr kumimoji="1" lang="ja-JP" altLang="en-US" sz="2800" dirty="0">
                <a:solidFill>
                  <a:schemeClr val="tx1"/>
                </a:solidFill>
              </a:rPr>
              <a:t>タイトル以上の電子ブックを</a:t>
            </a:r>
            <a:r>
              <a:rPr kumimoji="1" lang="ja-JP" altLang="en-US" sz="2800" dirty="0" smtClean="0">
                <a:solidFill>
                  <a:schemeClr val="tx1"/>
                </a:solidFill>
              </a:rPr>
              <a:t>収録。</a:t>
            </a:r>
            <a:endParaRPr kumimoji="1" lang="en-US" altLang="ja-JP" sz="2800" dirty="0" smtClean="0">
              <a:solidFill>
                <a:schemeClr val="tx1"/>
              </a:solidFill>
            </a:endParaRPr>
          </a:p>
          <a:p>
            <a:pPr eaLnBrk="1" hangingPunct="1"/>
            <a:r>
              <a:rPr lang="en-US" altLang="ja-JP" sz="2800" dirty="0">
                <a:solidFill>
                  <a:schemeClr val="tx1"/>
                </a:solidFill>
              </a:rPr>
              <a:t>※</a:t>
            </a:r>
            <a:r>
              <a:rPr lang="ja-JP" altLang="en-US" sz="2800" dirty="0" smtClean="0">
                <a:solidFill>
                  <a:schemeClr val="tx1"/>
                </a:solidFill>
              </a:rPr>
              <a:t>申請すれば学外からのリモートアクセス可能。</a:t>
            </a:r>
            <a:endParaRPr kumimoji="1" lang="ja-JP" altLang="en-US" sz="2800" dirty="0">
              <a:solidFill>
                <a:schemeClr val="tx1"/>
              </a:solidFill>
            </a:endParaRPr>
          </a:p>
        </p:txBody>
      </p:sp>
      <p:sp>
        <p:nvSpPr>
          <p:cNvPr id="7" name="テキスト ボックス 5"/>
          <p:cNvSpPr txBox="1">
            <a:spLocks noChangeArrowheads="1"/>
          </p:cNvSpPr>
          <p:nvPr/>
        </p:nvSpPr>
        <p:spPr bwMode="auto">
          <a:xfrm>
            <a:off x="34925" y="6530691"/>
            <a:ext cx="2681288" cy="21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1.ScienceDirect</a:t>
            </a:r>
            <a:r>
              <a:rPr kumimoji="1" lang="ja-JP" altLang="en-US" b="1" dirty="0" smtClean="0">
                <a:solidFill>
                  <a:schemeClr val="tx1"/>
                </a:solidFill>
                <a:latin typeface="ＭＳ 明朝" pitchFamily="17" charset="-128"/>
                <a:ea typeface="ＭＳ 明朝" pitchFamily="17" charset="-128"/>
              </a:rPr>
              <a:t>概要</a:t>
            </a:r>
            <a:endParaRPr kumimoji="1" lang="ja-JP" altLang="en-US" b="1" dirty="0">
              <a:solidFill>
                <a:schemeClr val="tx1"/>
              </a:solidFill>
              <a:latin typeface="ＭＳ 明朝" pitchFamily="17" charset="-128"/>
              <a:ea typeface="ＭＳ 明朝" pitchFamily="17" charset="-128"/>
            </a:endParaRPr>
          </a:p>
        </p:txBody>
      </p:sp>
      <p:sp>
        <p:nvSpPr>
          <p:cNvPr id="3" name="テキスト ボックス 2"/>
          <p:cNvSpPr txBox="1"/>
          <p:nvPr/>
        </p:nvSpPr>
        <p:spPr>
          <a:xfrm>
            <a:off x="3707904" y="899428"/>
            <a:ext cx="3312368" cy="369332"/>
          </a:xfrm>
          <a:prstGeom prst="rect">
            <a:avLst/>
          </a:prstGeom>
          <a:noFill/>
        </p:spPr>
        <p:txBody>
          <a:bodyPr wrap="square" rtlCol="0">
            <a:spAutoFit/>
          </a:bodyPr>
          <a:lstStyle/>
          <a:p>
            <a:r>
              <a:rPr lang="en-US" altLang="ja-JP" dirty="0"/>
              <a:t>http://www.sciencedirect.com/</a:t>
            </a:r>
            <a:endParaRPr kumimoji="1" lang="ja-JP" alt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00" b="3871"/>
          <a:stretch/>
        </p:blipFill>
        <p:spPr bwMode="auto">
          <a:xfrm>
            <a:off x="683568" y="1268760"/>
            <a:ext cx="7315200" cy="337944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97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コンテンツ プレースホルダ 2"/>
          <p:cNvSpPr>
            <a:spLocks noGrp="1"/>
          </p:cNvSpPr>
          <p:nvPr>
            <p:ph idx="1"/>
          </p:nvPr>
        </p:nvSpPr>
        <p:spPr>
          <a:xfrm>
            <a:off x="214090" y="1304591"/>
            <a:ext cx="8715821" cy="4248819"/>
          </a:xfrm>
        </p:spPr>
        <p:txBody>
          <a:bodyPr/>
          <a:lstStyle/>
          <a:p>
            <a:pPr marL="742950" indent="-742950">
              <a:lnSpc>
                <a:spcPct val="150000"/>
              </a:lnSpc>
              <a:buFont typeface="Arial" charset="0"/>
              <a:buAutoNum type="arabicPeriod"/>
            </a:pPr>
            <a:r>
              <a:rPr lang="ja-JP" altLang="en-US" sz="3600" dirty="0" smtClean="0"/>
              <a:t>科学・技術・医学・社会科学分野が対象。</a:t>
            </a:r>
            <a:endParaRPr lang="en-US" altLang="ja-JP" sz="3600" dirty="0" smtClean="0"/>
          </a:p>
          <a:p>
            <a:pPr marL="742950" indent="-742950">
              <a:lnSpc>
                <a:spcPct val="150000"/>
              </a:lnSpc>
              <a:buFont typeface="Arial" charset="0"/>
              <a:buAutoNum type="arabicPeriod"/>
            </a:pPr>
            <a:r>
              <a:rPr lang="ja-JP" altLang="en-US" sz="3600" dirty="0" smtClean="0"/>
              <a:t>論文の中身から検索できる。</a:t>
            </a:r>
            <a:r>
              <a:rPr lang="en-US" altLang="ja-JP" sz="2800" dirty="0" smtClean="0"/>
              <a:t>(</a:t>
            </a:r>
            <a:r>
              <a:rPr lang="ja-JP" altLang="en-US" sz="2800" dirty="0" smtClean="0"/>
              <a:t>全文検索</a:t>
            </a:r>
            <a:r>
              <a:rPr lang="en-US" altLang="ja-JP" sz="2800" dirty="0" smtClean="0"/>
              <a:t>)</a:t>
            </a:r>
          </a:p>
          <a:p>
            <a:pPr marL="742950" indent="-742950">
              <a:lnSpc>
                <a:spcPct val="150000"/>
              </a:lnSpc>
              <a:buFont typeface="Arial" charset="0"/>
              <a:buAutoNum type="arabicPeriod"/>
            </a:pPr>
            <a:r>
              <a:rPr lang="ja-JP" altLang="en-US" sz="3600" dirty="0" smtClean="0"/>
              <a:t>図・表・動画などのイメージを検索できる。</a:t>
            </a:r>
            <a:endParaRPr lang="en-US" altLang="ja-JP" sz="3600" dirty="0" smtClean="0"/>
          </a:p>
          <a:p>
            <a:pPr marL="742950" indent="-742950">
              <a:lnSpc>
                <a:spcPct val="150000"/>
              </a:lnSpc>
              <a:buFont typeface="Arial" charset="0"/>
              <a:buAutoNum type="arabicPeriod"/>
            </a:pPr>
            <a:r>
              <a:rPr lang="ja-JP" altLang="en-US" sz="3600" dirty="0" smtClean="0"/>
              <a:t>引用・被引用関係をたどることができる。</a:t>
            </a:r>
            <a:endParaRPr lang="en-US" altLang="ja-JP" sz="3600" dirty="0" smtClean="0"/>
          </a:p>
          <a:p>
            <a:pPr marL="742950" indent="-742950">
              <a:lnSpc>
                <a:spcPct val="150000"/>
              </a:lnSpc>
              <a:buFont typeface="Arial" charset="0"/>
              <a:buAutoNum type="arabicPeriod"/>
            </a:pPr>
            <a:r>
              <a:rPr lang="ja-JP" altLang="en-US" sz="3600" dirty="0" smtClean="0"/>
              <a:t>関連論文を見つけることができる。</a:t>
            </a:r>
            <a:endParaRPr lang="en-US" altLang="ja-JP" sz="3600" dirty="0" smtClean="0"/>
          </a:p>
          <a:p>
            <a:pPr marL="742950" indent="-742950">
              <a:lnSpc>
                <a:spcPct val="150000"/>
              </a:lnSpc>
            </a:pPr>
            <a:endParaRPr lang="ja-JP" altLang="en-US" sz="3600" dirty="0" smtClean="0"/>
          </a:p>
        </p:txBody>
      </p:sp>
      <p:sp>
        <p:nvSpPr>
          <p:cNvPr id="6147" name="タイトル 1"/>
          <p:cNvSpPr txBox="1">
            <a:spLocks/>
          </p:cNvSpPr>
          <p:nvPr/>
        </p:nvSpPr>
        <p:spPr bwMode="auto">
          <a:xfrm>
            <a:off x="-3175" y="0"/>
            <a:ext cx="644738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fontAlgn="base">
              <a:spcBef>
                <a:spcPct val="0"/>
              </a:spcBef>
            </a:pPr>
            <a:r>
              <a:rPr kumimoji="1" lang="ja-JP" altLang="en-US" sz="4800" dirty="0">
                <a:solidFill>
                  <a:srgbClr val="000000"/>
                </a:solidFill>
              </a:rPr>
              <a:t> </a:t>
            </a:r>
            <a:r>
              <a:rPr kumimoji="1" lang="en-US" altLang="ja-JP" sz="4800" b="1" dirty="0" err="1" smtClean="0">
                <a:solidFill>
                  <a:srgbClr val="000000"/>
                </a:solidFill>
              </a:rPr>
              <a:t>ScienceDirect</a:t>
            </a:r>
            <a:r>
              <a:rPr kumimoji="1" lang="ja-JP" altLang="en-US" sz="4800" dirty="0" smtClean="0">
                <a:solidFill>
                  <a:srgbClr val="000000"/>
                </a:solidFill>
              </a:rPr>
              <a:t>の</a:t>
            </a:r>
            <a:r>
              <a:rPr kumimoji="1" lang="ja-JP" altLang="en-US" sz="4800" dirty="0">
                <a:solidFill>
                  <a:srgbClr val="000000"/>
                </a:solidFill>
              </a:rPr>
              <a:t>特徴</a:t>
            </a:r>
            <a:endParaRPr kumimoji="1" lang="en-US" altLang="ja-JP" sz="4800" dirty="0">
              <a:solidFill>
                <a:srgbClr val="000000"/>
              </a:solidFill>
            </a:endParaRPr>
          </a:p>
        </p:txBody>
      </p:sp>
      <p:sp>
        <p:nvSpPr>
          <p:cNvPr id="5" name="テキスト ボックス 5"/>
          <p:cNvSpPr txBox="1">
            <a:spLocks noChangeArrowheads="1"/>
          </p:cNvSpPr>
          <p:nvPr/>
        </p:nvSpPr>
        <p:spPr bwMode="auto">
          <a:xfrm>
            <a:off x="34925" y="6535981"/>
            <a:ext cx="2681288"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1.ScienceDirect</a:t>
            </a:r>
            <a:r>
              <a:rPr kumimoji="1" lang="ja-JP" altLang="en-US" b="1" dirty="0" smtClean="0">
                <a:solidFill>
                  <a:schemeClr val="tx1"/>
                </a:solidFill>
                <a:latin typeface="ＭＳ 明朝" pitchFamily="17" charset="-128"/>
                <a:ea typeface="ＭＳ 明朝" pitchFamily="17" charset="-128"/>
              </a:rPr>
              <a:t>概要</a:t>
            </a:r>
            <a:endParaRPr kumimoji="1" lang="ja-JP" altLang="en-US" b="1" dirty="0">
              <a:solidFill>
                <a:schemeClr val="tx1"/>
              </a:solidFill>
              <a:latin typeface="ＭＳ 明朝" pitchFamily="17" charset="-128"/>
              <a:ea typeface="ＭＳ 明朝" pitchFamily="17" charset="-128"/>
            </a:endParaRPr>
          </a:p>
        </p:txBody>
      </p:sp>
    </p:spTree>
    <p:extLst>
      <p:ext uri="{BB962C8B-B14F-4D97-AF65-F5344CB8AC3E}">
        <p14:creationId xmlns:p14="http://schemas.microsoft.com/office/powerpoint/2010/main" val="130425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03648" y="2474764"/>
            <a:ext cx="6336704" cy="1908472"/>
          </a:xfrm>
        </p:spPr>
        <p:txBody>
          <a:bodyPr/>
          <a:lstStyle/>
          <a:p>
            <a:pPr marL="0" indent="0" algn="ctr">
              <a:buNone/>
              <a:defRPr/>
            </a:pPr>
            <a:r>
              <a:rPr lang="en-US" altLang="ja-JP" sz="5400" b="1" dirty="0" smtClean="0">
                <a:effectLst>
                  <a:outerShdw blurRad="38100" dist="38100" dir="2700000" algn="tl">
                    <a:srgbClr val="000000">
                      <a:alpha val="43137"/>
                    </a:srgbClr>
                  </a:outerShdw>
                </a:effectLst>
                <a:latin typeface="Arial" pitchFamily="34" charset="0"/>
                <a:cs typeface="Arial" pitchFamily="34" charset="0"/>
              </a:rPr>
              <a:t>2.ScienceDirect</a:t>
            </a:r>
          </a:p>
          <a:p>
            <a:pPr marL="0" indent="0" algn="ctr">
              <a:buNone/>
              <a:defRPr/>
            </a:pPr>
            <a:r>
              <a:rPr lang="ja-JP" altLang="en-US" sz="5400" b="1" dirty="0" smtClean="0">
                <a:effectLst>
                  <a:outerShdw blurRad="38100" dist="38100" dir="2700000" algn="tl">
                    <a:srgbClr val="000000">
                      <a:alpha val="43137"/>
                    </a:srgbClr>
                  </a:outerShdw>
                </a:effectLst>
              </a:rPr>
              <a:t>の利用方法</a:t>
            </a:r>
            <a:endParaRPr lang="en-US" altLang="ja-JP" sz="54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3617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5148064" cy="90872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dirty="0" smtClean="0"/>
              <a:t> アクセス方法</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68760"/>
            <a:ext cx="7639576" cy="4399756"/>
          </a:xfrm>
          <a:prstGeom prst="rect">
            <a:avLst/>
          </a:prstGeom>
          <a:ln w="12700">
            <a:solidFill>
              <a:schemeClr val="tx1"/>
            </a:solidFill>
          </a:ln>
        </p:spPr>
      </p:pic>
      <p:sp>
        <p:nvSpPr>
          <p:cNvPr id="4" name="円/楕円 5"/>
          <p:cNvSpPr>
            <a:spLocks noChangeArrowheads="1"/>
          </p:cNvSpPr>
          <p:nvPr/>
        </p:nvSpPr>
        <p:spPr bwMode="auto">
          <a:xfrm>
            <a:off x="766055" y="4678872"/>
            <a:ext cx="1582445" cy="431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047004"/>
            <a:ext cx="5751114" cy="4196758"/>
          </a:xfrm>
          <a:prstGeom prst="rect">
            <a:avLst/>
          </a:prstGeom>
          <a:ln w="12700">
            <a:solidFill>
              <a:schemeClr val="tx1"/>
            </a:solidFill>
          </a:ln>
        </p:spPr>
      </p:pic>
      <p:sp>
        <p:nvSpPr>
          <p:cNvPr id="7" name="AutoShape 7"/>
          <p:cNvSpPr>
            <a:spLocks noChangeArrowheads="1"/>
          </p:cNvSpPr>
          <p:nvPr/>
        </p:nvSpPr>
        <p:spPr bwMode="auto">
          <a:xfrm rot="20552336">
            <a:off x="2373717" y="3795280"/>
            <a:ext cx="720725" cy="1296987"/>
          </a:xfrm>
          <a:prstGeom prst="curvedRightArrow">
            <a:avLst>
              <a:gd name="adj1" fmla="val 21145"/>
              <a:gd name="adj2" fmla="val 57269"/>
              <a:gd name="adj3" fmla="val 33333"/>
            </a:avLst>
          </a:prstGeom>
          <a:solidFill>
            <a:srgbClr val="FF0000"/>
          </a:solidFill>
          <a:ln w="9525">
            <a:solidFill>
              <a:srgbClr val="FF0000"/>
            </a:solidFill>
            <a:miter lim="800000"/>
            <a:headEnd/>
            <a:tailEnd/>
          </a:ln>
        </p:spPr>
        <p:txBody>
          <a:bodyPr wrap="none" anchor="ctr"/>
          <a:lstStyle/>
          <a:p>
            <a:endParaRPr lang="ja-JP" altLang="en-US"/>
          </a:p>
        </p:txBody>
      </p:sp>
      <p:sp>
        <p:nvSpPr>
          <p:cNvPr id="11" name="円/楕円 5"/>
          <p:cNvSpPr>
            <a:spLocks noChangeArrowheads="1"/>
          </p:cNvSpPr>
          <p:nvPr/>
        </p:nvSpPr>
        <p:spPr bwMode="auto">
          <a:xfrm>
            <a:off x="3131840" y="3672226"/>
            <a:ext cx="1740690" cy="39254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3200"/>
          </a:p>
        </p:txBody>
      </p:sp>
      <p:sp>
        <p:nvSpPr>
          <p:cNvPr id="12"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Tree>
    <p:extLst>
      <p:ext uri="{BB962C8B-B14F-4D97-AF65-F5344CB8AC3E}">
        <p14:creationId xmlns:p14="http://schemas.microsoft.com/office/powerpoint/2010/main" val="222971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a:xfrm>
            <a:off x="13728" y="2760"/>
            <a:ext cx="5854416" cy="925929"/>
          </a:xfrm>
        </p:spPr>
        <p:txBody>
          <a:bodyPr/>
          <a:lstStyle/>
          <a:p>
            <a:pPr algn="l"/>
            <a:r>
              <a:rPr lang="ja-JP" altLang="en-US" sz="4800" dirty="0" smtClean="0"/>
              <a:t> 記事の探し方の種類</a:t>
            </a:r>
          </a:p>
        </p:txBody>
      </p:sp>
      <p:sp>
        <p:nvSpPr>
          <p:cNvPr id="22530" name="コンテンツ プレースホルダ 2"/>
          <p:cNvSpPr>
            <a:spLocks noGrp="1"/>
          </p:cNvSpPr>
          <p:nvPr>
            <p:ph idx="1"/>
          </p:nvPr>
        </p:nvSpPr>
        <p:spPr>
          <a:xfrm>
            <a:off x="457200" y="1484784"/>
            <a:ext cx="8229600" cy="4320480"/>
          </a:xfrm>
        </p:spPr>
        <p:txBody>
          <a:bodyPr/>
          <a:lstStyle/>
          <a:p>
            <a:pPr marL="0" indent="0">
              <a:buNone/>
            </a:pPr>
            <a:r>
              <a:rPr lang="en-US" altLang="ja-JP" sz="4400" dirty="0" smtClean="0">
                <a:solidFill>
                  <a:srgbClr val="FF0000"/>
                </a:solidFill>
                <a:latin typeface="Arial" pitchFamily="34" charset="0"/>
                <a:cs typeface="Arial" pitchFamily="34" charset="0"/>
              </a:rPr>
              <a:t>Browse</a:t>
            </a:r>
          </a:p>
          <a:p>
            <a:pPr marL="0" indent="0">
              <a:buNone/>
            </a:pPr>
            <a:r>
              <a:rPr lang="ja-JP" altLang="en-US" sz="4000" dirty="0">
                <a:solidFill>
                  <a:srgbClr val="FF0000"/>
                </a:solidFill>
              </a:rPr>
              <a:t>　</a:t>
            </a:r>
            <a:r>
              <a:rPr lang="ja-JP" altLang="en-US" sz="4000" dirty="0" smtClean="0"/>
              <a:t>読みたい雑誌・論文があらかじめ決まっている時など。</a:t>
            </a:r>
            <a:endParaRPr lang="en-US" altLang="ja-JP" sz="4000" dirty="0" smtClean="0"/>
          </a:p>
          <a:p>
            <a:pPr marL="0" indent="0">
              <a:buNone/>
            </a:pPr>
            <a:r>
              <a:rPr lang="en-US" altLang="ja-JP" sz="4400" dirty="0" smtClean="0">
                <a:solidFill>
                  <a:srgbClr val="FF0000"/>
                </a:solidFill>
                <a:latin typeface="Arial" pitchFamily="34" charset="0"/>
                <a:cs typeface="Arial" pitchFamily="34" charset="0"/>
              </a:rPr>
              <a:t>Search</a:t>
            </a:r>
          </a:p>
          <a:p>
            <a:pPr marL="0" indent="0">
              <a:buNone/>
            </a:pPr>
            <a:r>
              <a:rPr lang="ja-JP" altLang="en-US" sz="4000" dirty="0">
                <a:solidFill>
                  <a:srgbClr val="FF0000"/>
                </a:solidFill>
              </a:rPr>
              <a:t>　</a:t>
            </a:r>
            <a:r>
              <a:rPr lang="ja-JP" altLang="en-US" sz="4000" dirty="0" smtClean="0"/>
              <a:t>自分の関心のある分野にどんな論文があるか大まかに探したい時など。</a:t>
            </a:r>
            <a:endParaRPr lang="en-US" altLang="ja-JP" sz="4000" dirty="0" smtClean="0"/>
          </a:p>
          <a:p>
            <a:pPr marL="0" indent="0">
              <a:buNone/>
            </a:pPr>
            <a:r>
              <a:rPr lang="ja-JP" altLang="en-US" sz="4000" dirty="0">
                <a:solidFill>
                  <a:srgbClr val="FF0000"/>
                </a:solidFill>
              </a:rPr>
              <a:t>　</a:t>
            </a:r>
            <a:endParaRPr lang="ja-JP" altLang="en-US" sz="4000" dirty="0" smtClean="0"/>
          </a:p>
        </p:txBody>
      </p:sp>
      <p:sp>
        <p:nvSpPr>
          <p:cNvPr id="4"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84" b="3416"/>
          <a:stretch/>
        </p:blipFill>
        <p:spPr bwMode="auto">
          <a:xfrm>
            <a:off x="1614592" y="1507424"/>
            <a:ext cx="7315200" cy="341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5" name="タイトル 1"/>
          <p:cNvSpPr>
            <a:spLocks noGrp="1"/>
          </p:cNvSpPr>
          <p:nvPr>
            <p:ph type="title"/>
          </p:nvPr>
        </p:nvSpPr>
        <p:spPr/>
        <p:txBody>
          <a:bodyPr/>
          <a:lstStyle/>
          <a:p>
            <a:pPr algn="l"/>
            <a:r>
              <a:rPr lang="ja-JP" altLang="en-US" sz="4800" dirty="0" smtClean="0"/>
              <a:t> </a:t>
            </a:r>
            <a:r>
              <a:rPr lang="en-US" altLang="ja-JP" sz="4800" dirty="0" smtClean="0">
                <a:latin typeface="Arial" pitchFamily="34" charset="0"/>
                <a:cs typeface="Arial" pitchFamily="34" charset="0"/>
              </a:rPr>
              <a:t>Browse</a:t>
            </a:r>
            <a:r>
              <a:rPr lang="ja-JP" altLang="en-US" sz="4800" dirty="0" smtClean="0"/>
              <a:t>：リスト表示</a:t>
            </a:r>
          </a:p>
        </p:txBody>
      </p:sp>
      <p:sp>
        <p:nvSpPr>
          <p:cNvPr id="5" name="円/楕円 4"/>
          <p:cNvSpPr/>
          <p:nvPr/>
        </p:nvSpPr>
        <p:spPr>
          <a:xfrm>
            <a:off x="1857162" y="1734635"/>
            <a:ext cx="338574" cy="220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 name="テキスト ボックス 5"/>
          <p:cNvSpPr txBox="1">
            <a:spLocks noChangeArrowheads="1"/>
          </p:cNvSpPr>
          <p:nvPr/>
        </p:nvSpPr>
        <p:spPr bwMode="auto">
          <a:xfrm>
            <a:off x="34924" y="6535981"/>
            <a:ext cx="3672979"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fontAlgn="base" hangingPunct="1">
              <a:lnSpc>
                <a:spcPct val="41000"/>
              </a:lnSpc>
            </a:pPr>
            <a:r>
              <a:rPr lang="en-US" altLang="ja-JP" b="1" dirty="0" smtClean="0">
                <a:solidFill>
                  <a:schemeClr val="tx1"/>
                </a:solidFill>
                <a:latin typeface="ＭＳ 明朝" pitchFamily="17" charset="-128"/>
                <a:ea typeface="ＭＳ 明朝" pitchFamily="17" charset="-128"/>
              </a:rPr>
              <a:t>2</a:t>
            </a:r>
            <a:r>
              <a:rPr kumimoji="1" lang="en-US" altLang="ja-JP" b="1" dirty="0" smtClean="0">
                <a:solidFill>
                  <a:schemeClr val="tx1"/>
                </a:solidFill>
                <a:latin typeface="ＭＳ 明朝" pitchFamily="17" charset="-128"/>
                <a:ea typeface="ＭＳ 明朝" pitchFamily="17" charset="-128"/>
              </a:rPr>
              <a:t>.ScienceDirect</a:t>
            </a:r>
            <a:r>
              <a:rPr kumimoji="1" lang="ja-JP" altLang="en-US" b="1" dirty="0" smtClean="0">
                <a:solidFill>
                  <a:schemeClr val="tx1"/>
                </a:solidFill>
                <a:latin typeface="ＭＳ 明朝" pitchFamily="17" charset="-128"/>
                <a:ea typeface="ＭＳ 明朝" pitchFamily="17" charset="-128"/>
              </a:rPr>
              <a:t>の利用方法</a:t>
            </a:r>
            <a:endParaRPr kumimoji="1" lang="ja-JP" altLang="en-US" b="1" dirty="0">
              <a:solidFill>
                <a:schemeClr val="tx1"/>
              </a:solidFill>
              <a:latin typeface="ＭＳ 明朝" pitchFamily="17" charset="-128"/>
              <a:ea typeface="ＭＳ 明朝" pitchFamily="17" charset="-128"/>
            </a:endParaRPr>
          </a:p>
        </p:txBody>
      </p:sp>
      <p:sp>
        <p:nvSpPr>
          <p:cNvPr id="4" name="正方形/長方形 3"/>
          <p:cNvSpPr/>
          <p:nvPr/>
        </p:nvSpPr>
        <p:spPr>
          <a:xfrm>
            <a:off x="1594401" y="3194693"/>
            <a:ext cx="864096" cy="1074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線吹き出し 2 (枠付き) 11"/>
          <p:cNvSpPr>
            <a:spLocks/>
          </p:cNvSpPr>
          <p:nvPr/>
        </p:nvSpPr>
        <p:spPr bwMode="auto">
          <a:xfrm>
            <a:off x="323528" y="4988830"/>
            <a:ext cx="2304257" cy="1080120"/>
          </a:xfrm>
          <a:prstGeom prst="borderCallout2">
            <a:avLst>
              <a:gd name="adj1" fmla="val 1096"/>
              <a:gd name="adj2" fmla="val 26116"/>
              <a:gd name="adj3" fmla="val -46886"/>
              <a:gd name="adj4" fmla="val 28540"/>
              <a:gd name="adj5" fmla="val -95819"/>
              <a:gd name="adj6" fmla="val 51831"/>
            </a:avLst>
          </a:prstGeom>
          <a:solidFill>
            <a:srgbClr val="FFFFCC"/>
          </a:solidFill>
          <a:ln w="25400" algn="ctr">
            <a:solidFill>
              <a:srgbClr val="FF0000"/>
            </a:solidFill>
            <a:round/>
            <a:headEnd/>
            <a:tailEnd/>
          </a:ln>
        </p:spPr>
        <p:txBody>
          <a:bodyPr anchor="ctr" anchorCtr="1"/>
          <a:lstStyle/>
          <a:p>
            <a:r>
              <a:rPr lang="ja-JP" altLang="en-US" sz="2400" b="1" dirty="0" smtClean="0"/>
              <a:t>表示するタイトルを</a:t>
            </a:r>
            <a:r>
              <a:rPr lang="ja-JP" altLang="en-US" sz="2400" b="1" dirty="0"/>
              <a:t>絞り込むことができる</a:t>
            </a:r>
            <a:endParaRPr lang="ja-JP" altLang="en-US" sz="2400" b="1" dirty="0">
              <a:solidFill>
                <a:schemeClr val="tx1"/>
              </a:solidFill>
            </a:endParaRPr>
          </a:p>
        </p:txBody>
      </p:sp>
      <p:sp>
        <p:nvSpPr>
          <p:cNvPr id="17" name="正方形/長方形 16"/>
          <p:cNvSpPr/>
          <p:nvPr/>
        </p:nvSpPr>
        <p:spPr>
          <a:xfrm>
            <a:off x="1594401" y="2708920"/>
            <a:ext cx="864096" cy="438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線吹き出し 2 (枠付き) 11"/>
          <p:cNvSpPr>
            <a:spLocks/>
          </p:cNvSpPr>
          <p:nvPr/>
        </p:nvSpPr>
        <p:spPr bwMode="auto">
          <a:xfrm>
            <a:off x="119359" y="1734635"/>
            <a:ext cx="1761509" cy="888546"/>
          </a:xfrm>
          <a:prstGeom prst="borderCallout2">
            <a:avLst>
              <a:gd name="adj1" fmla="val 100638"/>
              <a:gd name="adj2" fmla="val 39069"/>
              <a:gd name="adj3" fmla="val 124546"/>
              <a:gd name="adj4" fmla="val 49743"/>
              <a:gd name="adj5" fmla="val 147960"/>
              <a:gd name="adj6" fmla="val 78235"/>
            </a:avLst>
          </a:prstGeom>
          <a:solidFill>
            <a:srgbClr val="FFFFCC"/>
          </a:solidFill>
          <a:ln w="25400" algn="ctr">
            <a:solidFill>
              <a:srgbClr val="FF0000"/>
            </a:solidFill>
            <a:round/>
            <a:headEnd/>
            <a:tailEnd/>
          </a:ln>
        </p:spPr>
        <p:txBody>
          <a:bodyPr anchor="ctr" anchorCtr="1"/>
          <a:lstStyle/>
          <a:p>
            <a:r>
              <a:rPr lang="ja-JP" altLang="en-US" sz="2400" b="1" dirty="0" smtClean="0"/>
              <a:t>ブラウズの方法の選択</a:t>
            </a:r>
            <a:endParaRPr lang="ja-JP" altLang="en-US" sz="2400" b="1" dirty="0">
              <a:solidFill>
                <a:schemeClr val="tx1"/>
              </a:solidFill>
            </a:endParaRPr>
          </a:p>
        </p:txBody>
      </p:sp>
      <p:sp>
        <p:nvSpPr>
          <p:cNvPr id="22" name="正方形/長方形 21"/>
          <p:cNvSpPr/>
          <p:nvPr/>
        </p:nvSpPr>
        <p:spPr>
          <a:xfrm>
            <a:off x="5796136" y="3212976"/>
            <a:ext cx="2520280" cy="1296144"/>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rPr>
              <a:t>電子ジャーナル・電子ブックが一覧表示される</a:t>
            </a:r>
            <a:endParaRPr lang="ja-JP"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4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5" grpId="0" animBg="1"/>
      <p:bldP spid="17" grpId="0" animBg="1"/>
      <p:bldP spid="19" grpId="0" animBg="1"/>
      <p:bldP spid="2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TotalTime>
  <Words>1310</Words>
  <Application>Microsoft Office PowerPoint</Application>
  <PresentationFormat>画面に合わせる (4:3)</PresentationFormat>
  <Paragraphs>281</Paragraphs>
  <Slides>28</Slides>
  <Notes>20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PowerPoint プレゼンテーション</vt:lpstr>
      <vt:lpstr> 目次</vt:lpstr>
      <vt:lpstr>PowerPoint プレゼンテーション</vt:lpstr>
      <vt:lpstr> ScienceDirect とは？</vt:lpstr>
      <vt:lpstr>PowerPoint プレゼンテーション</vt:lpstr>
      <vt:lpstr>PowerPoint プレゼンテーション</vt:lpstr>
      <vt:lpstr>PowerPoint プレゼンテーション</vt:lpstr>
      <vt:lpstr> 記事の探し方の種類</vt:lpstr>
      <vt:lpstr> Browse：リスト表示</vt:lpstr>
      <vt:lpstr> Browse：個別の雑誌の画面</vt:lpstr>
      <vt:lpstr> Search：クイック検索</vt:lpstr>
      <vt:lpstr> Search：詳細検索</vt:lpstr>
      <vt:lpstr> 画面の見方：一覧表示</vt:lpstr>
      <vt:lpstr> 画面の見方：詳細表示</vt:lpstr>
      <vt:lpstr> 検索語の入力方法（１）</vt:lpstr>
      <vt:lpstr> 検索語の入力方法（２）</vt:lpstr>
      <vt:lpstr> やってはいけないこと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アラート機能</vt:lpstr>
      <vt:lpstr> ユーザ登録</vt:lpstr>
      <vt:lpstr> Search Alerts</vt:lpstr>
      <vt:lpstr> Topic Alerts</vt:lpstr>
      <vt:lpstr> Volume/Issue Alerts</vt:lpstr>
      <vt:lpstr>PowerPoint プレゼンテーション</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Direct</dc:title>
  <dc:creator>Rosenburg</dc:creator>
  <cp:lastModifiedBy>nalis</cp:lastModifiedBy>
  <cp:revision>168</cp:revision>
  <cp:lastPrinted>2012-07-16T01:31:06Z</cp:lastPrinted>
  <dcterms:created xsi:type="dcterms:W3CDTF">2011-12-13T12:25:35Z</dcterms:created>
  <dcterms:modified xsi:type="dcterms:W3CDTF">2012-07-16T06:04:29Z</dcterms:modified>
</cp:coreProperties>
</file>