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57" r:id="rId4"/>
    <p:sldId id="258" r:id="rId5"/>
    <p:sldId id="260" r:id="rId6"/>
    <p:sldId id="269" r:id="rId7"/>
    <p:sldId id="265" r:id="rId8"/>
    <p:sldId id="268" r:id="rId9"/>
    <p:sldId id="261" r:id="rId10"/>
    <p:sldId id="262" r:id="rId11"/>
    <p:sldId id="264" r:id="rId12"/>
    <p:sldId id="266" r:id="rId13"/>
    <p:sldId id="267" r:id="rId14"/>
    <p:sldId id="270" r:id="rId15"/>
    <p:sldId id="271" r:id="rId16"/>
    <p:sldId id="273" r:id="rId17"/>
    <p:sldId id="272" r:id="rId18"/>
    <p:sldId id="274" r:id="rId19"/>
    <p:sldId id="275" r:id="rId20"/>
    <p:sldId id="276" r:id="rId2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76000" autoAdjust="0"/>
  </p:normalViewPr>
  <p:slideViewPr>
    <p:cSldViewPr>
      <p:cViewPr varScale="1">
        <p:scale>
          <a:sx n="59" d="100"/>
          <a:sy n="59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0425E-4BC9-45EA-88CA-0CF4E242F515}" type="datetimeFigureOut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AFB6F-C6C3-4370-83AE-34B8B43E530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515B-9AEC-4090-9ABA-71755FD01B4F}" type="datetimeFigureOut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E0220-DD7A-4464-88B7-35CA48113AD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挨拶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e-Stat</a:t>
            </a:r>
            <a:r>
              <a:rPr kumimoji="1" lang="ja-JP" altLang="en-US" dirty="0" smtClean="0"/>
              <a:t>の画面の説明</a:t>
            </a:r>
            <a:endParaRPr kumimoji="1" lang="en-US" altLang="ja-JP" dirty="0" smtClean="0"/>
          </a:p>
          <a:p>
            <a:r>
              <a:rPr kumimoji="1" lang="ja-JP" altLang="en-US" dirty="0" smtClean="0"/>
              <a:t>スライドのテキストボックスの内容をのべるだけでよい。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詳細な使い方については、配布した公式パンフレットを見るよう指示する。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mtClean="0"/>
              <a:t>OECD</a:t>
            </a:r>
            <a:r>
              <a:rPr kumimoji="1" lang="ja-JP" altLang="en-US" baseline="0" dirty="0" smtClean="0"/>
              <a:t> </a:t>
            </a:r>
            <a:r>
              <a:rPr kumimoji="1" lang="en-US" altLang="ja-JP" baseline="0" dirty="0" smtClean="0"/>
              <a:t>Stat Extracts</a:t>
            </a:r>
            <a:r>
              <a:rPr kumimoji="1" lang="ja-JP" altLang="en-US" baseline="0" dirty="0" smtClean="0"/>
              <a:t>と</a:t>
            </a:r>
            <a:endParaRPr kumimoji="1" lang="en-US" altLang="ja-JP" baseline="0" dirty="0" smtClean="0"/>
          </a:p>
          <a:p>
            <a:r>
              <a:rPr kumimoji="1" lang="ja-JP" altLang="en-US" baseline="0" dirty="0" smtClean="0"/>
              <a:t>学国政府統計機関リンク（総務省統計局）</a:t>
            </a:r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r>
              <a:rPr kumimoji="1" lang="ja-JP" altLang="en-US" baseline="0" dirty="0" err="1" smtClean="0"/>
              <a:t>を紹</a:t>
            </a:r>
            <a:r>
              <a:rPr kumimoji="1" lang="ja-JP" altLang="en-US" baseline="0" dirty="0" smtClean="0"/>
              <a:t>介する。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学外からでも使えることを述べる。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詳しい使い方は、配布した「かんたんガイド」を見るよう、指示する。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わからないことがあったら、図書館カウンターの学習サポートコーナーで聞くように指示する。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遠慮は不要であることを</a:t>
            </a:r>
            <a:r>
              <a:rPr kumimoji="1" lang="ja-JP" altLang="en-US" dirty="0" smtClean="0"/>
              <a:t>述べる。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↑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学生は遠慮しがちで、どうも質問することが「よくない」ことだと勘違いしている奴が多い。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mtClean="0"/>
              <a:t>この部分は強調しておくこと。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統計資料の探索は、結構難しい。なので、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分からないことがあったら、遠慮しないで図書館に聞くように、再度指示する。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後で自習するよう、指示する。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データベースの操作、利用は自分で動かしてみることが一番大事。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話に聞いただけではわからないし、何も覚えられないことを強調する。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統計資料の探し方からは外れるが、国立国会図書館のリサーチナビを紹介しておく。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一通りスライドの内容を述べる。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画面の説明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上部の検索窓にキーワードを入れて検索</a:t>
            </a:r>
            <a:endParaRPr kumimoji="1" lang="en-US" altLang="ja-JP" dirty="0" smtClean="0"/>
          </a:p>
          <a:p>
            <a:r>
              <a:rPr kumimoji="1" lang="ja-JP" altLang="en-US" dirty="0" smtClean="0"/>
              <a:t>テーマ別の調べ方には、「しらべるヒント」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当日の内容について簡単に触れる</a:t>
            </a:r>
            <a:r>
              <a:rPr kumimoji="1" lang="ja-JP" altLang="en-US" dirty="0"/>
              <a:t>。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一度のぞいてみることを勧める。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統計とは何かについて、いくつか具体的な例を挙げる。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大雑把な説明でよい。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「統計の詳細な定義について興味のある学生は、総務省統計局の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サイトを後で見るように」と指示する。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（実は、統計局の説明でも、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統計の詳細な定義については「知らなくても大丈夫だよｗ」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という、テキトーな事が書いてある。）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統計資料レファレンスガイド（国立国会図書館）と</a:t>
            </a:r>
            <a:endParaRPr kumimoji="1" lang="en-US" altLang="ja-JP" dirty="0" smtClean="0"/>
          </a:p>
          <a:p>
            <a:r>
              <a:rPr kumimoji="1" lang="en-US" altLang="ja-JP" dirty="0" smtClean="0"/>
              <a:t>e-Stat</a:t>
            </a:r>
            <a:r>
              <a:rPr kumimoji="1" lang="ja-JP" altLang="en-US" dirty="0" smtClean="0"/>
              <a:t>（総務省統計局）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について触れる。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スライドの内容を一通り述べる。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詳細な使い方、見方について　→　配布資料を見るように指示する。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後日、自分でアクセスして、見てみるように指示する。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統計資料レファレンスガイドで見つけた統計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→　茨城大学にあるかどうかが問題になる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ある　→　茨大の図書館で閲覧が可能</a:t>
            </a:r>
            <a:endParaRPr kumimoji="1" lang="en-US" altLang="ja-JP" dirty="0" smtClean="0"/>
          </a:p>
          <a:p>
            <a:r>
              <a:rPr kumimoji="1" lang="ja-JP" altLang="en-US" dirty="0" smtClean="0"/>
              <a:t>ない　→　よその図書館で所蔵していないかどうか確認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資料の最終的な入手方法は２つある。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最終的にどちらの方法をとるにしても、図書館に相談するよう勧める。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（理由）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１なら紹介状の発行が必要、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２なら具体的にどこを複写するか詳細な打ち合わせが必要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スライドの内容を一通り述べる。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0220-DD7A-4464-88B7-35CA48113ADB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CC68-FAC5-4FAB-B52A-9E0CBEDE466D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4E256-C067-4EBB-8F33-CB632DE4CC3D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DBAD-2DCA-48AC-8D65-2603BC38A3B6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8AA5-0251-4E6B-8A55-32E2B55B3E2B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A8F8-25BF-4CC7-8CC9-8F36C98FD15D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F87C-84D1-4153-AD1C-F83A299723CC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A10C-F196-4B5D-93BC-7DCADA53BD01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9FC7-23B0-4A0E-8A81-AEBF956CD7B7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4A6D8-642E-4551-A2F4-CF61DCA94EA4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6DFE-CDAF-4638-8CDF-A00B932A8062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45B8-E28E-411F-BD3E-B02263570253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616CC-818B-43E0-B802-F6DC130F3E0E}" type="datetime1">
              <a:rPr kumimoji="1" lang="ja-JP" altLang="en-US" smtClean="0"/>
              <a:pPr/>
              <a:t>2011/6/13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.go.jp/howto/lecture1/02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navi.ndl.go.jp/business/post-1.php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stat.go.jp/SG1/estat/eStatTopPortal.d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統計資料の探し方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茨城大学図書館</a:t>
            </a:r>
            <a:endParaRPr kumimoji="1" lang="en-US" altLang="ja-JP" dirty="0" smtClean="0"/>
          </a:p>
          <a:p>
            <a:r>
              <a:rPr lang="ja-JP" altLang="en-US" dirty="0" smtClean="0"/>
              <a:t>平成</a:t>
            </a:r>
            <a:r>
              <a:rPr lang="en-US" altLang="ja-JP" dirty="0" smtClean="0"/>
              <a:t>23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日（木）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e-Stat</a:t>
            </a:r>
            <a:endParaRPr kumimoji="1" lang="ja-JP" altLang="en-US" dirty="0"/>
          </a:p>
        </p:txBody>
      </p:sp>
      <p:pic>
        <p:nvPicPr>
          <p:cNvPr id="5" name="コンテンツ プレースホルダ 4" descr="無題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1268760"/>
            <a:ext cx="6096000" cy="3686175"/>
          </a:xfrm>
        </p:spPr>
      </p:pic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27984" y="4437112"/>
            <a:ext cx="3672408" cy="193899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機能別、メニュー別に分かれている。</a:t>
            </a:r>
            <a:endParaRPr lang="en-US" altLang="ja-JP" sz="2400" b="1" dirty="0" smtClean="0"/>
          </a:p>
          <a:p>
            <a:r>
              <a:rPr lang="ja-JP" altLang="en-US" sz="2400" b="1" dirty="0" smtClean="0"/>
              <a:t>　見たい統計を一覧から選ぶこともできるし、キーワードで検索することもできる。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e-Stat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学外でも使える。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詳しい使い方は、配布した「</a:t>
            </a:r>
            <a:r>
              <a:rPr lang="ja-JP" altLang="en-US" dirty="0" smtClean="0"/>
              <a:t>政府統計の総合窓口：</a:t>
            </a:r>
            <a:r>
              <a:rPr lang="en-US" altLang="ja-JP" dirty="0" smtClean="0"/>
              <a:t>e-Stat</a:t>
            </a:r>
            <a:r>
              <a:rPr lang="ja-JP" altLang="en-US" dirty="0" smtClean="0"/>
              <a:t>のご紹介</a:t>
            </a:r>
            <a:r>
              <a:rPr kumimoji="1" lang="ja-JP" altLang="en-US" dirty="0" smtClean="0"/>
              <a:t>」を見てください。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海外の統計資料を探す・利用する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OECD Stat Extracts</a:t>
            </a:r>
          </a:p>
          <a:p>
            <a:pPr>
              <a:buNone/>
            </a:pPr>
            <a:r>
              <a:rPr lang="en-US" altLang="ja-JP" dirty="0" smtClean="0"/>
              <a:t>http://stats.oecd.org/Index.aspx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総務省統計局：外国政府の統計機関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http://www.stat.go.jp/info/link/5.htm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OECD Stat Extracts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OECD</a:t>
            </a:r>
            <a:r>
              <a:rPr kumimoji="1" lang="ja-JP" altLang="en-US" dirty="0" smtClean="0"/>
              <a:t>がとりまとめている、世界各国の統計データを閲覧することができる。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  <p:pic>
        <p:nvPicPr>
          <p:cNvPr id="5" name="図 4" descr="無題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2780928"/>
            <a:ext cx="6096000" cy="36861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OECD Stat Extracts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学外でも使える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詳しい使い方は、配布資料の「かんたんガイド」を参照。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総務省統計局：外国政府の統計機関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世界各国の統計機関へのリンク集。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各国の個別の事情を把握できる。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わからないことがあったら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図書館カウンターの、「学習サポートコーナー」できいてください。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メールでの問い合わせ</a:t>
            </a:r>
            <a:endParaRPr lang="en-US" altLang="ja-JP" dirty="0" smtClean="0"/>
          </a:p>
          <a:p>
            <a:pPr>
              <a:buNone/>
            </a:pPr>
            <a:r>
              <a:rPr lang="ja-JP" altLang="en-US" sz="2800" dirty="0" smtClean="0"/>
              <a:t>　</a:t>
            </a:r>
            <a:r>
              <a:rPr lang="en-US" altLang="ja-JP" sz="2800" dirty="0" smtClean="0"/>
              <a:t>http://www.lib.ibaraki.ac.jp/toiawase/toiawase.html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おしまい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統計資料を探すのは、結構むずかしい。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分からなくなったら、遠慮なく質問してください。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配布した資料を参照しながら、ぜひ自分でいろいろと動かしてみてください。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付録：国立国会図書館リサーチナビ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調べたいことはわかってるんだけど、どうやって調べたらいいか、わからないよ！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調べ物をするための資料には、どんなものがあるんだろう？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・・・というときの道標。</a:t>
            </a:r>
            <a:endParaRPr kumimoji="1" lang="en-US" altLang="ja-JP" dirty="0" smtClean="0"/>
          </a:p>
          <a:p>
            <a:pPr algn="ctr">
              <a:buNone/>
            </a:pPr>
            <a:r>
              <a:rPr lang="en-US" altLang="ja-JP" dirty="0" smtClean="0"/>
              <a:t>http://rnavi.ndl.go.jp/rnavi/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国立国会図書館リサーチナビ</a:t>
            </a:r>
            <a:endParaRPr kumimoji="1" lang="ja-JP" altLang="en-US" dirty="0"/>
          </a:p>
        </p:txBody>
      </p:sp>
      <p:pic>
        <p:nvPicPr>
          <p:cNvPr id="5" name="コンテンツ プレースホルダ 4" descr="無題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2020094"/>
            <a:ext cx="6096000" cy="3686175"/>
          </a:xfrm>
        </p:spPr>
      </p:pic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統計資料とは何か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国内の統計資料の探し方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海外の統計資料の探し方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国立国会図書館リサーチナビ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結構役に立つ。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実は、図書館の職員も、学生の質問に答えるときにここを調べることが多い。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調べてみると、意外な発見があるかも。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統計資料</a:t>
            </a:r>
            <a:r>
              <a:rPr lang="ja-JP" altLang="en-US" dirty="0" smtClean="0"/>
              <a:t>とは何か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国別の人口調査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県別、月毎の交通事故の発生件数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品目ごとの物価の推移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・・・など。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詳しく知りたい人は、</a:t>
            </a:r>
            <a:r>
              <a:rPr lang="en-US" altLang="ja-JP" dirty="0" smtClean="0">
                <a:hlinkClick r:id="rId3"/>
              </a:rPr>
              <a:t>http://www.stat.go.jp/howto/lecture1/02.htm</a:t>
            </a:r>
            <a:r>
              <a:rPr lang="ja-JP" altLang="en-US" dirty="0" smtClean="0"/>
              <a:t>を参照（総務省統計局）。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国内の統計資料を探す・利用する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統計資料レファレンスガイド</a:t>
            </a:r>
            <a:r>
              <a:rPr lang="ja-JP" altLang="en-US" sz="2800" dirty="0" smtClean="0"/>
              <a:t>（国立国会図書館）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e-Stat:</a:t>
            </a:r>
            <a:r>
              <a:rPr lang="ja-JP" altLang="en-US" dirty="0" smtClean="0"/>
              <a:t>政府統計の総合窓口（総務省統計局）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統計資料レファレンスガイド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「どんな統計資料があるのか」を調べられる。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日本語で書かれた統計検索ツールあるいは統計書を、分野別に紹介している。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国立国会図書館が作成している。</a:t>
            </a:r>
            <a:r>
              <a:rPr lang="en-US" altLang="ja-JP" dirty="0" smtClean="0">
                <a:hlinkClick r:id="rId3"/>
              </a:rPr>
              <a:t>http://rnavi.ndl.go.jp/business/post-1.php/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統計資料レファレンスガイド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学外でも使える。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詳しい使い方は、配布した「かんたんガイド」を見てください。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統計資料レファレンスガイド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統計資料レファレンスガイドでみつけた統計資料は、茨城大学図書館にありますか？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OPAC</a:t>
            </a:r>
            <a:r>
              <a:rPr kumimoji="1" lang="ja-JP" altLang="en-US" dirty="0" smtClean="0"/>
              <a:t>で調べてみましょう。茨城大学に・・・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ある</a:t>
            </a:r>
            <a:r>
              <a:rPr kumimoji="1" lang="ja-JP" altLang="en-US" dirty="0" smtClean="0"/>
              <a:t>　→　すぐ見に行きましょう。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ない</a:t>
            </a:r>
            <a:r>
              <a:rPr lang="ja-JP" altLang="en-US" dirty="0" smtClean="0"/>
              <a:t>　→　よその図書館で持ってないかな？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必要な統計資料が茨大にない場合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いくつか方法があります。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よその図書館に見に行く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コピーの取り寄せを依頼する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 algn="r">
              <a:buNone/>
            </a:pPr>
            <a:r>
              <a:rPr kumimoji="1" lang="ja-JP" altLang="en-US" sz="2400" dirty="0" smtClean="0"/>
              <a:t>手続が必要なので、ちょっと茨大図書館に相談してください。</a:t>
            </a:r>
            <a:endParaRPr kumimoji="1" lang="en-US" altLang="ja-JP" sz="2400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dirty="0" smtClean="0"/>
          </a:p>
          <a:p>
            <a:pPr marL="514350" indent="-514350">
              <a:buNone/>
            </a:pP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e-Stat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</a:rPr>
              <a:t>日本の官庁（国のお役所）で公開している統計情報を集めたサイト。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ja-JP" altLang="en-US" dirty="0" smtClean="0">
                <a:solidFill>
                  <a:srgbClr val="000000"/>
                </a:solidFill>
              </a:rPr>
              <a:t>日本政府が行っている統計調査の結果を見られる。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endParaRPr lang="en-US" altLang="ja-JP" dirty="0" smtClean="0">
              <a:solidFill>
                <a:srgbClr val="000000"/>
              </a:solidFill>
            </a:endParaRPr>
          </a:p>
          <a:p>
            <a:r>
              <a:rPr lang="ja-JP" altLang="en-US" dirty="0" smtClean="0">
                <a:solidFill>
                  <a:srgbClr val="000000"/>
                </a:solidFill>
              </a:rPr>
              <a:t>総務省統計局が管理している。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altLang="ja-JP" sz="2800" dirty="0" smtClean="0">
                <a:solidFill>
                  <a:srgbClr val="000000"/>
                </a:solidFill>
                <a:hlinkClick r:id="rId3"/>
              </a:rPr>
              <a:t>http://www.e-stat.go.jp/SG1/estat/eStatTopPortal.do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endParaRPr lang="en-US" altLang="ja-JP" dirty="0" smtClean="0">
              <a:solidFill>
                <a:srgbClr val="000000"/>
              </a:solidFill>
            </a:endParaRPr>
          </a:p>
          <a:p>
            <a:endParaRPr lang="en-US" altLang="ja-JP" dirty="0" smtClean="0">
              <a:solidFill>
                <a:srgbClr val="000000"/>
              </a:solidFill>
            </a:endParaRPr>
          </a:p>
          <a:p>
            <a:endParaRPr kumimoji="1" lang="en-US" altLang="ja-JP" dirty="0" smtClean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1058</Words>
  <Application>Microsoft Office PowerPoint</Application>
  <PresentationFormat>画面に合わせる (4:3)</PresentationFormat>
  <Paragraphs>221</Paragraphs>
  <Slides>20</Slides>
  <Notes>20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統計資料の探し方</vt:lpstr>
      <vt:lpstr>本日の内容</vt:lpstr>
      <vt:lpstr>統計資料とは何か</vt:lpstr>
      <vt:lpstr>国内の統計資料を探す・利用する</vt:lpstr>
      <vt:lpstr>統計資料レファレンスガイド</vt:lpstr>
      <vt:lpstr>統計資料レファレンスガイド</vt:lpstr>
      <vt:lpstr>統計資料レファレンスガイド</vt:lpstr>
      <vt:lpstr>必要な統計資料が茨大にない場合</vt:lpstr>
      <vt:lpstr>e-Stat</vt:lpstr>
      <vt:lpstr>e-Stat</vt:lpstr>
      <vt:lpstr>e-Stat</vt:lpstr>
      <vt:lpstr>海外の統計資料を探す・利用する</vt:lpstr>
      <vt:lpstr>OECD Stat Extracts</vt:lpstr>
      <vt:lpstr>OECD Stat Extracts</vt:lpstr>
      <vt:lpstr>総務省統計局：外国政府の統計機関</vt:lpstr>
      <vt:lpstr>わからないことがあったら</vt:lpstr>
      <vt:lpstr>おしまい</vt:lpstr>
      <vt:lpstr>付録：国立国会図書館リサーチナビ</vt:lpstr>
      <vt:lpstr>国立国会図書館リサーチナビ</vt:lpstr>
      <vt:lpstr>国立国会図書館リサーチナビ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統計資料の探し方</dc:title>
  <cp:lastModifiedBy>Rosenburg</cp:lastModifiedBy>
  <cp:revision>35</cp:revision>
  <dcterms:modified xsi:type="dcterms:W3CDTF">2011-06-13T00:54:08Z</dcterms:modified>
</cp:coreProperties>
</file>