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2" r:id="rId3"/>
    <p:sldId id="257" r:id="rId4"/>
    <p:sldId id="258" r:id="rId5"/>
    <p:sldId id="263" r:id="rId6"/>
    <p:sldId id="264" r:id="rId7"/>
    <p:sldId id="265" r:id="rId8"/>
    <p:sldId id="268" r:id="rId9"/>
    <p:sldId id="266" r:id="rId10"/>
    <p:sldId id="269" r:id="rId11"/>
    <p:sldId id="267" r:id="rId12"/>
    <p:sldId id="271" r:id="rId13"/>
    <p:sldId id="272" r:id="rId14"/>
    <p:sldId id="273" r:id="rId15"/>
    <p:sldId id="274" r:id="rId16"/>
    <p:sldId id="275" r:id="rId17"/>
    <p:sldId id="288" r:id="rId18"/>
    <p:sldId id="279" r:id="rId19"/>
    <p:sldId id="280" r:id="rId20"/>
    <p:sldId id="281" r:id="rId21"/>
    <p:sldId id="286" r:id="rId22"/>
    <p:sldId id="287" r:id="rId23"/>
    <p:sldId id="282" r:id="rId24"/>
    <p:sldId id="283" r:id="rId25"/>
    <p:sldId id="284" r:id="rId26"/>
    <p:sldId id="285"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00CCFF"/>
    <a:srgbClr val="00CC99"/>
    <a:srgbClr val="00FF99"/>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390" autoAdjust="0"/>
  </p:normalViewPr>
  <p:slideViewPr>
    <p:cSldViewPr>
      <p:cViewPr varScale="1">
        <p:scale>
          <a:sx n="53" d="100"/>
          <a:sy n="53" d="100"/>
        </p:scale>
        <p:origin x="-164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5A6156C-B3DE-41F2-A7DB-7A9755F72FCE}" type="datetimeFigureOut">
              <a:rPr kumimoji="1" lang="ja-JP" altLang="en-US" smtClean="0"/>
              <a:pPr/>
              <a:t>2011/6/7</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21D6BF8-B227-41A9-80C4-C2AEB2A5BC7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挨拶</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Google Scholar</a:t>
            </a:r>
            <a:r>
              <a:rPr kumimoji="1" lang="ja-JP" altLang="en-US" dirty="0" smtClean="0"/>
              <a:t>検索オプションの紹介</a:t>
            </a:r>
            <a:endParaRPr kumimoji="1" lang="en-US" altLang="ja-JP" dirty="0" smtClean="0"/>
          </a:p>
          <a:p>
            <a:endParaRPr kumimoji="1" lang="en-US" altLang="ja-JP" dirty="0" smtClean="0"/>
          </a:p>
          <a:p>
            <a:r>
              <a:rPr kumimoji="1" lang="en-US" altLang="ja-JP" dirty="0" smtClean="0"/>
              <a:t>Google</a:t>
            </a:r>
            <a:r>
              <a:rPr kumimoji="1" lang="ja-JP" altLang="en-US" dirty="0" smtClean="0"/>
              <a:t>　</a:t>
            </a:r>
            <a:r>
              <a:rPr kumimoji="1" lang="en-US" altLang="ja-JP" dirty="0" smtClean="0"/>
              <a:t>Scholar</a:t>
            </a:r>
            <a:r>
              <a:rPr kumimoji="1" lang="ja-JP" altLang="en-US" dirty="0" smtClean="0"/>
              <a:t>　→　細かい条件を指定して検索することもできる。</a:t>
            </a:r>
            <a:endParaRPr kumimoji="1" lang="en-US" altLang="ja-JP" dirty="0" smtClean="0"/>
          </a:p>
          <a:p>
            <a:endParaRPr kumimoji="1" lang="en-US" altLang="ja-JP" dirty="0" smtClean="0"/>
          </a:p>
          <a:p>
            <a:r>
              <a:rPr kumimoji="1" lang="en-US" altLang="ja-JP" dirty="0" smtClean="0"/>
              <a:t>Google</a:t>
            </a:r>
            <a:r>
              <a:rPr kumimoji="1" lang="ja-JP" altLang="en-US" baseline="0" dirty="0" smtClean="0"/>
              <a:t>ロゴ隣の検索オプションをクリックすると、この画面が出てくることを述べる。</a:t>
            </a:r>
            <a:endParaRPr kumimoji="1" lang="en-US" altLang="ja-JP" baseline="0" dirty="0" smtClean="0"/>
          </a:p>
          <a:p>
            <a:endParaRPr kumimoji="1" lang="en-US" altLang="ja-JP" dirty="0" smtClean="0"/>
          </a:p>
          <a:p>
            <a:r>
              <a:rPr kumimoji="1" lang="ja-JP" altLang="en-US" dirty="0" smtClean="0"/>
              <a:t>著者、出版物、記事の年代で検索条件を指定できる。</a:t>
            </a:r>
            <a:endParaRPr kumimoji="1" lang="en-US" altLang="ja-JP" dirty="0" smtClean="0"/>
          </a:p>
          <a:p>
            <a:endParaRPr kumimoji="1" lang="en-US" altLang="ja-JP" dirty="0" smtClean="0"/>
          </a:p>
          <a:p>
            <a:r>
              <a:rPr kumimoji="1" lang="ja-JP" altLang="en-US" dirty="0" smtClean="0"/>
              <a:t>右上にある、検索のヒントとヘルプを一読することを勧める。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baseline="0" dirty="0" err="1" smtClean="0"/>
              <a:t>Scirus</a:t>
            </a:r>
            <a:r>
              <a:rPr kumimoji="1" lang="ja-JP" altLang="en-US" baseline="0" dirty="0" smtClean="0"/>
              <a:t>の紹介</a:t>
            </a:r>
            <a:endParaRPr kumimoji="1" lang="en-US" altLang="ja-JP" baseline="0" dirty="0" smtClean="0"/>
          </a:p>
          <a:p>
            <a:endParaRPr kumimoji="1" lang="en-US" altLang="ja-JP" baseline="0" dirty="0" smtClean="0"/>
          </a:p>
          <a:p>
            <a:r>
              <a:rPr kumimoji="1" lang="en-US" altLang="ja-JP" baseline="0" dirty="0" err="1" smtClean="0"/>
              <a:t>Scirus</a:t>
            </a:r>
            <a:r>
              <a:rPr kumimoji="1" lang="ja-JP" altLang="en-US" baseline="0" dirty="0" smtClean="0"/>
              <a:t>　→　</a:t>
            </a:r>
            <a:r>
              <a:rPr kumimoji="1" lang="en-US" altLang="ja-JP" baseline="0" dirty="0" smtClean="0"/>
              <a:t>Google Scholar</a:t>
            </a:r>
            <a:r>
              <a:rPr kumimoji="1" lang="ja-JP" altLang="en-US" baseline="0" dirty="0" smtClean="0"/>
              <a:t>同様、まじめな研究や勉強向きの情報を拾って来てくれる検索エンジン</a:t>
            </a:r>
            <a:endParaRPr kumimoji="1" lang="en-US" altLang="ja-JP" baseline="0" dirty="0" smtClean="0"/>
          </a:p>
          <a:p>
            <a:endParaRPr kumimoji="1" lang="en-US" altLang="ja-JP" baseline="0" dirty="0" smtClean="0"/>
          </a:p>
          <a:p>
            <a:r>
              <a:rPr kumimoji="1" lang="en-US" altLang="ja-JP" dirty="0" smtClean="0"/>
              <a:t>Elsevier</a:t>
            </a:r>
            <a:r>
              <a:rPr kumimoji="1" lang="ja-JP" altLang="en-US" dirty="0" smtClean="0"/>
              <a:t>社の名前をだす。</a:t>
            </a:r>
            <a:endParaRPr kumimoji="1" lang="en-US" altLang="ja-JP" dirty="0" smtClean="0"/>
          </a:p>
          <a:p>
            <a:endParaRPr kumimoji="1" lang="en-US" altLang="ja-JP" dirty="0" smtClean="0"/>
          </a:p>
          <a:p>
            <a:r>
              <a:rPr kumimoji="1" lang="ja-JP" altLang="en-US" dirty="0" smtClean="0"/>
              <a:t>学外でも使えることをのべる。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Scirus</a:t>
            </a:r>
            <a:r>
              <a:rPr kumimoji="1" lang="ja-JP" altLang="en-US" dirty="0" smtClean="0"/>
              <a:t>のトップ画面の紹介</a:t>
            </a:r>
            <a:endParaRPr kumimoji="1" lang="en-US" altLang="ja-JP" dirty="0" smtClean="0"/>
          </a:p>
          <a:p>
            <a:endParaRPr kumimoji="1" lang="en-US" altLang="ja-JP" dirty="0" smtClean="0"/>
          </a:p>
          <a:p>
            <a:r>
              <a:rPr kumimoji="1" lang="ja-JP" altLang="en-US" dirty="0" smtClean="0"/>
              <a:t>単純に、検索窓に検索キーを入れて検索することも可能。</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Scirus</a:t>
            </a:r>
            <a:r>
              <a:rPr kumimoji="1" lang="ja-JP" altLang="en-US" dirty="0" smtClean="0"/>
              <a:t>の詳しい使い方　→　説明を省略する。</a:t>
            </a:r>
            <a:endParaRPr kumimoji="1" lang="en-US" altLang="ja-JP" dirty="0" smtClean="0"/>
          </a:p>
          <a:p>
            <a:endParaRPr kumimoji="1" lang="en-US" altLang="ja-JP" dirty="0" smtClean="0"/>
          </a:p>
          <a:p>
            <a:r>
              <a:rPr kumimoji="1" lang="ja-JP" altLang="en-US" dirty="0" smtClean="0"/>
              <a:t>配布資料の「かんたんガイド」とヘルプを参照しつつ、自分で</a:t>
            </a:r>
            <a:r>
              <a:rPr kumimoji="1" lang="en-US" altLang="ja-JP" dirty="0" err="1" smtClean="0"/>
              <a:t>Scirus</a:t>
            </a:r>
            <a:r>
              <a:rPr kumimoji="1" lang="ja-JP" altLang="en-US" dirty="0" smtClean="0"/>
              <a:t>を動かして自習するよう勧める。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ここから専門分野のデータベースの紹介に入るが、</a:t>
            </a:r>
            <a:endParaRPr kumimoji="1" lang="en-US" altLang="ja-JP" dirty="0" smtClean="0"/>
          </a:p>
          <a:p>
            <a:r>
              <a:rPr kumimoji="1" lang="ja-JP" altLang="en-US" dirty="0" smtClean="0"/>
              <a:t>軽く紹介するにとどめる。</a:t>
            </a:r>
            <a:endParaRPr kumimoji="1" lang="en-US" altLang="ja-JP" dirty="0" smtClean="0"/>
          </a:p>
          <a:p>
            <a:endParaRPr kumimoji="1" lang="en-US" altLang="ja-JP" dirty="0" smtClean="0"/>
          </a:p>
          <a:p>
            <a:r>
              <a:rPr kumimoji="1" lang="en-US" altLang="ja-JP" dirty="0" err="1" smtClean="0"/>
              <a:t>PubMed</a:t>
            </a:r>
            <a:r>
              <a:rPr kumimoji="1" lang="ja-JP" altLang="en-US" dirty="0" smtClean="0"/>
              <a:t>　→　医学・生物学分野の文献を探せる</a:t>
            </a:r>
            <a:endParaRPr kumimoji="1" lang="en-US" altLang="ja-JP" dirty="0" smtClean="0"/>
          </a:p>
          <a:p>
            <a:r>
              <a:rPr kumimoji="1" lang="ja-JP" altLang="en-US" dirty="0" smtClean="0"/>
              <a:t>　　　　　　→　学外でも使える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ERIC</a:t>
            </a:r>
            <a:r>
              <a:rPr kumimoji="1" lang="ja-JP" altLang="en-US" dirty="0" smtClean="0"/>
              <a:t>　→　教育学分野のデータベース</a:t>
            </a:r>
            <a:endParaRPr kumimoji="1" lang="en-US" altLang="ja-JP" dirty="0" smtClean="0"/>
          </a:p>
          <a:p>
            <a:r>
              <a:rPr kumimoji="1" lang="ja-JP" altLang="en-US" dirty="0" smtClean="0"/>
              <a:t>　　　　→　学外でも使える</a:t>
            </a:r>
            <a:endParaRPr kumimoji="1" lang="en-US" altLang="ja-JP" dirty="0" smtClean="0"/>
          </a:p>
          <a:p>
            <a:endParaRPr kumimoji="1" lang="en-US" altLang="ja-JP" dirty="0" smtClean="0"/>
          </a:p>
          <a:p>
            <a:r>
              <a:rPr kumimoji="1" lang="ja-JP" altLang="en-US" dirty="0" smtClean="0"/>
              <a:t>お役所が提供しているデータベースは、</a:t>
            </a:r>
            <a:endParaRPr kumimoji="1" lang="en-US" altLang="ja-JP" dirty="0" smtClean="0"/>
          </a:p>
          <a:p>
            <a:r>
              <a:rPr kumimoji="1" lang="ja-JP" altLang="en-US" dirty="0" smtClean="0"/>
              <a:t>誰でも、どこからでも使えるようになっていることがほとんどであることを述べる。</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AGRICOLA</a:t>
            </a:r>
            <a:r>
              <a:rPr kumimoji="1" lang="ja-JP" altLang="en-US" baseline="0" dirty="0" smtClean="0"/>
              <a:t>　→　</a:t>
            </a:r>
            <a:r>
              <a:rPr kumimoji="1" lang="ja-JP" altLang="en-US" dirty="0" smtClean="0"/>
              <a:t>農学分野の文献を探せる</a:t>
            </a:r>
            <a:endParaRPr kumimoji="1" lang="en-US" altLang="ja-JP" dirty="0" smtClean="0"/>
          </a:p>
          <a:p>
            <a:r>
              <a:rPr kumimoji="1" lang="ja-JP" altLang="en-US" dirty="0" smtClean="0"/>
              <a:t>　　　　　　　　→　学外でも使える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必要な文献を見定めたら、</a:t>
            </a:r>
            <a:endParaRPr kumimoji="1" lang="en-US" altLang="ja-JP" dirty="0" smtClean="0"/>
          </a:p>
          <a:p>
            <a:r>
              <a:rPr kumimoji="1" lang="ja-JP" altLang="en-US" dirty="0" smtClean="0"/>
              <a:t>物理的にそれがどこに有るのかを調べる</a:t>
            </a:r>
            <a:endParaRPr kumimoji="1" lang="en-US" altLang="ja-JP" dirty="0" smtClean="0"/>
          </a:p>
          <a:p>
            <a:r>
              <a:rPr kumimoji="1" lang="ja-JP" altLang="en-US" dirty="0" smtClean="0"/>
              <a:t>一体どこにある？</a:t>
            </a:r>
          </a:p>
          <a:p>
            <a:endParaRPr kumimoji="1" lang="en-US" altLang="ja-JP" dirty="0" smtClean="0"/>
          </a:p>
          <a:p>
            <a:r>
              <a:rPr kumimoji="1" lang="ja-JP" altLang="en-US" dirty="0" smtClean="0"/>
              <a:t>本　→　どこの図書館に有るのか調べなきゃいけない</a:t>
            </a:r>
            <a:endParaRPr kumimoji="1" lang="en-US" altLang="ja-JP" dirty="0" smtClean="0"/>
          </a:p>
          <a:p>
            <a:endParaRPr kumimoji="1" lang="en-US" altLang="ja-JP" dirty="0" smtClean="0"/>
          </a:p>
          <a:p>
            <a:r>
              <a:rPr kumimoji="1" lang="ja-JP" altLang="en-US" dirty="0" smtClean="0"/>
              <a:t>雑誌の記事　→　どの雑誌に載っているか？</a:t>
            </a:r>
            <a:endParaRPr kumimoji="1" lang="en-US" altLang="ja-JP" dirty="0" smtClean="0"/>
          </a:p>
          <a:p>
            <a:r>
              <a:rPr kumimoji="1" lang="ja-JP" altLang="en-US" dirty="0" smtClean="0"/>
              <a:t>　　　　　　　　→　その雑誌がどこに有るのかも調べなきゃいけない。</a:t>
            </a:r>
            <a:endParaRPr kumimoji="1" lang="en-US" altLang="ja-JP" dirty="0" smtClean="0"/>
          </a:p>
          <a:p>
            <a:endParaRPr kumimoji="1" lang="en-US" altLang="ja-JP" dirty="0" smtClean="0"/>
          </a:p>
          <a:p>
            <a:r>
              <a:rPr kumimoji="1" lang="ja-JP" altLang="en-US" dirty="0" smtClean="0"/>
              <a:t>茨大にあるかないか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探し当てた文献は茨大に有るか？</a:t>
            </a:r>
            <a:endParaRPr kumimoji="1" lang="en-US" altLang="ja-JP" dirty="0" smtClean="0"/>
          </a:p>
          <a:p>
            <a:endParaRPr kumimoji="1" lang="en-US" altLang="ja-JP" dirty="0" smtClean="0"/>
          </a:p>
          <a:p>
            <a:r>
              <a:rPr kumimoji="1" lang="en-US" altLang="ja-JP" dirty="0" smtClean="0"/>
              <a:t>OPAC</a:t>
            </a:r>
            <a:r>
              <a:rPr kumimoji="1" lang="ja-JP" altLang="en-US" dirty="0" smtClean="0"/>
              <a:t>を検索</a:t>
            </a:r>
            <a:endParaRPr kumimoji="1" lang="en-US" altLang="ja-JP" dirty="0" smtClean="0"/>
          </a:p>
          <a:p>
            <a:endParaRPr kumimoji="1" lang="en-US" altLang="ja-JP" dirty="0" smtClean="0"/>
          </a:p>
          <a:p>
            <a:r>
              <a:rPr kumimoji="1" lang="ja-JP" altLang="en-US" dirty="0" smtClean="0"/>
              <a:t>茨大に有る　⇒　取りに行く</a:t>
            </a:r>
            <a:endParaRPr kumimoji="1" lang="en-US" altLang="ja-JP" dirty="0" smtClean="0"/>
          </a:p>
          <a:p>
            <a:endParaRPr kumimoji="1" lang="en-US" altLang="ja-JP" dirty="0" smtClean="0"/>
          </a:p>
          <a:p>
            <a:r>
              <a:rPr kumimoji="1" lang="ja-JP" altLang="en-US" dirty="0" smtClean="0"/>
              <a:t>茨大にない　⇒　よその図書館をあたる</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よその図書館で資料を持っていないかどうか調べる　⇒　</a:t>
            </a:r>
            <a:r>
              <a:rPr kumimoji="1" lang="en-US" altLang="ja-JP" dirty="0" smtClean="0"/>
              <a:t>NACSIS-</a:t>
            </a:r>
            <a:r>
              <a:rPr kumimoji="1" lang="en-US" altLang="ja-JP" dirty="0" err="1" smtClean="0"/>
              <a:t>Webcat</a:t>
            </a:r>
            <a:r>
              <a:rPr kumimoji="1" lang="ja-JP" altLang="en-US" dirty="0" smtClean="0"/>
              <a:t>を使う</a:t>
            </a:r>
            <a:endParaRPr kumimoji="1" lang="en-US" altLang="ja-JP" dirty="0" smtClean="0"/>
          </a:p>
          <a:p>
            <a:endParaRPr kumimoji="1" lang="en-US" altLang="ja-JP" dirty="0" smtClean="0"/>
          </a:p>
          <a:p>
            <a:r>
              <a:rPr kumimoji="1" lang="en-US" altLang="ja-JP" dirty="0" err="1" smtClean="0"/>
              <a:t>Webcat</a:t>
            </a:r>
            <a:r>
              <a:rPr kumimoji="1" lang="ja-JP" altLang="en-US" dirty="0" smtClean="0"/>
              <a:t>の効能</a:t>
            </a:r>
            <a:endParaRPr kumimoji="1" lang="en-US" altLang="ja-JP" dirty="0" smtClean="0"/>
          </a:p>
          <a:p>
            <a:endParaRPr kumimoji="1" lang="en-US" altLang="ja-JP" dirty="0" smtClean="0"/>
          </a:p>
          <a:p>
            <a:r>
              <a:rPr kumimoji="1" lang="ja-JP" altLang="en-US" dirty="0" smtClean="0"/>
              <a:t>探してる資料が、よその大学図書館にある　⇒　とりよせる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内容の紹介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文献取り寄せの具体的な方法について述べる。</a:t>
            </a:r>
            <a:endParaRPr kumimoji="1" lang="en-US" altLang="ja-JP" dirty="0" smtClean="0"/>
          </a:p>
          <a:p>
            <a:endParaRPr kumimoji="1" lang="en-US" altLang="ja-JP" dirty="0" smtClean="0"/>
          </a:p>
          <a:p>
            <a:r>
              <a:rPr kumimoji="1" lang="en-US" altLang="ja-JP" dirty="0" smtClean="0"/>
              <a:t>2</a:t>
            </a:r>
            <a:r>
              <a:rPr kumimoji="1" lang="ja-JP" altLang="en-US" dirty="0" smtClean="0"/>
              <a:t>通りあることを述べる。</a:t>
            </a:r>
            <a:endParaRPr kumimoji="1" lang="en-US" altLang="ja-JP" dirty="0" smtClean="0"/>
          </a:p>
          <a:p>
            <a:endParaRPr kumimoji="1" lang="en-US" altLang="ja-JP" dirty="0" smtClean="0"/>
          </a:p>
          <a:p>
            <a:r>
              <a:rPr kumimoji="1" lang="ja-JP" altLang="en-US" dirty="0" smtClean="0"/>
              <a:t>詳細については、</a:t>
            </a:r>
            <a:r>
              <a:rPr kumimoji="1" lang="en-US" altLang="ja-JP" dirty="0" smtClean="0"/>
              <a:t>ILL</a:t>
            </a:r>
            <a:r>
              <a:rPr kumimoji="1" lang="ja-JP" altLang="en-US" dirty="0" smtClean="0"/>
              <a:t>についてのページを一読するよう指示する。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Web</a:t>
            </a:r>
            <a:r>
              <a:rPr kumimoji="1" lang="ja-JP" altLang="en-US" dirty="0" smtClean="0"/>
              <a:t>リクエストサービスにログインした後の説明</a:t>
            </a:r>
            <a:endParaRPr kumimoji="1" lang="en-US" altLang="ja-JP" dirty="0" smtClean="0"/>
          </a:p>
          <a:p>
            <a:r>
              <a:rPr kumimoji="1" lang="ja-JP" altLang="en-US" dirty="0" smtClean="0"/>
              <a:t>左側のメニューにある「ＩＬＬ文献複写・図書貸借申込」をクリック</a:t>
            </a:r>
            <a:endParaRPr kumimoji="1" lang="en-US" altLang="ja-JP" dirty="0" smtClean="0"/>
          </a:p>
          <a:p>
            <a:r>
              <a:rPr kumimoji="1" lang="ja-JP" altLang="en-US" dirty="0" smtClean="0"/>
              <a:t>新規依頼をクリック</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申込画面の説明</a:t>
            </a:r>
            <a:endParaRPr kumimoji="1" lang="en-US" altLang="ja-JP" dirty="0" smtClean="0"/>
          </a:p>
          <a:p>
            <a:r>
              <a:rPr kumimoji="1" lang="ja-JP" altLang="en-US" dirty="0" smtClean="0"/>
              <a:t>取り寄せたい文献の詳細な情報を入力</a:t>
            </a:r>
            <a:endParaRPr kumimoji="1" lang="en-US" altLang="ja-JP" dirty="0" smtClean="0"/>
          </a:p>
          <a:p>
            <a:r>
              <a:rPr kumimoji="1" lang="ja-JP" altLang="en-US" dirty="0" smtClean="0"/>
              <a:t>赤字の項目は必ず入力する</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分からないことや聞きたいことがあったら、図書館カウンターの学習サポートコーナーで聞くようにいう。</a:t>
            </a:r>
            <a:endParaRPr kumimoji="1" lang="en-US" altLang="ja-JP" dirty="0" smtClean="0"/>
          </a:p>
          <a:p>
            <a:endParaRPr kumimoji="1" lang="en-US" altLang="ja-JP" dirty="0" smtClean="0"/>
          </a:p>
          <a:p>
            <a:r>
              <a:rPr kumimoji="1" lang="ja-JP" altLang="en-US" dirty="0" smtClean="0"/>
              <a:t>疑問・質問の例</a:t>
            </a:r>
            <a:endParaRPr kumimoji="1" lang="en-US" altLang="ja-JP" dirty="0" smtClean="0"/>
          </a:p>
          <a:p>
            <a:r>
              <a:rPr kumimoji="1" lang="ja-JP" altLang="en-US" dirty="0" smtClean="0"/>
              <a:t>・文献探索のやり方は分かったけど、具体的にどんな方針で文献を集めたらいいのか分からない</a:t>
            </a:r>
            <a:endParaRPr kumimoji="1" lang="en-US" altLang="ja-JP" dirty="0" smtClean="0"/>
          </a:p>
          <a:p>
            <a:r>
              <a:rPr kumimoji="1" lang="ja-JP" altLang="en-US" dirty="0" smtClean="0"/>
              <a:t>・レポートを書く際に、どうやって文章を書いてまとめたらよいかわからない</a:t>
            </a:r>
            <a:endParaRPr kumimoji="1" lang="en-US" altLang="ja-JP" dirty="0" smtClean="0"/>
          </a:p>
          <a:p>
            <a:r>
              <a:rPr kumimoji="1" lang="ja-JP" altLang="en-US" dirty="0" smtClean="0"/>
              <a:t>・・・など。</a:t>
            </a:r>
            <a:endParaRPr kumimoji="1" lang="en-US" altLang="ja-JP" dirty="0" smtClean="0"/>
          </a:p>
          <a:p>
            <a:endParaRPr kumimoji="1" lang="en-US" altLang="ja-JP" dirty="0" smtClean="0"/>
          </a:p>
          <a:p>
            <a:r>
              <a:rPr kumimoji="1" lang="ja-JP" altLang="en-US" dirty="0" smtClean="0"/>
              <a:t>遠慮は不要であることを述べる。</a:t>
            </a:r>
            <a:endParaRPr kumimoji="1" lang="en-US" altLang="ja-JP" dirty="0" smtClean="0"/>
          </a:p>
          <a:p>
            <a:r>
              <a:rPr kumimoji="1" lang="ja-JP" altLang="en-US" dirty="0" smtClean="0"/>
              <a:t>メールでの問い合わせもできることを述べる。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外国の雑誌　→　略称で呼ばれることが多い</a:t>
            </a:r>
            <a:endParaRPr kumimoji="1" lang="en-US" altLang="ja-JP" dirty="0" smtClean="0"/>
          </a:p>
          <a:p>
            <a:r>
              <a:rPr kumimoji="1" lang="ja-JP" altLang="en-US" dirty="0" smtClean="0"/>
              <a:t>　　　　　　　　→　正式な名前を調べる必要がある場合が多い</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国立国会図書館のリサーチナビで紹介されているものをいくつか紹介する。</a:t>
            </a:r>
            <a:endParaRPr kumimoji="1" lang="en-US" altLang="ja-JP" dirty="0" smtClean="0"/>
          </a:p>
          <a:p>
            <a:r>
              <a:rPr kumimoji="1" lang="ja-JP" altLang="en-US" dirty="0" smtClean="0"/>
              <a:t>リサーチナビについては必ず言及し、必要に応じて参照するように言うこと。</a:t>
            </a:r>
            <a:endParaRPr kumimoji="1" lang="en-US" altLang="ja-JP" dirty="0" smtClean="0"/>
          </a:p>
          <a:p>
            <a:endParaRPr kumimoji="1" lang="en-US" altLang="ja-JP" dirty="0" smtClean="0"/>
          </a:p>
          <a:p>
            <a:r>
              <a:rPr kumimoji="1" lang="en-US" altLang="ja-JP" dirty="0" smtClean="0"/>
              <a:t>NACSIS-</a:t>
            </a:r>
            <a:r>
              <a:rPr kumimoji="1" lang="en-US" altLang="ja-JP" dirty="0" err="1" smtClean="0"/>
              <a:t>Webcat</a:t>
            </a:r>
            <a:r>
              <a:rPr kumimoji="1" lang="ja-JP" altLang="en-US" baseline="0" dirty="0" smtClean="0"/>
              <a:t>　→　雑誌の名前の省略形も収録されている</a:t>
            </a:r>
            <a:endParaRPr kumimoji="1" lang="en-US" altLang="ja-JP" baseline="0" dirty="0" smtClean="0"/>
          </a:p>
          <a:p>
            <a:r>
              <a:rPr kumimoji="1" lang="ja-JP" altLang="en-US" baseline="0" dirty="0" smtClean="0"/>
              <a:t>　　　　　　　　　　　⇒　省略形でも検索できる</a:t>
            </a:r>
            <a:endParaRPr kumimoji="1" lang="en-US" altLang="ja-JP" baseline="0" dirty="0" smtClean="0"/>
          </a:p>
          <a:p>
            <a:endParaRPr kumimoji="1" lang="en-US" altLang="ja-JP" baseline="0" dirty="0" smtClean="0"/>
          </a:p>
          <a:p>
            <a:r>
              <a:rPr kumimoji="1" lang="en-US" altLang="ja-JP" baseline="0" dirty="0" err="1" smtClean="0"/>
              <a:t>Ingenta</a:t>
            </a:r>
            <a:r>
              <a:rPr kumimoji="1" lang="en-US" altLang="ja-JP" baseline="0" dirty="0" smtClean="0"/>
              <a:t> Connect</a:t>
            </a:r>
            <a:r>
              <a:rPr kumimoji="1" lang="ja-JP" altLang="en-US" baseline="0" dirty="0" smtClean="0"/>
              <a:t>　→　ワイルドカードを使って検索が可能</a:t>
            </a:r>
            <a:endParaRPr kumimoji="1" lang="en-US" altLang="ja-JP" baseline="0" dirty="0" smtClean="0"/>
          </a:p>
          <a:p>
            <a:endParaRPr kumimoji="1" lang="en-US" altLang="ja-JP" baseline="0" dirty="0" smtClean="0"/>
          </a:p>
          <a:p>
            <a:r>
              <a:rPr kumimoji="1" lang="ja-JP" altLang="en-US" baseline="0" dirty="0" smtClean="0"/>
              <a:t>国立国会図書館リサーチナビ　→　雑誌の略称から正式な名前を調べるのに便利なツールを、いくつか紹介している</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Academic Search Elite</a:t>
            </a:r>
            <a:r>
              <a:rPr kumimoji="1" lang="ja-JP" altLang="en-US" dirty="0" smtClean="0"/>
              <a:t>は、学外からも使えることを述べておく。</a:t>
            </a:r>
            <a:endParaRPr kumimoji="1" lang="en-US" altLang="ja-JP" dirty="0" smtClean="0"/>
          </a:p>
          <a:p>
            <a:r>
              <a:rPr kumimoji="1" lang="ja-JP" altLang="en-US" dirty="0" smtClean="0"/>
              <a:t>（</a:t>
            </a:r>
            <a:r>
              <a:rPr kumimoji="1" lang="en-US" altLang="ja-JP" dirty="0" smtClean="0"/>
              <a:t>Web</a:t>
            </a:r>
            <a:r>
              <a:rPr kumimoji="1" lang="ja-JP" altLang="en-US" smtClean="0"/>
              <a:t>リクエストサービスの画面にあるリンクをふめば、学外からも使える。）</a:t>
            </a:r>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26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まず文献探しの一般的な手順を述べる。</a:t>
            </a:r>
            <a:endParaRPr kumimoji="1" lang="en-US" altLang="ja-JP" dirty="0" smtClean="0"/>
          </a:p>
          <a:p>
            <a:endParaRPr kumimoji="1" lang="en-US" altLang="ja-JP" dirty="0" smtClean="0"/>
          </a:p>
          <a:p>
            <a:r>
              <a:rPr kumimoji="1" lang="ja-JP" altLang="en-US" dirty="0" smtClean="0"/>
              <a:t>一般的な文献探しの手順　＝</a:t>
            </a:r>
            <a:endParaRPr kumimoji="1" lang="en-US" altLang="ja-JP" dirty="0" smtClean="0"/>
          </a:p>
          <a:p>
            <a:endParaRPr kumimoji="1" lang="en-US" altLang="ja-JP" dirty="0" smtClean="0"/>
          </a:p>
          <a:p>
            <a:r>
              <a:rPr kumimoji="1" lang="ja-JP" altLang="en-US" dirty="0" smtClean="0"/>
              <a:t>１．自分の興味のある分野に、どんな文献があるかを調べる。そして、必要な文献を明確にする</a:t>
            </a:r>
            <a:endParaRPr kumimoji="1" lang="en-US" altLang="ja-JP" dirty="0" smtClean="0"/>
          </a:p>
          <a:p>
            <a:r>
              <a:rPr kumimoji="1" lang="ja-JP" altLang="en-US" dirty="0" smtClean="0"/>
              <a:t>２．文献が、物理的にどこに有るか調べる</a:t>
            </a:r>
            <a:endParaRPr kumimoji="1" lang="en-US" altLang="ja-JP" dirty="0" smtClean="0"/>
          </a:p>
          <a:p>
            <a:r>
              <a:rPr kumimoji="1" lang="ja-JP" altLang="en-US" dirty="0" smtClean="0"/>
              <a:t>３．文献を手に入れる</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どのような文献が存在するのか？</a:t>
            </a:r>
            <a:endParaRPr kumimoji="1" lang="en-US" altLang="ja-JP" dirty="0" smtClean="0"/>
          </a:p>
          <a:p>
            <a:endParaRPr kumimoji="1" lang="en-US" altLang="ja-JP" dirty="0" smtClean="0"/>
          </a:p>
          <a:p>
            <a:r>
              <a:rPr kumimoji="1" lang="ja-JP" altLang="en-US" dirty="0" smtClean="0"/>
              <a:t>それは研究に役に立ちそうか？</a:t>
            </a:r>
            <a:endParaRPr kumimoji="1" lang="en-US" altLang="ja-JP" dirty="0" smtClean="0"/>
          </a:p>
          <a:p>
            <a:endParaRPr kumimoji="1" lang="en-US" altLang="ja-JP" dirty="0" smtClean="0"/>
          </a:p>
          <a:p>
            <a:r>
              <a:rPr kumimoji="1" lang="ja-JP" altLang="en-US" dirty="0" smtClean="0"/>
              <a:t>その文献の種類は？</a:t>
            </a:r>
            <a:endParaRPr kumimoji="1" lang="en-US" altLang="ja-JP" dirty="0" smtClean="0"/>
          </a:p>
          <a:p>
            <a:r>
              <a:rPr kumimoji="1" lang="ja-JP" altLang="en-US" dirty="0" smtClean="0"/>
              <a:t>本？</a:t>
            </a:r>
            <a:endParaRPr kumimoji="1" lang="en-US" altLang="ja-JP" dirty="0" smtClean="0"/>
          </a:p>
          <a:p>
            <a:r>
              <a:rPr kumimoji="1" lang="ja-JP" altLang="en-US" dirty="0" smtClean="0"/>
              <a:t>それとも雑誌の記事？</a:t>
            </a:r>
            <a:endParaRPr kumimoji="1" lang="en-US" altLang="ja-JP" dirty="0" smtClean="0"/>
          </a:p>
          <a:p>
            <a:r>
              <a:rPr kumimoji="1" lang="ja-JP" altLang="en-US" dirty="0" smtClean="0"/>
              <a:t>あるいは学会や講演会で発表された原稿？</a:t>
            </a:r>
            <a:endParaRPr kumimoji="1" lang="en-US" altLang="ja-JP" dirty="0" smtClean="0"/>
          </a:p>
          <a:p>
            <a:r>
              <a:rPr kumimoji="1" lang="ja-JP" altLang="en-US" dirty="0" smtClean="0"/>
              <a:t>何らかの報告書かも。</a:t>
            </a:r>
            <a:endParaRPr kumimoji="1" lang="en-US" altLang="ja-JP" dirty="0" smtClean="0"/>
          </a:p>
          <a:p>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自分が興味のある分野にどんな文献があるかを調べるのに必要な、</a:t>
            </a:r>
            <a:endParaRPr kumimoji="1" lang="en-US" altLang="ja-JP" dirty="0" smtClean="0"/>
          </a:p>
          <a:p>
            <a:r>
              <a:rPr kumimoji="1" lang="en-US" altLang="ja-JP" dirty="0" smtClean="0"/>
              <a:t>6</a:t>
            </a:r>
            <a:r>
              <a:rPr kumimoji="1" lang="ja-JP" altLang="en-US" dirty="0" err="1" smtClean="0"/>
              <a:t>つの</a:t>
            </a:r>
            <a:r>
              <a:rPr kumimoji="1" lang="en-US" altLang="ja-JP" dirty="0" smtClean="0"/>
              <a:t>Web</a:t>
            </a:r>
            <a:r>
              <a:rPr kumimoji="1" lang="ja-JP" altLang="en-US" dirty="0" smtClean="0"/>
              <a:t>サイトを紹介</a:t>
            </a:r>
            <a:endParaRPr kumimoji="1" lang="en-US" altLang="ja-JP" dirty="0" smtClean="0"/>
          </a:p>
          <a:p>
            <a:endParaRPr kumimoji="1" lang="en-US" altLang="ja-JP" dirty="0" smtClean="0"/>
          </a:p>
          <a:p>
            <a:r>
              <a:rPr kumimoji="1" lang="ja-JP" altLang="en-US" dirty="0" smtClean="0"/>
              <a:t>最初の</a:t>
            </a:r>
            <a:r>
              <a:rPr kumimoji="1" lang="en-US" altLang="ja-JP" dirty="0" smtClean="0"/>
              <a:t>3</a:t>
            </a:r>
            <a:r>
              <a:rPr kumimoji="1" lang="ja-JP" altLang="en-US" dirty="0" smtClean="0"/>
              <a:t>つ　→　幅広い分野から文献を探せるデータベース</a:t>
            </a:r>
            <a:endParaRPr kumimoji="1" lang="en-US" altLang="ja-JP" dirty="0" smtClean="0"/>
          </a:p>
          <a:p>
            <a:r>
              <a:rPr kumimoji="1" lang="ja-JP" altLang="en-US" dirty="0" smtClean="0"/>
              <a:t>後の</a:t>
            </a:r>
            <a:r>
              <a:rPr kumimoji="1" lang="en-US" altLang="ja-JP" dirty="0" smtClean="0"/>
              <a:t>3</a:t>
            </a:r>
            <a:r>
              <a:rPr kumimoji="1" lang="ja-JP" altLang="en-US" dirty="0" smtClean="0"/>
              <a:t>つ　→　専門分野の文献を探すためのデータベース</a:t>
            </a:r>
            <a:endParaRPr kumimoji="1" lang="en-US" altLang="ja-JP" dirty="0" smtClean="0"/>
          </a:p>
          <a:p>
            <a:endParaRPr kumimoji="1" lang="en-US" altLang="ja-JP" dirty="0" smtClean="0"/>
          </a:p>
          <a:p>
            <a:r>
              <a:rPr kumimoji="1" lang="ja-JP" altLang="en-US" dirty="0" smtClean="0"/>
              <a:t>今回　→　</a:t>
            </a:r>
            <a:r>
              <a:rPr kumimoji="1" lang="en-US" altLang="ja-JP" dirty="0" smtClean="0"/>
              <a:t>Academic Search Elite</a:t>
            </a:r>
            <a:r>
              <a:rPr kumimoji="1" lang="ja-JP" altLang="en-US" dirty="0" err="1" smtClean="0"/>
              <a:t>、</a:t>
            </a:r>
            <a:r>
              <a:rPr kumimoji="1" lang="en-US" altLang="ja-JP" dirty="0" smtClean="0"/>
              <a:t>Google Scholar</a:t>
            </a:r>
            <a:r>
              <a:rPr kumimoji="1" lang="ja-JP" altLang="en-US" dirty="0" err="1" smtClean="0"/>
              <a:t>、</a:t>
            </a:r>
            <a:r>
              <a:rPr kumimoji="1" lang="en-US" altLang="ja-JP" dirty="0" err="1" smtClean="0"/>
              <a:t>Scirus</a:t>
            </a:r>
            <a:r>
              <a:rPr kumimoji="1" lang="ja-JP" altLang="en-US" dirty="0" smtClean="0"/>
              <a:t>について、重点的に解説する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Academic</a:t>
            </a:r>
            <a:r>
              <a:rPr kumimoji="1" lang="en-US" altLang="ja-JP" baseline="0" dirty="0" smtClean="0"/>
              <a:t> Search Elite</a:t>
            </a:r>
            <a:r>
              <a:rPr kumimoji="1" lang="ja-JP" altLang="en-US" baseline="0" dirty="0" smtClean="0"/>
              <a:t>の説明。</a:t>
            </a:r>
            <a:endParaRPr kumimoji="1" lang="en-US" altLang="ja-JP" baseline="0" dirty="0" smtClean="0"/>
          </a:p>
          <a:p>
            <a:r>
              <a:rPr kumimoji="1" lang="ja-JP" altLang="en-US" baseline="0" dirty="0" smtClean="0"/>
              <a:t>スライドに書いてあることを一通り述べる。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Academic Search Elite</a:t>
            </a:r>
            <a:r>
              <a:rPr kumimoji="1" lang="ja-JP" altLang="en-US" dirty="0" smtClean="0"/>
              <a:t>の検索画面について、簡単に触れる。</a:t>
            </a:r>
            <a:endParaRPr kumimoji="1" lang="en-US" altLang="ja-JP" dirty="0" smtClean="0"/>
          </a:p>
          <a:p>
            <a:r>
              <a:rPr kumimoji="1" lang="ja-JP" altLang="en-US" dirty="0" smtClean="0"/>
              <a:t>様々な条件を付けて検索できるということだけ述べる。</a:t>
            </a:r>
            <a:endParaRPr kumimoji="1" lang="en-US" altLang="ja-JP" dirty="0" smtClean="0"/>
          </a:p>
          <a:p>
            <a:r>
              <a:rPr kumimoji="1" lang="ja-JP" altLang="en-US" dirty="0" smtClean="0"/>
              <a:t>詳細については、触れないでよい。</a:t>
            </a:r>
            <a:endParaRPr kumimoji="1" lang="en-US" altLang="ja-JP"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使い方の詳しい説明は省略する。</a:t>
            </a:r>
            <a:endParaRPr kumimoji="1" lang="en-US" altLang="ja-JP" dirty="0" smtClean="0"/>
          </a:p>
          <a:p>
            <a:r>
              <a:rPr kumimoji="1" lang="ja-JP" altLang="en-US" dirty="0" smtClean="0"/>
              <a:t>配布してある「かんたんガイド」と「公式の取扱説明書」を参照しつつ、あとで自習するように言う。</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Google Scholar</a:t>
            </a:r>
            <a:r>
              <a:rPr kumimoji="1" lang="ja-JP" altLang="en-US" dirty="0" err="1" smtClean="0"/>
              <a:t>を紹</a:t>
            </a:r>
            <a:r>
              <a:rPr kumimoji="1" lang="ja-JP" altLang="en-US" dirty="0" smtClean="0"/>
              <a:t>介する。</a:t>
            </a:r>
            <a:endParaRPr kumimoji="1" lang="en-US" altLang="ja-JP" dirty="0" smtClean="0"/>
          </a:p>
          <a:p>
            <a:endParaRPr kumimoji="1" lang="en-US" altLang="ja-JP" dirty="0" smtClean="0"/>
          </a:p>
          <a:p>
            <a:r>
              <a:rPr kumimoji="1" lang="en-US" altLang="ja-JP" dirty="0" smtClean="0"/>
              <a:t>Google Scholar</a:t>
            </a:r>
            <a:r>
              <a:rPr kumimoji="1" lang="ja-JP" altLang="en-US" dirty="0" smtClean="0"/>
              <a:t>　＝　学術的な情報を探すのに特化したサービス</a:t>
            </a:r>
            <a:endParaRPr kumimoji="1" lang="en-US" altLang="ja-JP" dirty="0" smtClean="0"/>
          </a:p>
          <a:p>
            <a:endParaRPr kumimoji="1" lang="en-US" altLang="ja-JP" dirty="0" smtClean="0"/>
          </a:p>
          <a:p>
            <a:r>
              <a:rPr kumimoji="1" lang="en-US" altLang="ja-JP" dirty="0" smtClean="0"/>
              <a:t>Google</a:t>
            </a:r>
            <a:r>
              <a:rPr kumimoji="1" lang="ja-JP" altLang="en-US" dirty="0" smtClean="0"/>
              <a:t>　→　色々検索してくれて便利。</a:t>
            </a:r>
            <a:endParaRPr kumimoji="1" lang="en-US" altLang="ja-JP" dirty="0" smtClean="0"/>
          </a:p>
          <a:p>
            <a:r>
              <a:rPr kumimoji="1" lang="ja-JP" altLang="en-US" dirty="0" smtClean="0"/>
              <a:t>　　　　　→　しかし、中身を考えずに情報を何でも拾ってきてしまうので、ちょっとまじめな勉強や研究向きでないところもある。</a:t>
            </a:r>
            <a:endParaRPr kumimoji="1" lang="en-US" altLang="ja-JP" dirty="0" smtClean="0"/>
          </a:p>
          <a:p>
            <a:r>
              <a:rPr kumimoji="1" lang="ja-JP" altLang="en-US" dirty="0" smtClean="0"/>
              <a:t>　　　　　⇒　</a:t>
            </a:r>
            <a:r>
              <a:rPr kumimoji="1" lang="en-US" altLang="ja-JP" dirty="0" smtClean="0"/>
              <a:t>Google</a:t>
            </a:r>
            <a:r>
              <a:rPr kumimoji="1" lang="en-US" altLang="ja-JP" baseline="0" dirty="0" smtClean="0"/>
              <a:t> Scholar</a:t>
            </a:r>
            <a:r>
              <a:rPr kumimoji="1" lang="ja-JP" altLang="en-US" baseline="0" dirty="0" smtClean="0"/>
              <a:t>を使う</a:t>
            </a:r>
            <a:endParaRPr kumimoji="1" lang="en-US" altLang="ja-JP" dirty="0" smtClean="0"/>
          </a:p>
          <a:p>
            <a:endParaRPr kumimoji="1" lang="en-US" altLang="ja-JP" dirty="0" smtClean="0"/>
          </a:p>
          <a:p>
            <a:r>
              <a:rPr kumimoji="1" lang="en-US" altLang="ja-JP" dirty="0" smtClean="0"/>
              <a:t>Google Scholar</a:t>
            </a:r>
            <a:r>
              <a:rPr kumimoji="1" lang="ja-JP" altLang="en-US" dirty="0" smtClean="0"/>
              <a:t>　→　まじめな勉強や研究に向いた情報だけを、拾ってきてくれる。</a:t>
            </a:r>
            <a:endParaRPr kumimoji="1" lang="en-US" altLang="ja-JP" dirty="0" smtClean="0"/>
          </a:p>
          <a:p>
            <a:r>
              <a:rPr kumimoji="1" lang="en-US" altLang="ja-JP" dirty="0" smtClean="0"/>
              <a:t>Google</a:t>
            </a:r>
            <a:r>
              <a:rPr kumimoji="1" lang="en-US" altLang="ja-JP" baseline="0" dirty="0" smtClean="0"/>
              <a:t> Scholar</a:t>
            </a:r>
            <a:r>
              <a:rPr kumimoji="1" lang="ja-JP" altLang="en-US" baseline="0" dirty="0" smtClean="0"/>
              <a:t>　→　学外でも使える。</a:t>
            </a:r>
            <a:endParaRPr kumimoji="1" lang="ja-JP" altLang="en-US" dirty="0" smtClean="0"/>
          </a:p>
        </p:txBody>
      </p:sp>
      <p:sp>
        <p:nvSpPr>
          <p:cNvPr id="4" name="スライド番号プレースホルダ 3"/>
          <p:cNvSpPr>
            <a:spLocks noGrp="1"/>
          </p:cNvSpPr>
          <p:nvPr>
            <p:ph type="sldNum" sz="quarter" idx="10"/>
          </p:nvPr>
        </p:nvSpPr>
        <p:spPr/>
        <p:txBody>
          <a:bodyPr/>
          <a:lstStyle/>
          <a:p>
            <a:fld id="{521D6BF8-B227-41A9-80C4-C2AEB2A5BC71}"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0F9CA27-FB4F-4C0D-9B45-28B4D04D6B1B}" type="datetime1">
              <a:rPr kumimoji="1" lang="ja-JP" altLang="en-US" smtClean="0"/>
              <a:pPr/>
              <a:t>2011/6/7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5E04FE9-8D76-41DD-AD07-E6EDCFD00A3D}" type="datetime1">
              <a:rPr kumimoji="1" lang="ja-JP" altLang="en-US" smtClean="0"/>
              <a:pPr/>
              <a:t>2011/6/7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4C47A16-772F-4D96-87C9-C36EDD7112DC}" type="datetime1">
              <a:rPr kumimoji="1" lang="ja-JP" altLang="en-US" smtClean="0"/>
              <a:pPr/>
              <a:t>2011/6/7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70C005C-E083-4AE5-A65F-B9D666160BF1}" type="datetime1">
              <a:rPr kumimoji="1" lang="ja-JP" altLang="en-US" smtClean="0"/>
              <a:pPr/>
              <a:t>2011/6/7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B26DF01-BF95-4651-A66E-75565551A28A}" type="datetime1">
              <a:rPr kumimoji="1" lang="ja-JP" altLang="en-US" smtClean="0"/>
              <a:pPr/>
              <a:t>2011/6/7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91F97CB-C36B-4FD3-943E-FA8D76578FCC}" type="datetime1">
              <a:rPr kumimoji="1" lang="ja-JP" altLang="en-US" smtClean="0"/>
              <a:pPr/>
              <a:t>2011/6/7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51546E8-6FBC-4001-87DB-2DAEC559FD37}" type="datetime1">
              <a:rPr kumimoji="1" lang="ja-JP" altLang="en-US" smtClean="0"/>
              <a:pPr/>
              <a:t>2011/6/7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9C16B05-6FD9-46D8-83D2-4448F7858492}" type="datetime1">
              <a:rPr kumimoji="1" lang="ja-JP" altLang="en-US" smtClean="0"/>
              <a:pPr/>
              <a:t>2011/6/7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D1208A2-9BAB-4FF0-AB45-9094F6155BB9}" type="datetime1">
              <a:rPr kumimoji="1" lang="ja-JP" altLang="en-US" smtClean="0"/>
              <a:pPr/>
              <a:t>2011/6/7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C50B531-67FE-4623-9785-EFFB17099C82}" type="datetime1">
              <a:rPr kumimoji="1" lang="ja-JP" altLang="en-US" smtClean="0"/>
              <a:pPr/>
              <a:t>2011/6/7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F3DBCA-27C8-46D3-89DA-9FA7BE0326CE}" type="datetime1">
              <a:rPr kumimoji="1" lang="ja-JP" altLang="en-US" smtClean="0"/>
              <a:pPr/>
              <a:t>2011/6/7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22C2A-9ADE-4FA1-B2C1-FC407F84ECF0}" type="datetime1">
              <a:rPr kumimoji="1" lang="ja-JP" altLang="en-US" smtClean="0"/>
              <a:pPr/>
              <a:t>2011/6/7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F8DA-B032-474E-AAEB-241E47630BC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opac.lib.ibaraki.ac.jp/op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ebcat.nii.ac.j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opac.lib.ibaraki.ac.jp/opc/request.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lib.ibaraki.ac.jp/guide/ill/ill.htm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ebcat.nii.ac.jp/"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rnavi.ndl.go.jp/research_guide/entry/theme-honbun-400069.php" TargetMode="External"/><Relationship Id="rId4" Type="http://schemas.openxmlformats.org/officeDocument/2006/relationships/hyperlink" Target="http://www.ingentaconnect.com/search/advanced;jsessionid=2hk779vpmtkri.alexandr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earch.ebscohost.com/login.aspx?authtype=i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000" dirty="0" smtClean="0"/>
              <a:t>卒論・レポートの</a:t>
            </a:r>
            <a:r>
              <a:rPr kumimoji="1" lang="ja-JP" altLang="en-US" sz="4000" smtClean="0"/>
              <a:t>ための</a:t>
            </a:r>
            <a:r>
              <a:rPr lang="ja-JP" altLang="en-US" sz="4000" smtClean="0"/>
              <a:t>資料</a:t>
            </a:r>
            <a:r>
              <a:rPr kumimoji="1" lang="ja-JP" altLang="en-US" sz="4000" smtClean="0"/>
              <a:t>探し</a:t>
            </a:r>
            <a:r>
              <a:rPr kumimoji="1" lang="en-US" altLang="ja-JP" sz="4000" dirty="0" smtClean="0"/>
              <a:t/>
            </a:r>
            <a:br>
              <a:rPr kumimoji="1" lang="en-US" altLang="ja-JP" sz="4000" dirty="0" smtClean="0"/>
            </a:br>
            <a:r>
              <a:rPr lang="ja-JP" altLang="en-US" sz="4000" dirty="0"/>
              <a:t>外国</a:t>
            </a:r>
            <a:r>
              <a:rPr lang="ja-JP" altLang="en-US" sz="4000" dirty="0" smtClean="0"/>
              <a:t>文献編</a:t>
            </a:r>
            <a:endParaRPr kumimoji="1" lang="ja-JP" altLang="en-US" sz="4000" dirty="0"/>
          </a:p>
        </p:txBody>
      </p:sp>
      <p:sp>
        <p:nvSpPr>
          <p:cNvPr id="3" name="サブタイトル 2"/>
          <p:cNvSpPr>
            <a:spLocks noGrp="1"/>
          </p:cNvSpPr>
          <p:nvPr>
            <p:ph type="subTitle" idx="1"/>
          </p:nvPr>
        </p:nvSpPr>
        <p:spPr/>
        <p:txBody>
          <a:bodyPr/>
          <a:lstStyle/>
          <a:p>
            <a:r>
              <a:rPr kumimoji="1" lang="ja-JP" altLang="en-US" dirty="0" smtClean="0"/>
              <a:t>平成</a:t>
            </a:r>
            <a:r>
              <a:rPr kumimoji="1" lang="en-US" altLang="ja-JP" dirty="0" smtClean="0"/>
              <a:t>23</a:t>
            </a:r>
            <a:r>
              <a:rPr kumimoji="1" lang="ja-JP" altLang="en-US" dirty="0" smtClean="0"/>
              <a:t>年</a:t>
            </a:r>
            <a:r>
              <a:rPr kumimoji="1" lang="en-US" altLang="ja-JP" dirty="0" smtClean="0"/>
              <a:t>6</a:t>
            </a:r>
            <a:r>
              <a:rPr kumimoji="1" lang="ja-JP" altLang="en-US" dirty="0" smtClean="0"/>
              <a:t>月</a:t>
            </a:r>
            <a:r>
              <a:rPr kumimoji="1" lang="en-US" altLang="ja-JP" dirty="0" smtClean="0"/>
              <a:t>9</a:t>
            </a:r>
            <a:r>
              <a:rPr kumimoji="1" lang="ja-JP" altLang="en-US" dirty="0" smtClean="0"/>
              <a:t>日</a:t>
            </a:r>
            <a:endParaRPr kumimoji="1" lang="en-US" altLang="ja-JP" dirty="0" smtClean="0"/>
          </a:p>
          <a:p>
            <a:r>
              <a:rPr kumimoji="1" lang="ja-JP" altLang="en-US" dirty="0" smtClean="0"/>
              <a:t>茨城大学図書館</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Google Scholar</a:t>
            </a:r>
            <a:r>
              <a:rPr lang="ja-JP" altLang="en-US" dirty="0" smtClean="0"/>
              <a:t>：検索オプション</a:t>
            </a:r>
            <a:endParaRPr kumimoji="1" lang="ja-JP" altLang="en-US" dirty="0"/>
          </a:p>
        </p:txBody>
      </p:sp>
      <p:pic>
        <p:nvPicPr>
          <p:cNvPr id="6" name="コンテンツ プレースホルダ 5" descr="無題.PNG"/>
          <p:cNvPicPr>
            <a:picLocks noGrp="1" noChangeAspect="1"/>
          </p:cNvPicPr>
          <p:nvPr>
            <p:ph idx="1"/>
          </p:nvPr>
        </p:nvPicPr>
        <p:blipFill>
          <a:blip r:embed="rId3" cstate="print"/>
          <a:stretch>
            <a:fillRect/>
          </a:stretch>
        </p:blipFill>
        <p:spPr>
          <a:xfrm>
            <a:off x="1547664" y="1412776"/>
            <a:ext cx="6096000" cy="4095750"/>
          </a:xfrm>
        </p:spPr>
      </p:pic>
      <p:sp>
        <p:nvSpPr>
          <p:cNvPr id="7" name="テキスト ボックス 6"/>
          <p:cNvSpPr txBox="1"/>
          <p:nvPr/>
        </p:nvSpPr>
        <p:spPr>
          <a:xfrm>
            <a:off x="611560" y="4005064"/>
            <a:ext cx="4536504" cy="2585323"/>
          </a:xfrm>
          <a:prstGeom prst="rect">
            <a:avLst/>
          </a:prstGeom>
          <a:solidFill>
            <a:srgbClr val="FFFF00"/>
          </a:solidFill>
          <a:ln w="6350">
            <a:solidFill>
              <a:schemeClr val="tx1"/>
            </a:solidFill>
          </a:ln>
        </p:spPr>
        <p:txBody>
          <a:bodyPr wrap="square" rtlCol="0">
            <a:spAutoFit/>
          </a:bodyPr>
          <a:lstStyle/>
          <a:p>
            <a:r>
              <a:rPr kumimoji="1" lang="ja-JP" altLang="en-US" sz="2400" b="1" dirty="0" smtClean="0"/>
              <a:t>検索窓にキーワードを入れるだけでも</a:t>
            </a:r>
            <a:r>
              <a:rPr lang="ja-JP" altLang="en-US" sz="2400" b="1" dirty="0" smtClean="0"/>
              <a:t>よいが、細かい条件を指定して検索することもできる。</a:t>
            </a:r>
            <a:endParaRPr lang="en-US" altLang="ja-JP" sz="2400" b="1" dirty="0" smtClean="0"/>
          </a:p>
          <a:p>
            <a:r>
              <a:rPr kumimoji="1" lang="ja-JP" altLang="en-US" sz="2400" b="1" dirty="0" smtClean="0"/>
              <a:t>　・著者はだれ？</a:t>
            </a:r>
            <a:endParaRPr kumimoji="1" lang="en-US" altLang="ja-JP" sz="2400" b="1" dirty="0" smtClean="0"/>
          </a:p>
          <a:p>
            <a:r>
              <a:rPr lang="ja-JP" altLang="en-US" sz="2400" b="1" dirty="0" smtClean="0"/>
              <a:t>　・どんな出版物に載った記事？</a:t>
            </a:r>
            <a:endParaRPr kumimoji="1" lang="en-US" altLang="ja-JP" sz="2400" b="1" dirty="0" smtClean="0"/>
          </a:p>
          <a:p>
            <a:r>
              <a:rPr lang="ja-JP" altLang="en-US" sz="2400" b="1" dirty="0" smtClean="0"/>
              <a:t>　・記事はいつごろ出たモノか？</a:t>
            </a:r>
            <a:endParaRPr lang="en-US" altLang="ja-JP" sz="2400" b="1" dirty="0" smtClean="0"/>
          </a:p>
          <a:p>
            <a:endParaRPr kumimoji="1" lang="ja-JP" altLang="en-US" dirty="0"/>
          </a:p>
        </p:txBody>
      </p:sp>
      <p:sp>
        <p:nvSpPr>
          <p:cNvPr id="8" name="円/楕円 7"/>
          <p:cNvSpPr/>
          <p:nvPr/>
        </p:nvSpPr>
        <p:spPr>
          <a:xfrm>
            <a:off x="5868144" y="1412776"/>
            <a:ext cx="2160240"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rot="16200000" flipV="1">
            <a:off x="6444208" y="3645024"/>
            <a:ext cx="1656184" cy="2160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652120" y="4725144"/>
            <a:ext cx="3204864" cy="461665"/>
          </a:xfrm>
          <a:prstGeom prst="rect">
            <a:avLst/>
          </a:prstGeom>
          <a:solidFill>
            <a:srgbClr val="FFFF00"/>
          </a:solidFill>
          <a:ln w="6350">
            <a:solidFill>
              <a:schemeClr val="tx1"/>
            </a:solidFill>
          </a:ln>
        </p:spPr>
        <p:txBody>
          <a:bodyPr wrap="square" rtlCol="0">
            <a:spAutoFit/>
          </a:bodyPr>
          <a:lstStyle/>
          <a:p>
            <a:r>
              <a:rPr kumimoji="1" lang="ja-JP" altLang="en-US" sz="2400" b="1" dirty="0" smtClean="0"/>
              <a:t>検索のヒントとヘルプ</a:t>
            </a:r>
            <a:endParaRPr kumimoji="1" lang="ja-JP" altLang="en-US" b="1" dirty="0"/>
          </a:p>
        </p:txBody>
      </p:sp>
      <p:sp>
        <p:nvSpPr>
          <p:cNvPr id="9" name="スライド番号プレースホルダ 8"/>
          <p:cNvSpPr>
            <a:spLocks noGrp="1"/>
          </p:cNvSpPr>
          <p:nvPr>
            <p:ph type="sldNum" sz="quarter" idx="12"/>
          </p:nvPr>
        </p:nvSpPr>
        <p:spPr/>
        <p:txBody>
          <a:bodyPr/>
          <a:lstStyle/>
          <a:p>
            <a:fld id="{475EF8DA-B032-474E-AAEB-241E47630BC2}"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Scirus</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科学技術情報の検索に特化した検索エンジン。</a:t>
            </a:r>
            <a:endParaRPr lang="en-US" altLang="ja-JP" dirty="0" smtClean="0"/>
          </a:p>
          <a:p>
            <a:pPr>
              <a:buNone/>
            </a:pPr>
            <a:endParaRPr lang="en-US" altLang="ja-JP" dirty="0" smtClean="0"/>
          </a:p>
          <a:p>
            <a:r>
              <a:rPr lang="ja-JP" altLang="en-US" dirty="0" smtClean="0"/>
              <a:t>学術雑誌の記事、科学者の</a:t>
            </a:r>
            <a:r>
              <a:rPr lang="en-US" altLang="ja-JP" dirty="0" smtClean="0"/>
              <a:t>Web</a:t>
            </a:r>
            <a:r>
              <a:rPr lang="ja-JP" altLang="en-US" dirty="0" smtClean="0"/>
              <a:t>サイト、教材、未発表のアイディア、知的財産に関する情報等を検索できる。</a:t>
            </a:r>
            <a:endParaRPr lang="en-US" altLang="ja-JP" dirty="0" smtClean="0"/>
          </a:p>
          <a:p>
            <a:endParaRPr lang="en-US" altLang="ja-JP" dirty="0" smtClean="0"/>
          </a:p>
          <a:p>
            <a:r>
              <a:rPr lang="ja-JP" altLang="en-US" dirty="0" smtClean="0"/>
              <a:t>学外でも使える。</a:t>
            </a:r>
            <a:endParaRPr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Scirus</a:t>
            </a:r>
            <a:endParaRPr kumimoji="1" lang="ja-JP" altLang="en-US" dirty="0"/>
          </a:p>
        </p:txBody>
      </p:sp>
      <p:pic>
        <p:nvPicPr>
          <p:cNvPr id="4" name="コンテンツ プレースホルダ 3" descr="無題.PNG"/>
          <p:cNvPicPr>
            <a:picLocks noGrp="1" noChangeAspect="1"/>
          </p:cNvPicPr>
          <p:nvPr>
            <p:ph idx="1"/>
          </p:nvPr>
        </p:nvPicPr>
        <p:blipFill>
          <a:blip r:embed="rId3" cstate="print"/>
          <a:stretch>
            <a:fillRect/>
          </a:stretch>
        </p:blipFill>
        <p:spPr>
          <a:xfrm>
            <a:off x="1547664" y="1340768"/>
            <a:ext cx="6096000" cy="3686175"/>
          </a:xfrm>
        </p:spPr>
      </p:pic>
      <p:sp>
        <p:nvSpPr>
          <p:cNvPr id="5" name="テキスト ボックス 4"/>
          <p:cNvSpPr txBox="1"/>
          <p:nvPr/>
        </p:nvSpPr>
        <p:spPr>
          <a:xfrm>
            <a:off x="251520" y="4293096"/>
            <a:ext cx="4536504" cy="1200329"/>
          </a:xfrm>
          <a:prstGeom prst="rect">
            <a:avLst/>
          </a:prstGeom>
          <a:solidFill>
            <a:srgbClr val="FFFF00"/>
          </a:solidFill>
          <a:ln w="6350">
            <a:solidFill>
              <a:schemeClr val="tx1"/>
            </a:solidFill>
          </a:ln>
        </p:spPr>
        <p:txBody>
          <a:bodyPr wrap="square" rtlCol="0">
            <a:spAutoFit/>
          </a:bodyPr>
          <a:lstStyle/>
          <a:p>
            <a:r>
              <a:rPr kumimoji="1" lang="en-US" altLang="ja-JP" sz="2400" b="1" dirty="0" smtClean="0"/>
              <a:t>Google</a:t>
            </a:r>
            <a:r>
              <a:rPr kumimoji="1" lang="ja-JP" altLang="en-US" sz="2400" b="1" dirty="0" smtClean="0"/>
              <a:t>と似ている。</a:t>
            </a:r>
            <a:endParaRPr kumimoji="1" lang="en-US" altLang="ja-JP" sz="2400" b="1" dirty="0" smtClean="0"/>
          </a:p>
          <a:p>
            <a:r>
              <a:rPr lang="ja-JP" altLang="en-US" sz="2400" b="1" dirty="0" smtClean="0"/>
              <a:t>より</a:t>
            </a:r>
            <a:r>
              <a:rPr kumimoji="1" lang="ja-JP" altLang="en-US" sz="2400" b="1" dirty="0" smtClean="0"/>
              <a:t>細かい条件を指定した検索も可能になっている。</a:t>
            </a:r>
            <a:endParaRPr kumimoji="1" lang="ja-JP" altLang="en-US" sz="2400" b="1" dirty="0"/>
          </a:p>
        </p:txBody>
      </p:sp>
      <p:sp>
        <p:nvSpPr>
          <p:cNvPr id="6" name="テキスト ボックス 5"/>
          <p:cNvSpPr txBox="1"/>
          <p:nvPr/>
        </p:nvSpPr>
        <p:spPr>
          <a:xfrm>
            <a:off x="3059832" y="5949280"/>
            <a:ext cx="3312368" cy="461665"/>
          </a:xfrm>
          <a:prstGeom prst="rect">
            <a:avLst/>
          </a:prstGeom>
          <a:noFill/>
        </p:spPr>
        <p:txBody>
          <a:bodyPr wrap="square" rtlCol="0">
            <a:spAutoFit/>
          </a:bodyPr>
          <a:lstStyle/>
          <a:p>
            <a:r>
              <a:rPr lang="en-US" altLang="ja-JP" sz="2400" dirty="0" smtClean="0">
                <a:solidFill>
                  <a:srgbClr val="0070C0"/>
                </a:solidFill>
              </a:rPr>
              <a:t>http://www.scirus.com/</a:t>
            </a:r>
            <a:endParaRPr kumimoji="1" lang="ja-JP" altLang="en-US" sz="2400" dirty="0">
              <a:solidFill>
                <a:srgbClr val="0070C0"/>
              </a:solidFill>
            </a:endParaRPr>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Scirus</a:t>
            </a:r>
            <a:r>
              <a:rPr lang="ja-JP" altLang="en-US" dirty="0" smtClean="0"/>
              <a:t>の使い方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詳しい使い方は、配布資料を見てください。</a:t>
            </a:r>
            <a:endParaRPr lang="en-US" altLang="ja-JP" dirty="0" smtClean="0"/>
          </a:p>
          <a:p>
            <a:endParaRPr lang="en-US" altLang="ja-JP" dirty="0" smtClean="0"/>
          </a:p>
          <a:p>
            <a:r>
              <a:rPr lang="ja-JP" altLang="en-US" dirty="0" smtClean="0"/>
              <a:t>かんたんガイド</a:t>
            </a:r>
            <a:endParaRPr lang="en-US" altLang="ja-JP" dirty="0" smtClean="0"/>
          </a:p>
          <a:p>
            <a:endParaRPr lang="en-US" altLang="ja-JP" dirty="0" smtClean="0"/>
          </a:p>
          <a:p>
            <a:r>
              <a:rPr lang="en-US" altLang="ja-JP" dirty="0" err="1" smtClean="0"/>
              <a:t>Scirus</a:t>
            </a:r>
            <a:r>
              <a:rPr lang="en-US" altLang="ja-JP" dirty="0" smtClean="0"/>
              <a:t> help</a:t>
            </a:r>
          </a:p>
          <a:p>
            <a:pPr>
              <a:buNone/>
            </a:pPr>
            <a:r>
              <a:rPr lang="en-US" altLang="ja-JP" dirty="0" smtClean="0"/>
              <a:t>(</a:t>
            </a:r>
            <a:r>
              <a:rPr lang="en-US" altLang="ja-JP" dirty="0" smtClean="0">
                <a:solidFill>
                  <a:srgbClr val="0070C0"/>
                </a:solidFill>
              </a:rPr>
              <a:t>http://www.scirus.com/html/help/index.htm</a:t>
            </a:r>
            <a:r>
              <a:rPr lang="en-US" altLang="ja-JP" dirty="0" smtClean="0"/>
              <a:t>)</a:t>
            </a:r>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PubMed</a:t>
            </a:r>
            <a:endParaRPr kumimoji="1" lang="ja-JP" altLang="en-US" dirty="0"/>
          </a:p>
        </p:txBody>
      </p:sp>
      <p:sp>
        <p:nvSpPr>
          <p:cNvPr id="3" name="コンテンツ プレースホルダ 2"/>
          <p:cNvSpPr>
            <a:spLocks noGrp="1"/>
          </p:cNvSpPr>
          <p:nvPr>
            <p:ph idx="1"/>
          </p:nvPr>
        </p:nvSpPr>
        <p:spPr>
          <a:xfrm>
            <a:off x="467544" y="1484784"/>
            <a:ext cx="8229600" cy="1296144"/>
          </a:xfrm>
        </p:spPr>
        <p:txBody>
          <a:bodyPr/>
          <a:lstStyle/>
          <a:p>
            <a:r>
              <a:rPr lang="ja-JP" altLang="en-US" dirty="0" smtClean="0"/>
              <a:t>医学・生物学の文献を探せる。米国の国立生物工学情報センター（</a:t>
            </a:r>
            <a:r>
              <a:rPr lang="en-US" altLang="ja-JP" dirty="0" smtClean="0"/>
              <a:t>NCBI</a:t>
            </a:r>
            <a:r>
              <a:rPr lang="ja-JP" altLang="en-US" dirty="0" smtClean="0"/>
              <a:t>）が提供している。</a:t>
            </a:r>
            <a:endParaRPr lang="en-US" altLang="ja-JP" dirty="0" smtClean="0"/>
          </a:p>
          <a:p>
            <a:pPr>
              <a:buNone/>
            </a:pPr>
            <a:endParaRPr kumimoji="1" lang="ja-JP" altLang="en-US" dirty="0"/>
          </a:p>
        </p:txBody>
      </p:sp>
      <p:pic>
        <p:nvPicPr>
          <p:cNvPr id="4" name="図 14" descr="pub.JPG"/>
          <p:cNvPicPr>
            <a:picLocks noChangeAspect="1"/>
          </p:cNvPicPr>
          <p:nvPr/>
        </p:nvPicPr>
        <p:blipFill>
          <a:blip r:embed="rId3" cstate="print"/>
          <a:srcRect/>
          <a:stretch>
            <a:fillRect/>
          </a:stretch>
        </p:blipFill>
        <p:spPr bwMode="auto">
          <a:xfrm>
            <a:off x="1979712" y="2996952"/>
            <a:ext cx="5400600" cy="2664296"/>
          </a:xfrm>
          <a:prstGeom prst="rect">
            <a:avLst/>
          </a:prstGeom>
          <a:noFill/>
          <a:ln w="9525">
            <a:solidFill>
              <a:schemeClr val="tx1"/>
            </a:solidFill>
            <a:miter lim="800000"/>
            <a:headEnd/>
            <a:tailEnd/>
          </a:ln>
        </p:spPr>
      </p:pic>
      <p:sp>
        <p:nvSpPr>
          <p:cNvPr id="5" name="テキスト ボックス 4"/>
          <p:cNvSpPr txBox="1"/>
          <p:nvPr/>
        </p:nvSpPr>
        <p:spPr>
          <a:xfrm>
            <a:off x="2195736" y="5949280"/>
            <a:ext cx="5112568" cy="461665"/>
          </a:xfrm>
          <a:prstGeom prst="rect">
            <a:avLst/>
          </a:prstGeom>
          <a:noFill/>
        </p:spPr>
        <p:txBody>
          <a:bodyPr wrap="square" rtlCol="0">
            <a:spAutoFit/>
          </a:bodyPr>
          <a:lstStyle/>
          <a:p>
            <a:r>
              <a:rPr lang="en-US" altLang="ja-JP" sz="2400" dirty="0" smtClean="0">
                <a:solidFill>
                  <a:srgbClr val="0070C0"/>
                </a:solidFill>
              </a:rPr>
              <a:t>http://www.ncbi.nlm.nih.gov/pubmed/</a:t>
            </a:r>
            <a:endParaRPr kumimoji="1" lang="ja-JP" altLang="en-US" sz="2400" dirty="0">
              <a:solidFill>
                <a:srgbClr val="0070C0"/>
              </a:solidFill>
            </a:endParaRPr>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ERIC</a:t>
            </a:r>
            <a:endParaRPr kumimoji="1" lang="ja-JP" altLang="en-US" dirty="0"/>
          </a:p>
        </p:txBody>
      </p:sp>
      <p:sp>
        <p:nvSpPr>
          <p:cNvPr id="3" name="コンテンツ プレースホルダ 2"/>
          <p:cNvSpPr>
            <a:spLocks noGrp="1"/>
          </p:cNvSpPr>
          <p:nvPr>
            <p:ph idx="1"/>
          </p:nvPr>
        </p:nvSpPr>
        <p:spPr>
          <a:xfrm>
            <a:off x="457200" y="1600201"/>
            <a:ext cx="8229600" cy="1180728"/>
          </a:xfrm>
        </p:spPr>
        <p:txBody>
          <a:bodyPr>
            <a:normAutofit/>
          </a:bodyPr>
          <a:lstStyle/>
          <a:p>
            <a:r>
              <a:rPr lang="ja-JP" altLang="en-US" dirty="0" smtClean="0"/>
              <a:t>教育学分野の文献を探せる。米国教育省の教育資源情報センターが提供している。</a:t>
            </a:r>
            <a:endParaRPr lang="en-US" altLang="ja-JP" dirty="0" smtClean="0"/>
          </a:p>
          <a:p>
            <a:pPr>
              <a:buNone/>
            </a:pPr>
            <a:endParaRPr lang="en-US" altLang="ja-JP" dirty="0" smtClean="0"/>
          </a:p>
          <a:p>
            <a:pPr>
              <a:buNone/>
            </a:pPr>
            <a:endParaRPr lang="en-US" altLang="ja-JP" dirty="0" smtClean="0"/>
          </a:p>
          <a:p>
            <a:endParaRPr lang="en-US" altLang="ja-JP" dirty="0" smtClean="0"/>
          </a:p>
          <a:p>
            <a:endParaRPr lang="en-US" altLang="ja-JP" dirty="0" smtClean="0"/>
          </a:p>
          <a:p>
            <a:pPr>
              <a:buNone/>
            </a:pPr>
            <a:endParaRPr kumimoji="1" lang="ja-JP" altLang="en-US" dirty="0"/>
          </a:p>
        </p:txBody>
      </p:sp>
      <p:pic>
        <p:nvPicPr>
          <p:cNvPr id="5" name="図 4" descr="無題.PNG"/>
          <p:cNvPicPr>
            <a:picLocks noChangeAspect="1"/>
          </p:cNvPicPr>
          <p:nvPr/>
        </p:nvPicPr>
        <p:blipFill>
          <a:blip r:embed="rId3" cstate="print"/>
          <a:stretch>
            <a:fillRect/>
          </a:stretch>
        </p:blipFill>
        <p:spPr>
          <a:xfrm>
            <a:off x="2195736" y="2852936"/>
            <a:ext cx="4896544" cy="2736304"/>
          </a:xfrm>
          <a:prstGeom prst="rect">
            <a:avLst/>
          </a:prstGeom>
        </p:spPr>
      </p:pic>
      <p:sp>
        <p:nvSpPr>
          <p:cNvPr id="6" name="テキスト ボックス 5"/>
          <p:cNvSpPr txBox="1"/>
          <p:nvPr/>
        </p:nvSpPr>
        <p:spPr>
          <a:xfrm>
            <a:off x="2987824" y="5805264"/>
            <a:ext cx="3312368" cy="461665"/>
          </a:xfrm>
          <a:prstGeom prst="rect">
            <a:avLst/>
          </a:prstGeom>
          <a:noFill/>
        </p:spPr>
        <p:txBody>
          <a:bodyPr wrap="square" rtlCol="0">
            <a:spAutoFit/>
          </a:bodyPr>
          <a:lstStyle/>
          <a:p>
            <a:r>
              <a:rPr lang="en-US" altLang="ja-JP" sz="2400" dirty="0" smtClean="0">
                <a:solidFill>
                  <a:srgbClr val="0070C0"/>
                </a:solidFill>
              </a:rPr>
              <a:t>http://www.eric.ed.gov/</a:t>
            </a:r>
            <a:endParaRPr kumimoji="1" lang="ja-JP" altLang="en-US" sz="2400" dirty="0">
              <a:solidFill>
                <a:srgbClr val="0070C0"/>
              </a:solidFill>
            </a:endParaRPr>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AGRICOLA</a:t>
            </a:r>
            <a:endParaRPr kumimoji="1" lang="ja-JP" altLang="en-US" dirty="0"/>
          </a:p>
        </p:txBody>
      </p:sp>
      <p:sp>
        <p:nvSpPr>
          <p:cNvPr id="3" name="コンテンツ プレースホルダ 2"/>
          <p:cNvSpPr>
            <a:spLocks noGrp="1"/>
          </p:cNvSpPr>
          <p:nvPr>
            <p:ph idx="1"/>
          </p:nvPr>
        </p:nvSpPr>
        <p:spPr>
          <a:xfrm>
            <a:off x="457200" y="1600201"/>
            <a:ext cx="8229600" cy="1108720"/>
          </a:xfrm>
        </p:spPr>
        <p:txBody>
          <a:bodyPr/>
          <a:lstStyle/>
          <a:p>
            <a:r>
              <a:rPr kumimoji="1" lang="ja-JP" altLang="en-US" dirty="0" smtClean="0"/>
              <a:t>農学分野の文献を探せる。米国国立農学図書館が提供している。</a:t>
            </a:r>
            <a:endParaRPr kumimoji="1" lang="en-US" altLang="ja-JP" dirty="0" smtClean="0"/>
          </a:p>
        </p:txBody>
      </p:sp>
      <p:pic>
        <p:nvPicPr>
          <p:cNvPr id="4" name="図 3" descr="無題.PNG"/>
          <p:cNvPicPr>
            <a:picLocks noChangeAspect="1"/>
          </p:cNvPicPr>
          <p:nvPr/>
        </p:nvPicPr>
        <p:blipFill>
          <a:blip r:embed="rId3" cstate="print"/>
          <a:stretch>
            <a:fillRect/>
          </a:stretch>
        </p:blipFill>
        <p:spPr>
          <a:xfrm>
            <a:off x="2123728" y="2924944"/>
            <a:ext cx="4876800" cy="2952750"/>
          </a:xfrm>
          <a:prstGeom prst="rect">
            <a:avLst/>
          </a:prstGeom>
        </p:spPr>
      </p:pic>
      <p:sp>
        <p:nvSpPr>
          <p:cNvPr id="6" name="テキスト ボックス 5"/>
          <p:cNvSpPr txBox="1"/>
          <p:nvPr/>
        </p:nvSpPr>
        <p:spPr>
          <a:xfrm>
            <a:off x="2843808" y="6021288"/>
            <a:ext cx="3816424" cy="461665"/>
          </a:xfrm>
          <a:prstGeom prst="rect">
            <a:avLst/>
          </a:prstGeom>
          <a:noFill/>
        </p:spPr>
        <p:txBody>
          <a:bodyPr wrap="square" rtlCol="0">
            <a:spAutoFit/>
          </a:bodyPr>
          <a:lstStyle/>
          <a:p>
            <a:r>
              <a:rPr lang="en-US" altLang="ja-JP" sz="2400" dirty="0" smtClean="0">
                <a:solidFill>
                  <a:srgbClr val="0070C0"/>
                </a:solidFill>
              </a:rPr>
              <a:t>http://agricola.nal.usda.gov/</a:t>
            </a:r>
            <a:endParaRPr kumimoji="1" lang="ja-JP" altLang="en-US" sz="2400" dirty="0">
              <a:solidFill>
                <a:srgbClr val="0070C0"/>
              </a:solidFill>
            </a:endParaRPr>
          </a:p>
        </p:txBody>
      </p: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２．文献はどこにある？</a:t>
            </a:r>
            <a:endParaRPr kumimoji="1" lang="ja-JP" altLang="en-US" dirty="0"/>
          </a:p>
        </p:txBody>
      </p:sp>
      <p:sp>
        <p:nvSpPr>
          <p:cNvPr id="3" name="コンテンツ プレースホルダ 2"/>
          <p:cNvSpPr>
            <a:spLocks noGrp="1"/>
          </p:cNvSpPr>
          <p:nvPr>
            <p:ph idx="1"/>
          </p:nvPr>
        </p:nvSpPr>
        <p:spPr/>
        <p:txBody>
          <a:bodyPr>
            <a:normAutofit lnSpcReduction="10000"/>
          </a:bodyPr>
          <a:lstStyle/>
          <a:p>
            <a:endParaRPr lang="en-US" altLang="ja-JP" dirty="0"/>
          </a:p>
          <a:p>
            <a:r>
              <a:rPr lang="ja-JP" altLang="en-US" dirty="0" smtClean="0"/>
              <a:t>本　→　どこの図書館にある？</a:t>
            </a:r>
            <a:endParaRPr lang="en-US" altLang="ja-JP" dirty="0" smtClean="0"/>
          </a:p>
          <a:p>
            <a:endParaRPr lang="en-US" altLang="ja-JP" dirty="0" smtClean="0"/>
          </a:p>
          <a:p>
            <a:r>
              <a:rPr lang="ja-JP" altLang="en-US" dirty="0" smtClean="0"/>
              <a:t>雑誌記事・論文　</a:t>
            </a:r>
            <a:endParaRPr lang="en-US" altLang="ja-JP" dirty="0" smtClean="0"/>
          </a:p>
          <a:p>
            <a:pPr>
              <a:buNone/>
            </a:pPr>
            <a:r>
              <a:rPr lang="ja-JP" altLang="en-US" dirty="0" smtClean="0"/>
              <a:t>　　→　どの雑誌にのっている？</a:t>
            </a:r>
            <a:endParaRPr lang="en-US" altLang="ja-JP" dirty="0" smtClean="0"/>
          </a:p>
          <a:p>
            <a:pPr>
              <a:buNone/>
            </a:pPr>
            <a:r>
              <a:rPr lang="ja-JP" altLang="en-US" dirty="0" smtClean="0"/>
              <a:t>　　→　その雑誌はどこの図書館にある？</a:t>
            </a:r>
            <a:endParaRPr lang="en-US" altLang="ja-JP" dirty="0" smtClean="0"/>
          </a:p>
          <a:p>
            <a:pPr>
              <a:buNone/>
            </a:pPr>
            <a:endParaRPr lang="en-US" altLang="ja-JP" dirty="0" smtClean="0"/>
          </a:p>
          <a:p>
            <a:r>
              <a:rPr lang="ja-JP" altLang="en-US" dirty="0" smtClean="0"/>
              <a:t>茨大にありますか？無いですか？</a:t>
            </a:r>
            <a:endParaRPr lang="en-US" altLang="ja-JP" dirty="0" smtClean="0"/>
          </a:p>
          <a:p>
            <a:pPr>
              <a:buNone/>
            </a:pPr>
            <a:endParaRPr lang="en-US" altLang="ja-JP" dirty="0" smtClean="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茨大にあるか？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OPAC</a:t>
            </a:r>
            <a:r>
              <a:rPr kumimoji="1" lang="ja-JP" altLang="en-US" dirty="0" smtClean="0"/>
              <a:t>を検索してみよう。</a:t>
            </a:r>
            <a:endParaRPr kumimoji="1" lang="en-US" altLang="ja-JP" dirty="0" smtClean="0"/>
          </a:p>
          <a:p>
            <a:pPr>
              <a:buNone/>
            </a:pPr>
            <a:r>
              <a:rPr lang="ja-JP" altLang="en-US" dirty="0" smtClean="0"/>
              <a:t>（</a:t>
            </a:r>
            <a:r>
              <a:rPr lang="en-US" altLang="ja-JP" dirty="0" smtClean="0">
                <a:hlinkClick r:id="rId3"/>
              </a:rPr>
              <a:t>http://opac.lib.ibaraki.ac.jp/opc/</a:t>
            </a:r>
            <a:r>
              <a:rPr lang="ja-JP" altLang="en-US" dirty="0" smtClean="0"/>
              <a:t>）</a:t>
            </a:r>
            <a:endParaRPr kumimoji="1" lang="en-US" altLang="ja-JP" dirty="0" smtClean="0"/>
          </a:p>
          <a:p>
            <a:endParaRPr lang="en-US" altLang="ja-JP" dirty="0" smtClean="0"/>
          </a:p>
          <a:p>
            <a:r>
              <a:rPr kumimoji="1" lang="ja-JP" altLang="en-US" dirty="0" smtClean="0"/>
              <a:t>茨大にある？それじゃ、</a:t>
            </a:r>
            <a:r>
              <a:rPr lang="ja-JP" altLang="en-US" dirty="0" smtClean="0"/>
              <a:t>すぐに取りに行きましょう！</a:t>
            </a:r>
            <a:endParaRPr lang="en-US" altLang="ja-JP" dirty="0" smtClean="0"/>
          </a:p>
          <a:p>
            <a:endParaRPr kumimoji="1" lang="en-US" altLang="ja-JP" dirty="0" smtClean="0"/>
          </a:p>
          <a:p>
            <a:r>
              <a:rPr lang="ja-JP" altLang="en-US" dirty="0" smtClean="0"/>
              <a:t>茨大にない？よその大学図書館で持ってないかな？</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よそ</a:t>
            </a:r>
            <a:r>
              <a:rPr kumimoji="1" lang="ja-JP" altLang="en-US" dirty="0" smtClean="0"/>
              <a:t>の図書館にあるか？</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en-US" altLang="ja-JP" dirty="0" smtClean="0"/>
              <a:t>NACSIS-</a:t>
            </a:r>
            <a:r>
              <a:rPr kumimoji="1" lang="en-US" altLang="ja-JP" dirty="0" err="1" smtClean="0"/>
              <a:t>Webcat</a:t>
            </a:r>
            <a:r>
              <a:rPr lang="ja-JP" altLang="en-US" dirty="0" smtClean="0"/>
              <a:t>を検索してみよう。</a:t>
            </a:r>
            <a:endParaRPr lang="en-US" altLang="ja-JP" dirty="0" smtClean="0"/>
          </a:p>
          <a:p>
            <a:pPr>
              <a:buNone/>
            </a:pPr>
            <a:r>
              <a:rPr lang="ja-JP" altLang="en-US" dirty="0" smtClean="0"/>
              <a:t>（</a:t>
            </a:r>
            <a:r>
              <a:rPr lang="en-US" altLang="ja-JP" dirty="0" smtClean="0">
                <a:hlinkClick r:id="rId3"/>
              </a:rPr>
              <a:t>http://webcat.nii.ac.jp/</a:t>
            </a:r>
            <a:r>
              <a:rPr lang="ja-JP" altLang="en-US" dirty="0" smtClean="0"/>
              <a:t>）</a:t>
            </a:r>
            <a:endParaRPr lang="en-US" altLang="ja-JP" dirty="0" smtClean="0"/>
          </a:p>
          <a:p>
            <a:endParaRPr kumimoji="1" lang="en-US" altLang="ja-JP" dirty="0" smtClean="0"/>
          </a:p>
          <a:p>
            <a:r>
              <a:rPr lang="en-US" altLang="ja-JP" dirty="0" smtClean="0"/>
              <a:t>NACSIS-</a:t>
            </a:r>
            <a:r>
              <a:rPr lang="en-US" altLang="ja-JP" dirty="0" err="1" smtClean="0"/>
              <a:t>Webcat</a:t>
            </a:r>
            <a:r>
              <a:rPr lang="ja-JP" altLang="en-US" dirty="0" smtClean="0"/>
              <a:t>を使うと、あなたが必要とする図書や雑誌が、</a:t>
            </a:r>
            <a:r>
              <a:rPr kumimoji="1" lang="ja-JP" altLang="en-US" dirty="0" smtClean="0"/>
              <a:t>日本の大学図書館に</a:t>
            </a:r>
            <a:r>
              <a:rPr lang="ja-JP" altLang="en-US" dirty="0" smtClean="0"/>
              <a:t>あるかどうか調べられます</a:t>
            </a:r>
            <a:r>
              <a:rPr kumimoji="1" lang="ja-JP" altLang="en-US" dirty="0" smtClean="0"/>
              <a:t>。</a:t>
            </a:r>
            <a:endParaRPr lang="en-US" altLang="ja-JP" dirty="0" smtClean="0"/>
          </a:p>
          <a:p>
            <a:endParaRPr lang="en-US" altLang="ja-JP" dirty="0" smtClean="0"/>
          </a:p>
          <a:p>
            <a:r>
              <a:rPr lang="ja-JP" altLang="en-US" dirty="0" smtClean="0"/>
              <a:t>よその大学図書館にあった？それじゃ、取り寄せましょう。</a:t>
            </a:r>
            <a:endParaRPr lang="en-US" altLang="ja-JP" dirty="0" smtClean="0"/>
          </a:p>
          <a:p>
            <a:endParaRPr kumimoji="1" lang="en-US" altLang="ja-JP" dirty="0" smtClean="0"/>
          </a:p>
          <a:p>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文献探しの一般的な手順</a:t>
            </a:r>
            <a:endParaRPr lang="en-US" altLang="ja-JP" dirty="0" smtClean="0"/>
          </a:p>
          <a:p>
            <a:endParaRPr lang="en-US" altLang="ja-JP" dirty="0" smtClean="0"/>
          </a:p>
          <a:p>
            <a:r>
              <a:rPr lang="ja-JP" altLang="en-US" dirty="0" smtClean="0"/>
              <a:t>外国語の文献（主に論文や雑誌記事）を探すのに便利な</a:t>
            </a:r>
            <a:r>
              <a:rPr lang="en-US" altLang="ja-JP" dirty="0" smtClean="0"/>
              <a:t>Web</a:t>
            </a:r>
            <a:r>
              <a:rPr lang="ja-JP" altLang="en-US" dirty="0" smtClean="0"/>
              <a:t>サイトの紹介</a:t>
            </a:r>
            <a:endParaRPr lang="en-US" altLang="ja-JP" dirty="0" smtClean="0"/>
          </a:p>
          <a:p>
            <a:endParaRPr kumimoji="1" lang="en-US" altLang="ja-JP" dirty="0" smtClean="0"/>
          </a:p>
          <a:p>
            <a:r>
              <a:rPr kumimoji="1" lang="ja-JP" altLang="en-US" dirty="0" smtClean="0"/>
              <a:t>文献の入手方法についての解説</a:t>
            </a:r>
            <a:endParaRPr lang="en-US" altLang="ja-JP" dirty="0" smtClean="0"/>
          </a:p>
          <a:p>
            <a:pPr>
              <a:buNone/>
            </a:pPr>
            <a:endParaRPr lang="en-US" altLang="ja-JP" dirty="0" smtClean="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３．文献を取り寄せよう</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図書館の</a:t>
            </a:r>
            <a:r>
              <a:rPr kumimoji="1" lang="en-US" altLang="ja-JP" dirty="0" smtClean="0"/>
              <a:t>Web</a:t>
            </a:r>
            <a:r>
              <a:rPr kumimoji="1" lang="ja-JP" altLang="en-US" dirty="0" smtClean="0"/>
              <a:t>リクエストサービスから申込む（</a:t>
            </a:r>
            <a:r>
              <a:rPr lang="en-US" altLang="ja-JP" dirty="0" smtClean="0">
                <a:hlinkClick r:id="rId3"/>
              </a:rPr>
              <a:t>http://opac.lib.ibaraki.ac.jp/opc/request.html</a:t>
            </a:r>
            <a:r>
              <a:rPr lang="ja-JP" altLang="en-US" dirty="0" smtClean="0"/>
              <a:t>）</a:t>
            </a:r>
            <a:endParaRPr kumimoji="1" lang="en-US" altLang="ja-JP" dirty="0" smtClean="0"/>
          </a:p>
          <a:p>
            <a:endParaRPr lang="en-US" altLang="ja-JP" dirty="0" smtClean="0"/>
          </a:p>
          <a:p>
            <a:r>
              <a:rPr kumimoji="1" lang="ja-JP" altLang="en-US" dirty="0" smtClean="0"/>
              <a:t>図書館のカウンター（</a:t>
            </a:r>
            <a:r>
              <a:rPr lang="ja-JP" altLang="en-US" dirty="0" smtClean="0"/>
              <a:t>窓口）で、申込用紙に記入する</a:t>
            </a:r>
            <a:endParaRPr lang="en-US" altLang="ja-JP" dirty="0" smtClean="0"/>
          </a:p>
          <a:p>
            <a:endParaRPr kumimoji="1" lang="en-US" altLang="ja-JP" dirty="0" smtClean="0"/>
          </a:p>
          <a:p>
            <a:r>
              <a:rPr lang="ja-JP" altLang="en-US" dirty="0" smtClean="0"/>
              <a:t>図書や文献コピーの取り寄せ</a:t>
            </a:r>
            <a:r>
              <a:rPr lang="en-US" altLang="ja-JP" dirty="0" smtClean="0"/>
              <a:t>(</a:t>
            </a:r>
            <a:r>
              <a:rPr lang="ja-JP" altLang="en-US" dirty="0" smtClean="0"/>
              <a:t>ＩＬＬ</a:t>
            </a:r>
            <a:r>
              <a:rPr lang="en-US" altLang="ja-JP" dirty="0" smtClean="0"/>
              <a:t>)</a:t>
            </a:r>
            <a:r>
              <a:rPr lang="ja-JP" altLang="en-US" dirty="0" smtClean="0"/>
              <a:t>について</a:t>
            </a:r>
            <a:endParaRPr lang="en-US" altLang="ja-JP" dirty="0" smtClean="0"/>
          </a:p>
          <a:p>
            <a:pPr>
              <a:buNone/>
            </a:pPr>
            <a:r>
              <a:rPr lang="ja-JP" altLang="en-US" dirty="0" smtClean="0"/>
              <a:t>（</a:t>
            </a:r>
            <a:r>
              <a:rPr lang="en-US" altLang="ja-JP" dirty="0" smtClean="0">
                <a:hlinkClick r:id="rId4"/>
              </a:rPr>
              <a:t>http://www.lib.ibaraki.ac.jp/guide/ill/ill.html</a:t>
            </a:r>
            <a:r>
              <a:rPr lang="ja-JP" altLang="en-US" dirty="0" smtClean="0"/>
              <a:t>）</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Web</a:t>
            </a:r>
            <a:r>
              <a:rPr kumimoji="1" lang="ja-JP" altLang="en-US" dirty="0" smtClean="0"/>
              <a:t>リクエストサービス</a:t>
            </a:r>
            <a:endParaRPr kumimoji="1" lang="ja-JP" altLang="en-US" dirty="0"/>
          </a:p>
        </p:txBody>
      </p:sp>
      <p:pic>
        <p:nvPicPr>
          <p:cNvPr id="4" name="コンテンツ プレースホルダ 3" descr="無題.PNG"/>
          <p:cNvPicPr>
            <a:picLocks noGrp="1" noChangeAspect="1"/>
          </p:cNvPicPr>
          <p:nvPr>
            <p:ph idx="1"/>
          </p:nvPr>
        </p:nvPicPr>
        <p:blipFill>
          <a:blip r:embed="rId3" cstate="print"/>
          <a:stretch>
            <a:fillRect/>
          </a:stretch>
        </p:blipFill>
        <p:spPr>
          <a:xfrm>
            <a:off x="1524000" y="2020094"/>
            <a:ext cx="6096000" cy="3686175"/>
          </a:xfrm>
        </p:spPr>
      </p:pic>
      <p:sp>
        <p:nvSpPr>
          <p:cNvPr id="5" name="円/楕円 4"/>
          <p:cNvSpPr/>
          <p:nvPr/>
        </p:nvSpPr>
        <p:spPr>
          <a:xfrm>
            <a:off x="1259632" y="3645024"/>
            <a:ext cx="129614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139952" y="4221088"/>
            <a:ext cx="4536504" cy="2308324"/>
          </a:xfrm>
          <a:prstGeom prst="rect">
            <a:avLst/>
          </a:prstGeom>
          <a:solidFill>
            <a:srgbClr val="FFFF00"/>
          </a:solidFill>
          <a:ln w="6350">
            <a:solidFill>
              <a:schemeClr val="tx1"/>
            </a:solidFill>
          </a:ln>
        </p:spPr>
        <p:txBody>
          <a:bodyPr wrap="square" rtlCol="0">
            <a:spAutoFit/>
          </a:bodyPr>
          <a:lstStyle/>
          <a:p>
            <a:r>
              <a:rPr lang="ja-JP" altLang="en-US" sz="2400" b="1" dirty="0" smtClean="0"/>
              <a:t>　学生用のＩＤとパスワードでログイン後の画面。「ＩＬＬ文献複写・図書貸借申込」をクリック。</a:t>
            </a:r>
            <a:endParaRPr lang="en-US" altLang="ja-JP" sz="2400" b="1" dirty="0" smtClean="0"/>
          </a:p>
          <a:p>
            <a:endParaRPr lang="en-US" altLang="ja-JP" sz="2400" b="1" dirty="0" smtClean="0"/>
          </a:p>
          <a:p>
            <a:r>
              <a:rPr lang="ja-JP" altLang="en-US" sz="2400" b="1" dirty="0" smtClean="0"/>
              <a:t>　画面が変わったら、「新規依頼」をクリックする。</a:t>
            </a:r>
            <a:endParaRPr kumimoji="1" lang="ja-JP" altLang="en-US" sz="2400" b="1" dirty="0"/>
          </a:p>
        </p:txBody>
      </p:sp>
      <p:cxnSp>
        <p:nvCxnSpPr>
          <p:cNvPr id="8" name="直線矢印コネクタ 7"/>
          <p:cNvCxnSpPr/>
          <p:nvPr/>
        </p:nvCxnSpPr>
        <p:spPr>
          <a:xfrm rot="10800000">
            <a:off x="2483768" y="4077072"/>
            <a:ext cx="1440160" cy="122413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スライド番号プレースホルダ 6"/>
          <p:cNvSpPr>
            <a:spLocks noGrp="1"/>
          </p:cNvSpPr>
          <p:nvPr>
            <p:ph type="sldNum" sz="quarter" idx="12"/>
          </p:nvPr>
        </p:nvSpPr>
        <p:spPr/>
        <p:txBody>
          <a:bodyPr/>
          <a:lstStyle/>
          <a:p>
            <a:fld id="{475EF8DA-B032-474E-AAEB-241E47630BC2}" type="slidenum">
              <a:rPr kumimoji="1" lang="ja-JP" altLang="en-US" smtClean="0"/>
              <a:pPr/>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申込画面</a:t>
            </a:r>
            <a:endParaRPr kumimoji="1" lang="ja-JP" altLang="en-US" dirty="0"/>
          </a:p>
        </p:txBody>
      </p:sp>
      <p:pic>
        <p:nvPicPr>
          <p:cNvPr id="4" name="コンテンツ プレースホルダ 3" descr="無題.PNG"/>
          <p:cNvPicPr>
            <a:picLocks noGrp="1" noChangeAspect="1"/>
          </p:cNvPicPr>
          <p:nvPr>
            <p:ph idx="1"/>
          </p:nvPr>
        </p:nvPicPr>
        <p:blipFill>
          <a:blip r:embed="rId3" cstate="print"/>
          <a:stretch>
            <a:fillRect/>
          </a:stretch>
        </p:blipFill>
        <p:spPr>
          <a:xfrm>
            <a:off x="1547664" y="1268760"/>
            <a:ext cx="6096000" cy="3686175"/>
          </a:xfrm>
        </p:spPr>
      </p:pic>
      <p:sp>
        <p:nvSpPr>
          <p:cNvPr id="5" name="テキスト ボックス 4"/>
          <p:cNvSpPr txBox="1"/>
          <p:nvPr/>
        </p:nvSpPr>
        <p:spPr>
          <a:xfrm>
            <a:off x="4427984" y="4725144"/>
            <a:ext cx="4536504" cy="1200329"/>
          </a:xfrm>
          <a:prstGeom prst="rect">
            <a:avLst/>
          </a:prstGeom>
          <a:solidFill>
            <a:srgbClr val="FFFF00"/>
          </a:solidFill>
          <a:ln w="6350">
            <a:solidFill>
              <a:schemeClr val="tx1"/>
            </a:solidFill>
          </a:ln>
        </p:spPr>
        <p:txBody>
          <a:bodyPr wrap="square" rtlCol="0">
            <a:spAutoFit/>
          </a:bodyPr>
          <a:lstStyle/>
          <a:p>
            <a:r>
              <a:rPr kumimoji="1" lang="ja-JP" altLang="en-US" sz="2400" b="1" dirty="0" smtClean="0"/>
              <a:t>　連絡先と、取り寄せたい文献の詳細を入力する。赤字の項目は必ず入力すること。</a:t>
            </a:r>
            <a:endParaRPr kumimoji="1" lang="ja-JP" altLang="en-US" sz="2400" b="1" dirty="0"/>
          </a:p>
        </p:txBody>
      </p:sp>
      <p:sp>
        <p:nvSpPr>
          <p:cNvPr id="6" name="スライド番号プレースホルダ 5"/>
          <p:cNvSpPr>
            <a:spLocks noGrp="1"/>
          </p:cNvSpPr>
          <p:nvPr>
            <p:ph type="sldNum" sz="quarter" idx="12"/>
          </p:nvPr>
        </p:nvSpPr>
        <p:spPr/>
        <p:txBody>
          <a:bodyPr/>
          <a:lstStyle/>
          <a:p>
            <a:fld id="{475EF8DA-B032-474E-AAEB-241E47630BC2}" type="slidenum">
              <a:rPr kumimoji="1" lang="ja-JP" altLang="en-US" smtClean="0"/>
              <a:pPr/>
              <a:t>22</a:t>
            </a:fld>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わからないことがあったら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図書館カウンターの、「学習サポートコーナー」できいてください。</a:t>
            </a:r>
            <a:endParaRPr kumimoji="1" lang="en-US" altLang="ja-JP" dirty="0" smtClean="0"/>
          </a:p>
          <a:p>
            <a:endParaRPr lang="en-US" altLang="ja-JP" dirty="0" smtClean="0"/>
          </a:p>
          <a:p>
            <a:r>
              <a:rPr lang="ja-JP" altLang="en-US" dirty="0" smtClean="0"/>
              <a:t>メールでの問い合わせ</a:t>
            </a:r>
            <a:endParaRPr lang="en-US" altLang="ja-JP" dirty="0" smtClean="0"/>
          </a:p>
          <a:p>
            <a:pPr>
              <a:buNone/>
            </a:pPr>
            <a:r>
              <a:rPr lang="en-US" altLang="ja-JP" sz="2800" dirty="0" smtClean="0"/>
              <a:t>http://www.lib.ibaraki.ac.jp/toiawase/toiawase.html</a:t>
            </a:r>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付録：外国雑誌の略称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外国の雑誌は、</a:t>
            </a:r>
            <a:r>
              <a:rPr lang="ja-JP" altLang="en-US" dirty="0" smtClean="0"/>
              <a:t>略称で呼ばれていることが多い（例：</a:t>
            </a:r>
            <a:r>
              <a:rPr lang="en-US" altLang="ja-JP" dirty="0" smtClean="0"/>
              <a:t>Proc. Natl. Acad. Sci. U.S.A</a:t>
            </a:r>
            <a:r>
              <a:rPr lang="ja-JP" altLang="en-US" dirty="0" smtClean="0"/>
              <a:t>）。</a:t>
            </a:r>
            <a:endParaRPr lang="en-US" altLang="ja-JP" dirty="0" smtClean="0"/>
          </a:p>
          <a:p>
            <a:endParaRPr kumimoji="1" lang="en-US" altLang="ja-JP" dirty="0" smtClean="0"/>
          </a:p>
          <a:p>
            <a:r>
              <a:rPr lang="ja-JP" altLang="en-US" dirty="0" smtClean="0"/>
              <a:t>そのままでは何が何だか分からない。</a:t>
            </a:r>
            <a:endParaRPr lang="en-US" altLang="ja-JP" dirty="0" smtClean="0"/>
          </a:p>
          <a:p>
            <a:pPr>
              <a:buNone/>
            </a:pPr>
            <a:endParaRPr lang="en-US" altLang="ja-JP" dirty="0" smtClean="0"/>
          </a:p>
          <a:p>
            <a:r>
              <a:rPr kumimoji="1" lang="ja-JP" altLang="en-US" dirty="0" smtClean="0"/>
              <a:t>本当の名前を調べるためのツールがある。</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ツール</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NACSIS-</a:t>
            </a:r>
            <a:r>
              <a:rPr lang="en-US" altLang="ja-JP" dirty="0" err="1" smtClean="0"/>
              <a:t>Webcat</a:t>
            </a:r>
            <a:r>
              <a:rPr lang="ja-JP" altLang="en-US" dirty="0" smtClean="0"/>
              <a:t>　（</a:t>
            </a:r>
            <a:r>
              <a:rPr lang="en-US" altLang="ja-JP" dirty="0" smtClean="0">
                <a:hlinkClick r:id="rId3"/>
              </a:rPr>
              <a:t>http://webcat.nii.ac.jp/</a:t>
            </a:r>
            <a:r>
              <a:rPr lang="en-US" altLang="ja-JP" dirty="0" smtClean="0"/>
              <a:t>)</a:t>
            </a:r>
          </a:p>
          <a:p>
            <a:pPr>
              <a:buNone/>
            </a:pPr>
            <a:endParaRPr lang="en-US" altLang="ja-JP" dirty="0" smtClean="0"/>
          </a:p>
          <a:p>
            <a:r>
              <a:rPr lang="en-US" altLang="ja-JP" dirty="0" err="1" smtClean="0"/>
              <a:t>Ingenta</a:t>
            </a:r>
            <a:r>
              <a:rPr lang="en-US" altLang="ja-JP" dirty="0" smtClean="0"/>
              <a:t> Connect </a:t>
            </a:r>
            <a:r>
              <a:rPr lang="ja-JP" altLang="en-US" dirty="0" smtClean="0"/>
              <a:t>（</a:t>
            </a:r>
            <a:r>
              <a:rPr lang="en-US" altLang="ja-JP" dirty="0" smtClean="0">
                <a:hlinkClick r:id="rId4"/>
              </a:rPr>
              <a:t>http://www.ingentaconnect.com/search/advanced;jsessionid=2hk779vpmtkri.alexandra</a:t>
            </a:r>
            <a:r>
              <a:rPr lang="ja-JP" altLang="en-US" dirty="0" smtClean="0"/>
              <a:t>）</a:t>
            </a:r>
            <a:endParaRPr lang="en-US" altLang="ja-JP" dirty="0" smtClean="0"/>
          </a:p>
          <a:p>
            <a:endParaRPr lang="en-US" altLang="ja-JP" dirty="0" smtClean="0"/>
          </a:p>
          <a:p>
            <a:r>
              <a:rPr lang="ja-JP" altLang="en-US" dirty="0" smtClean="0"/>
              <a:t>参考：国立国会図書館リサーチナビ（</a:t>
            </a:r>
            <a:r>
              <a:rPr lang="en-US" altLang="ja-JP" dirty="0" smtClean="0">
                <a:hlinkClick r:id="rId5"/>
              </a:rPr>
              <a:t>http://rnavi.ndl.go.jp/research_guide/entry/theme-honbun-400069.php</a:t>
            </a:r>
            <a:r>
              <a:rPr lang="ja-JP" altLang="en-US" dirty="0" smtClean="0"/>
              <a:t>）</a:t>
            </a:r>
            <a:endParaRPr lang="en-US" altLang="ja-JP" dirty="0" smtClean="0"/>
          </a:p>
          <a:p>
            <a:endParaRPr lang="en-US" altLang="ja-JP" dirty="0" smtClean="0"/>
          </a:p>
          <a:p>
            <a:pPr>
              <a:buNone/>
            </a:pPr>
            <a:endParaRPr lang="en-US" altLang="ja-JP" dirty="0" smtClean="0"/>
          </a:p>
          <a:p>
            <a:endParaRPr lang="en-US" altLang="ja-JP" dirty="0" smtClean="0"/>
          </a:p>
          <a:p>
            <a:pPr>
              <a:buNone/>
            </a:pP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kumimoji="1" lang="en-US" altLang="ja-JP" dirty="0" smtClean="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25</a:t>
            </a:fld>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おしまい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データベースは、自分</a:t>
            </a:r>
            <a:r>
              <a:rPr lang="ja-JP" altLang="en-US" dirty="0" smtClean="0"/>
              <a:t>で触って、動かしてみることが大事です。そうしないと何も覚えられません。</a:t>
            </a:r>
            <a:endParaRPr lang="en-US" altLang="ja-JP" dirty="0" smtClean="0"/>
          </a:p>
          <a:p>
            <a:endParaRPr lang="en-US" altLang="ja-JP" dirty="0" smtClean="0"/>
          </a:p>
          <a:p>
            <a:r>
              <a:rPr lang="ja-JP" altLang="en-US" dirty="0" smtClean="0"/>
              <a:t>配布した資料を参照しながら、ぜひ自分でいろいろと動かしてみてください。</a:t>
            </a:r>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26</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文献探しの手順</a:t>
            </a:r>
            <a:endParaRPr kumimoji="1" lang="ja-JP" altLang="en-US" dirty="0"/>
          </a:p>
        </p:txBody>
      </p:sp>
      <p:sp>
        <p:nvSpPr>
          <p:cNvPr id="3" name="コンテンツ プレースホルダ 2"/>
          <p:cNvSpPr>
            <a:spLocks noGrp="1"/>
          </p:cNvSpPr>
          <p:nvPr>
            <p:ph idx="1"/>
          </p:nvPr>
        </p:nvSpPr>
        <p:spPr/>
        <p:txBody>
          <a:bodyPr>
            <a:normAutofit/>
          </a:bodyPr>
          <a:lstStyle/>
          <a:p>
            <a:pPr marL="514350" indent="-514350">
              <a:buFont typeface="+mj-lt"/>
              <a:buAutoNum type="arabicPeriod"/>
            </a:pPr>
            <a:r>
              <a:rPr lang="ja-JP" altLang="en-US" dirty="0" smtClean="0"/>
              <a:t>どんな文献があるかを調べて、必要な</a:t>
            </a:r>
            <a:r>
              <a:rPr kumimoji="1" lang="ja-JP" altLang="en-US" dirty="0" smtClean="0"/>
              <a:t>文献を明確</a:t>
            </a:r>
            <a:r>
              <a:rPr lang="ja-JP" altLang="en-US" dirty="0" smtClean="0"/>
              <a:t>にする</a:t>
            </a:r>
            <a:endParaRPr lang="en-US" altLang="ja-JP" dirty="0" smtClean="0"/>
          </a:p>
          <a:p>
            <a:pPr marL="514350" indent="-514350">
              <a:buFont typeface="+mj-lt"/>
              <a:buAutoNum type="arabicPeriod"/>
            </a:pPr>
            <a:endParaRPr lang="en-US" altLang="ja-JP" dirty="0" smtClean="0"/>
          </a:p>
          <a:p>
            <a:pPr marL="514350" indent="-514350">
              <a:buFont typeface="+mj-lt"/>
              <a:buAutoNum type="arabicPeriod"/>
            </a:pPr>
            <a:r>
              <a:rPr lang="ja-JP" altLang="en-US" dirty="0" smtClean="0"/>
              <a:t>文献のありかを調べる</a:t>
            </a:r>
            <a:endParaRPr lang="en-US" altLang="ja-JP" dirty="0" smtClean="0"/>
          </a:p>
          <a:p>
            <a:pPr marL="514350" indent="-514350">
              <a:buFont typeface="+mj-lt"/>
              <a:buAutoNum type="arabicPeriod"/>
            </a:pPr>
            <a:endParaRPr lang="en-US" altLang="ja-JP" dirty="0" smtClean="0"/>
          </a:p>
          <a:p>
            <a:pPr marL="514350" indent="-514350">
              <a:buFont typeface="+mj-lt"/>
              <a:buAutoNum type="arabicPeriod"/>
            </a:pPr>
            <a:r>
              <a:rPr lang="ja-JP" altLang="en-US" dirty="0" smtClean="0"/>
              <a:t>入手する</a:t>
            </a:r>
            <a:endParaRPr lang="en-US" altLang="ja-JP" dirty="0" smtClean="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１．どんな文献がある？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あなたが興味を持っている分野には、どのような文献が存在するのでしょうか？</a:t>
            </a:r>
            <a:endParaRPr lang="en-US" altLang="ja-JP" dirty="0" smtClean="0"/>
          </a:p>
          <a:p>
            <a:endParaRPr lang="en-US" altLang="ja-JP" dirty="0" smtClean="0"/>
          </a:p>
          <a:p>
            <a:r>
              <a:rPr lang="ja-JP" altLang="en-US" dirty="0" smtClean="0"/>
              <a:t>それはあなたの研究に役立ちそうですか？</a:t>
            </a:r>
            <a:endParaRPr lang="en-US" altLang="ja-JP" dirty="0" smtClean="0"/>
          </a:p>
          <a:p>
            <a:endParaRPr lang="en-US" altLang="ja-JP" dirty="0" smtClean="0"/>
          </a:p>
          <a:p>
            <a:r>
              <a:rPr lang="ja-JP" altLang="en-US" dirty="0" smtClean="0"/>
              <a:t>それは本でしょうか、雑誌の記事や論文でしょうか。</a:t>
            </a:r>
            <a:r>
              <a:rPr lang="ja-JP" altLang="en-US" smtClean="0"/>
              <a:t>それとも、他の</a:t>
            </a:r>
            <a:r>
              <a:rPr lang="ja-JP" altLang="en-US" dirty="0" smtClean="0"/>
              <a:t>資料なのでしょうか？</a:t>
            </a:r>
            <a:endParaRPr lang="en-US" altLang="ja-JP" dirty="0" smtClean="0"/>
          </a:p>
          <a:p>
            <a:endParaRPr lang="en-US" altLang="ja-JP" dirty="0" smtClean="0"/>
          </a:p>
          <a:p>
            <a:endParaRPr lang="en-US" altLang="ja-JP" dirty="0" smtClean="0"/>
          </a:p>
          <a:p>
            <a:endParaRPr lang="en-US" altLang="ja-JP" dirty="0" smtClean="0"/>
          </a:p>
          <a:p>
            <a:endParaRPr lang="en-US" altLang="ja-JP" dirty="0"/>
          </a:p>
          <a:p>
            <a:endParaRPr lang="en-US" altLang="ja-JP" dirty="0"/>
          </a:p>
          <a:p>
            <a:endParaRPr lang="en-US" altLang="ja-JP"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「どんな文献があるか？」を調べる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Academic Search Elite</a:t>
            </a:r>
            <a:r>
              <a:rPr lang="ja-JP" altLang="en-US" dirty="0" smtClean="0"/>
              <a:t> （学術一般）</a:t>
            </a:r>
            <a:endParaRPr kumimoji="1" lang="en-US" altLang="ja-JP" dirty="0" smtClean="0"/>
          </a:p>
          <a:p>
            <a:r>
              <a:rPr lang="en-US" altLang="ja-JP" dirty="0" smtClean="0"/>
              <a:t>Google Scholar</a:t>
            </a:r>
            <a:r>
              <a:rPr lang="ja-JP" altLang="en-US" dirty="0" smtClean="0"/>
              <a:t>（学術一般）</a:t>
            </a:r>
            <a:endParaRPr lang="en-US" altLang="ja-JP" dirty="0" smtClean="0"/>
          </a:p>
          <a:p>
            <a:r>
              <a:rPr kumimoji="1" lang="en-US" altLang="ja-JP" dirty="0" err="1" smtClean="0"/>
              <a:t>Scirus</a:t>
            </a:r>
            <a:r>
              <a:rPr kumimoji="1" lang="ja-JP" altLang="en-US" dirty="0" smtClean="0"/>
              <a:t>（科学一般）</a:t>
            </a:r>
            <a:endParaRPr kumimoji="1" lang="en-US" altLang="ja-JP" dirty="0" smtClean="0"/>
          </a:p>
          <a:p>
            <a:r>
              <a:rPr lang="en-US" altLang="ja-JP" dirty="0" err="1" smtClean="0"/>
              <a:t>Pubmed</a:t>
            </a:r>
            <a:r>
              <a:rPr lang="ja-JP" altLang="en-US" dirty="0" smtClean="0"/>
              <a:t>（医学・生物学）</a:t>
            </a:r>
            <a:endParaRPr lang="en-US" altLang="ja-JP" dirty="0" smtClean="0"/>
          </a:p>
          <a:p>
            <a:r>
              <a:rPr kumimoji="1" lang="en-US" altLang="ja-JP" dirty="0" smtClean="0"/>
              <a:t>ERIC</a:t>
            </a:r>
            <a:r>
              <a:rPr kumimoji="1" lang="ja-JP" altLang="en-US" dirty="0" smtClean="0"/>
              <a:t>（教育学）</a:t>
            </a:r>
            <a:endParaRPr kumimoji="1" lang="en-US" altLang="ja-JP" dirty="0" smtClean="0"/>
          </a:p>
          <a:p>
            <a:r>
              <a:rPr lang="en-US" altLang="ja-JP" dirty="0" smtClean="0"/>
              <a:t>AGRICOLA</a:t>
            </a:r>
            <a:r>
              <a:rPr lang="ja-JP" altLang="en-US" dirty="0" smtClean="0"/>
              <a:t>（農学）</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Academic Search Elite</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人文、社会、自然、医療、理工等、様々な分野の文献を検索できるデータベース。</a:t>
            </a:r>
            <a:endParaRPr lang="en-US" altLang="ja-JP" dirty="0" smtClean="0"/>
          </a:p>
          <a:p>
            <a:endParaRPr kumimoji="1" lang="en-US" altLang="ja-JP" dirty="0" smtClean="0"/>
          </a:p>
          <a:p>
            <a:r>
              <a:rPr lang="en-US" altLang="ja-JP" dirty="0" smtClean="0"/>
              <a:t>3700</a:t>
            </a:r>
            <a:r>
              <a:rPr lang="ja-JP" altLang="en-US" dirty="0" smtClean="0"/>
              <a:t>種類の雑誌から、記事を探せる。</a:t>
            </a:r>
            <a:endParaRPr lang="en-US" altLang="ja-JP" dirty="0" smtClean="0"/>
          </a:p>
          <a:p>
            <a:endParaRPr kumimoji="1" lang="en-US" altLang="ja-JP" dirty="0" smtClean="0"/>
          </a:p>
          <a:p>
            <a:r>
              <a:rPr lang="ja-JP" altLang="en-US" dirty="0" smtClean="0"/>
              <a:t>モノによっては、その場で本文を読める。</a:t>
            </a:r>
            <a:endParaRPr lang="en-US" altLang="ja-JP" dirty="0" smtClean="0"/>
          </a:p>
          <a:p>
            <a:endParaRPr kumimoji="1" lang="en-US" altLang="ja-JP" dirty="0" smtClean="0"/>
          </a:p>
          <a:p>
            <a:r>
              <a:rPr lang="ja-JP" altLang="en-US" dirty="0" smtClean="0"/>
              <a:t>とりあえず雑誌記事や論文を探したい、というときにオススメ。</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Academic Search Elite</a:t>
            </a:r>
            <a:endParaRPr kumimoji="1" lang="ja-JP" altLang="en-US" dirty="0"/>
          </a:p>
        </p:txBody>
      </p:sp>
      <p:pic>
        <p:nvPicPr>
          <p:cNvPr id="4" name="コンテンツ プレースホルダ 3" descr="ase1.PNG"/>
          <p:cNvPicPr>
            <a:picLocks noGrp="1" noChangeAspect="1"/>
          </p:cNvPicPr>
          <p:nvPr>
            <p:ph idx="1"/>
          </p:nvPr>
        </p:nvPicPr>
        <p:blipFill>
          <a:blip r:embed="rId3" cstate="print"/>
          <a:stretch>
            <a:fillRect/>
          </a:stretch>
        </p:blipFill>
        <p:spPr>
          <a:xfrm>
            <a:off x="1199920" y="1600200"/>
            <a:ext cx="6744159" cy="4525963"/>
          </a:xfrm>
        </p:spPr>
      </p:pic>
      <p:sp>
        <p:nvSpPr>
          <p:cNvPr id="7" name="テキスト ボックス 6"/>
          <p:cNvSpPr txBox="1"/>
          <p:nvPr/>
        </p:nvSpPr>
        <p:spPr>
          <a:xfrm>
            <a:off x="4716016" y="3140968"/>
            <a:ext cx="4176464" cy="2585323"/>
          </a:xfrm>
          <a:prstGeom prst="rect">
            <a:avLst/>
          </a:prstGeom>
          <a:solidFill>
            <a:srgbClr val="FFFF00"/>
          </a:solidFill>
          <a:ln w="6350">
            <a:solidFill>
              <a:schemeClr val="tx1"/>
            </a:solidFill>
          </a:ln>
        </p:spPr>
        <p:txBody>
          <a:bodyPr wrap="square" rtlCol="0">
            <a:spAutoFit/>
          </a:bodyPr>
          <a:lstStyle/>
          <a:p>
            <a:pPr>
              <a:defRPr/>
            </a:pPr>
            <a:r>
              <a:rPr lang="ja-JP" altLang="en-US" sz="2400" b="1" dirty="0" smtClean="0"/>
              <a:t>様々な条件を付けて検索できる。</a:t>
            </a:r>
            <a:endParaRPr lang="en-US" altLang="ja-JP" sz="2400" b="1" dirty="0" smtClean="0"/>
          </a:p>
          <a:p>
            <a:pPr>
              <a:defRPr/>
            </a:pPr>
            <a:r>
              <a:rPr lang="ja-JP" altLang="en-US" sz="2400" b="1" dirty="0" smtClean="0"/>
              <a:t>　・本文は見られるか？</a:t>
            </a:r>
            <a:endParaRPr lang="en-US" altLang="ja-JP" sz="2400" b="1" dirty="0" smtClean="0"/>
          </a:p>
          <a:p>
            <a:pPr>
              <a:defRPr/>
            </a:pPr>
            <a:r>
              <a:rPr lang="ja-JP" altLang="en-US" sz="2400" b="1" dirty="0" smtClean="0"/>
              <a:t>　・出版された年は？</a:t>
            </a:r>
            <a:endParaRPr lang="en-US" altLang="ja-JP" sz="2400" b="1" dirty="0" smtClean="0"/>
          </a:p>
          <a:p>
            <a:pPr>
              <a:defRPr/>
            </a:pPr>
            <a:r>
              <a:rPr lang="ja-JP" altLang="en-US" sz="2400" b="1" dirty="0" smtClean="0"/>
              <a:t>　・査読つきの学術雑誌か？</a:t>
            </a:r>
            <a:endParaRPr lang="en-US" altLang="ja-JP" sz="2400" b="1" dirty="0" smtClean="0"/>
          </a:p>
          <a:p>
            <a:pPr>
              <a:defRPr/>
            </a:pPr>
            <a:r>
              <a:rPr lang="ja-JP" altLang="en-US" sz="2400" b="1" dirty="0" smtClean="0"/>
              <a:t>・・・など</a:t>
            </a:r>
          </a:p>
          <a:p>
            <a:endParaRPr kumimoji="1" lang="ja-JP" altLang="en-US" dirty="0"/>
          </a:p>
        </p:txBody>
      </p:sp>
      <p:cxnSp>
        <p:nvCxnSpPr>
          <p:cNvPr id="8" name="直線矢印コネクタ 6"/>
          <p:cNvCxnSpPr>
            <a:cxnSpLocks noChangeShapeType="1"/>
          </p:cNvCxnSpPr>
          <p:nvPr/>
        </p:nvCxnSpPr>
        <p:spPr bwMode="auto">
          <a:xfrm rot="10800000">
            <a:off x="3275856" y="3212976"/>
            <a:ext cx="1296144" cy="936104"/>
          </a:xfrm>
          <a:prstGeom prst="straightConnector1">
            <a:avLst/>
          </a:prstGeom>
          <a:noFill/>
          <a:ln w="25400" algn="ctr">
            <a:solidFill>
              <a:srgbClr val="FF0000"/>
            </a:solidFill>
            <a:round/>
            <a:headEnd/>
            <a:tailEnd type="arrow" w="med" len="med"/>
          </a:ln>
        </p:spPr>
      </p:cxnSp>
      <p:cxnSp>
        <p:nvCxnSpPr>
          <p:cNvPr id="10" name="直線矢印コネクタ 6"/>
          <p:cNvCxnSpPr>
            <a:cxnSpLocks noChangeShapeType="1"/>
          </p:cNvCxnSpPr>
          <p:nvPr/>
        </p:nvCxnSpPr>
        <p:spPr bwMode="auto">
          <a:xfrm rot="10800000">
            <a:off x="2627784" y="4653136"/>
            <a:ext cx="1871662" cy="647700"/>
          </a:xfrm>
          <a:prstGeom prst="straightConnector1">
            <a:avLst/>
          </a:prstGeom>
          <a:noFill/>
          <a:ln w="25400" algn="ctr">
            <a:solidFill>
              <a:srgbClr val="FF0000"/>
            </a:solidFill>
            <a:round/>
            <a:headEnd/>
            <a:tailEnd type="arrow" w="med" len="med"/>
          </a:ln>
        </p:spPr>
      </p:cxnSp>
      <p:sp>
        <p:nvSpPr>
          <p:cNvPr id="11" name="テキスト ボックス 10"/>
          <p:cNvSpPr txBox="1"/>
          <p:nvPr/>
        </p:nvSpPr>
        <p:spPr>
          <a:xfrm>
            <a:off x="1331640" y="5949280"/>
            <a:ext cx="7056784" cy="461665"/>
          </a:xfrm>
          <a:prstGeom prst="rect">
            <a:avLst/>
          </a:prstGeom>
          <a:noFill/>
        </p:spPr>
        <p:txBody>
          <a:bodyPr wrap="square" rtlCol="0">
            <a:spAutoFit/>
          </a:bodyPr>
          <a:lstStyle/>
          <a:p>
            <a:r>
              <a:rPr lang="en-US" altLang="ja-JP" sz="2400" dirty="0" smtClean="0">
                <a:hlinkClick r:id="rId4"/>
              </a:rPr>
              <a:t>http://search.ebscohost.com/login.aspx?authtype=ip</a:t>
            </a:r>
            <a:endParaRPr kumimoji="1" lang="ja-JP" altLang="en-US" sz="2400" dirty="0"/>
          </a:p>
        </p:txBody>
      </p:sp>
      <p:sp>
        <p:nvSpPr>
          <p:cNvPr id="9" name="スライド番号プレースホルダ 8"/>
          <p:cNvSpPr>
            <a:spLocks noGrp="1"/>
          </p:cNvSpPr>
          <p:nvPr>
            <p:ph type="sldNum" sz="quarter" idx="12"/>
          </p:nvPr>
        </p:nvSpPr>
        <p:spPr/>
        <p:txBody>
          <a:bodyPr/>
          <a:lstStyle/>
          <a:p>
            <a:fld id="{475EF8DA-B032-474E-AAEB-241E47630BC2}"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Academic Search Elite</a:t>
            </a:r>
            <a:r>
              <a:rPr kumimoji="1" lang="ja-JP" altLang="en-US" dirty="0" smtClean="0"/>
              <a:t>の使い方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詳しい使い方は、配布資料を見てください。</a:t>
            </a:r>
            <a:endParaRPr kumimoji="1" lang="en-US" altLang="ja-JP" dirty="0" smtClean="0"/>
          </a:p>
          <a:p>
            <a:endParaRPr lang="en-US" altLang="ja-JP" dirty="0" smtClean="0"/>
          </a:p>
          <a:p>
            <a:r>
              <a:rPr kumimoji="1" lang="ja-JP" altLang="en-US" dirty="0" smtClean="0"/>
              <a:t>かんたん</a:t>
            </a:r>
            <a:r>
              <a:rPr lang="ja-JP" altLang="en-US" dirty="0" smtClean="0"/>
              <a:t>ガイド</a:t>
            </a:r>
            <a:endParaRPr kumimoji="1" lang="en-US" altLang="ja-JP" dirty="0" smtClean="0"/>
          </a:p>
          <a:p>
            <a:endParaRPr lang="en-US" altLang="ja-JP" dirty="0" smtClean="0"/>
          </a:p>
          <a:p>
            <a:r>
              <a:rPr kumimoji="1" lang="ja-JP" altLang="en-US" dirty="0" smtClean="0"/>
              <a:t>公式の取扱説明書（ダウンロード可能）</a:t>
            </a:r>
            <a:endParaRPr kumimoji="1" lang="en-US" altLang="ja-JP" dirty="0" smtClean="0"/>
          </a:p>
          <a:p>
            <a:pPr>
              <a:buNone/>
            </a:pPr>
            <a:r>
              <a:rPr lang="ja-JP" altLang="en-US" dirty="0" smtClean="0"/>
              <a:t>（</a:t>
            </a:r>
            <a:r>
              <a:rPr lang="en-US" altLang="ja-JP" dirty="0" smtClean="0"/>
              <a:t>http://support.epnet.com/training/lang/ja/fulltext/JA_ASEUsrGuide0207.pdf</a:t>
            </a:r>
            <a:r>
              <a:rPr lang="ja-JP" altLang="en-US"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rgbClr val="0070C0"/>
                </a:solidFill>
              </a:rPr>
              <a:t>G</a:t>
            </a:r>
            <a:r>
              <a:rPr kumimoji="1" lang="en-US" altLang="ja-JP" dirty="0" smtClean="0">
                <a:solidFill>
                  <a:srgbClr val="FF0000"/>
                </a:solidFill>
              </a:rPr>
              <a:t>o</a:t>
            </a:r>
            <a:r>
              <a:rPr kumimoji="1" lang="en-US" altLang="ja-JP" dirty="0" smtClean="0">
                <a:solidFill>
                  <a:srgbClr val="FFC000"/>
                </a:solidFill>
              </a:rPr>
              <a:t>o</a:t>
            </a:r>
            <a:r>
              <a:rPr kumimoji="1" lang="en-US" altLang="ja-JP" dirty="0" smtClean="0">
                <a:solidFill>
                  <a:srgbClr val="0070C0"/>
                </a:solidFill>
              </a:rPr>
              <a:t>g</a:t>
            </a:r>
            <a:r>
              <a:rPr kumimoji="1" lang="en-US" altLang="ja-JP" dirty="0" smtClean="0">
                <a:solidFill>
                  <a:srgbClr val="00B050"/>
                </a:solidFill>
              </a:rPr>
              <a:t>l</a:t>
            </a:r>
            <a:r>
              <a:rPr kumimoji="1" lang="en-US" altLang="ja-JP" dirty="0" smtClean="0">
                <a:solidFill>
                  <a:srgbClr val="FF0000"/>
                </a:solidFill>
              </a:rPr>
              <a:t>e</a:t>
            </a:r>
            <a:r>
              <a:rPr kumimoji="1" lang="en-US" altLang="ja-JP" dirty="0" smtClean="0"/>
              <a:t> Scholar</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学術情報検索に特化した、</a:t>
            </a:r>
            <a:r>
              <a:rPr lang="en-US" altLang="ja-JP" dirty="0" smtClean="0">
                <a:solidFill>
                  <a:srgbClr val="0070C0"/>
                </a:solidFill>
              </a:rPr>
              <a:t>G</a:t>
            </a:r>
            <a:r>
              <a:rPr lang="en-US" altLang="ja-JP" dirty="0" smtClean="0">
                <a:solidFill>
                  <a:srgbClr val="FF0000"/>
                </a:solidFill>
              </a:rPr>
              <a:t>o</a:t>
            </a:r>
            <a:r>
              <a:rPr lang="en-US" altLang="ja-JP" dirty="0" smtClean="0">
                <a:solidFill>
                  <a:srgbClr val="FFC000"/>
                </a:solidFill>
              </a:rPr>
              <a:t>o</a:t>
            </a:r>
            <a:r>
              <a:rPr lang="en-US" altLang="ja-JP" dirty="0" smtClean="0">
                <a:solidFill>
                  <a:srgbClr val="0070C0"/>
                </a:solidFill>
              </a:rPr>
              <a:t>g</a:t>
            </a:r>
            <a:r>
              <a:rPr lang="en-US" altLang="ja-JP" dirty="0" smtClean="0">
                <a:solidFill>
                  <a:srgbClr val="00B050"/>
                </a:solidFill>
              </a:rPr>
              <a:t>l</a:t>
            </a:r>
            <a:r>
              <a:rPr lang="en-US" altLang="ja-JP" dirty="0" smtClean="0">
                <a:solidFill>
                  <a:srgbClr val="FF0000"/>
                </a:solidFill>
              </a:rPr>
              <a:t>e</a:t>
            </a:r>
            <a:r>
              <a:rPr lang="ja-JP" altLang="en-US" dirty="0" smtClean="0"/>
              <a:t>の検索サービス。</a:t>
            </a:r>
            <a:endParaRPr lang="en-US" altLang="ja-JP" dirty="0" smtClean="0"/>
          </a:p>
          <a:p>
            <a:endParaRPr lang="en-US" altLang="ja-JP" dirty="0" smtClean="0"/>
          </a:p>
          <a:p>
            <a:r>
              <a:rPr lang="ja-JP" altLang="en-US" dirty="0" smtClean="0"/>
              <a:t>様々な</a:t>
            </a:r>
            <a:r>
              <a:rPr lang="zh-TW" altLang="en-US" dirty="0" smtClean="0">
                <a:latin typeface="ＭＳ Ｐゴシック" pitchFamily="50" charset="-128"/>
                <a:ea typeface="ＭＳ Ｐゴシック" pitchFamily="50" charset="-128"/>
              </a:rPr>
              <a:t>学術</a:t>
            </a:r>
            <a:r>
              <a:rPr lang="ja-JP" altLang="en-US" dirty="0" smtClean="0">
                <a:latin typeface="ＭＳ Ｐゴシック" pitchFamily="50" charset="-128"/>
                <a:ea typeface="ＭＳ Ｐゴシック" pitchFamily="50" charset="-128"/>
              </a:rPr>
              <a:t>雑誌</a:t>
            </a:r>
            <a:r>
              <a:rPr lang="zh-TW" altLang="en-US" dirty="0" smtClean="0">
                <a:latin typeface="ＭＳ Ｐゴシック" pitchFamily="50" charset="-128"/>
                <a:ea typeface="ＭＳ Ｐゴシック" pitchFamily="50" charset="-128"/>
              </a:rPr>
              <a:t>、論文、</a:t>
            </a:r>
            <a:r>
              <a:rPr lang="ja-JP" altLang="en-US" dirty="0" smtClean="0">
                <a:latin typeface="ＭＳ Ｐゴシック" pitchFamily="50" charset="-128"/>
                <a:ea typeface="ＭＳ Ｐゴシック" pitchFamily="50" charset="-128"/>
              </a:rPr>
              <a:t>本</a:t>
            </a:r>
            <a:r>
              <a:rPr lang="zh-TW" altLang="en-US" dirty="0" smtClean="0">
                <a:latin typeface="ＭＳ Ｐゴシック" pitchFamily="50" charset="-128"/>
                <a:ea typeface="ＭＳ Ｐゴシック" pitchFamily="50" charset="-128"/>
              </a:rPr>
              <a:t>、要約、記事</a:t>
            </a:r>
            <a:r>
              <a:rPr lang="ja-JP" altLang="en-US" dirty="0" smtClean="0">
                <a:latin typeface="ＭＳ Ｐゴシック" pitchFamily="50" charset="-128"/>
                <a:ea typeface="ＭＳ Ｐゴシック" pitchFamily="50" charset="-128"/>
              </a:rPr>
              <a:t>を探せる。</a:t>
            </a:r>
            <a:endParaRPr lang="en-US" altLang="ja-JP" dirty="0" smtClean="0">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学外でも使える。</a:t>
            </a:r>
            <a:endParaRPr lang="en-US" altLang="ja-JP" dirty="0" smtClean="0">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endParaRPr lang="en-US" altLang="ja-JP" dirty="0" smtClean="0">
              <a:latin typeface="ＭＳ Ｐゴシック" pitchFamily="50" charset="-128"/>
              <a:ea typeface="ＭＳ Ｐゴシック" pitchFamily="50" charset="-128"/>
            </a:endParaRPr>
          </a:p>
          <a:p>
            <a:endParaRPr lang="en-US" altLang="ja-JP" dirty="0" smtClean="0"/>
          </a:p>
          <a:p>
            <a:endParaRPr lang="en-US" altLang="ja-JP" dirty="0" smtClean="0"/>
          </a:p>
          <a:p>
            <a:endParaRPr lang="en-US" altLang="ja-JP" dirty="0" smtClean="0"/>
          </a:p>
          <a:p>
            <a:endParaRPr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475EF8DA-B032-474E-AAEB-241E47630BC2}" type="slidenum">
              <a:rPr kumimoji="1" lang="ja-JP" altLang="en-US" smtClean="0"/>
              <a:pPr/>
              <a:t>9</a:t>
            </a:fld>
            <a:endParaRPr kumimoji="1" lang="ja-JP" altLang="en-US"/>
          </a:p>
        </p:txBody>
      </p:sp>
      <p:sp>
        <p:nvSpPr>
          <p:cNvPr id="5" name="テキスト ボックス 4"/>
          <p:cNvSpPr txBox="1"/>
          <p:nvPr/>
        </p:nvSpPr>
        <p:spPr>
          <a:xfrm>
            <a:off x="2123728" y="5805264"/>
            <a:ext cx="5112568" cy="584775"/>
          </a:xfrm>
          <a:prstGeom prst="rect">
            <a:avLst/>
          </a:prstGeom>
          <a:noFill/>
        </p:spPr>
        <p:txBody>
          <a:bodyPr wrap="square" rtlCol="0">
            <a:spAutoFit/>
          </a:bodyPr>
          <a:lstStyle/>
          <a:p>
            <a:r>
              <a:rPr lang="en-US" altLang="ja-JP" sz="3200" dirty="0" smtClean="0">
                <a:solidFill>
                  <a:srgbClr val="0070C0"/>
                </a:solidFill>
              </a:rPr>
              <a:t>http://scholar.google.co.jp/</a:t>
            </a:r>
            <a:endParaRPr kumimoji="1" lang="ja-JP" altLang="en-US" sz="3200"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705</TotalTime>
  <Words>1381</Words>
  <Application>Microsoft Office PowerPoint</Application>
  <PresentationFormat>画面に合わせる (4:3)</PresentationFormat>
  <Paragraphs>354</Paragraphs>
  <Slides>26</Slides>
  <Notes>26</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卒論・レポートのための資料探し 外国文献編</vt:lpstr>
      <vt:lpstr>本日の内容</vt:lpstr>
      <vt:lpstr>文献探しの手順</vt:lpstr>
      <vt:lpstr>１．どんな文献がある？</vt:lpstr>
      <vt:lpstr>「どんな文献があるか？」を調べる</vt:lpstr>
      <vt:lpstr>Academic Search Elite</vt:lpstr>
      <vt:lpstr>Academic Search Elite</vt:lpstr>
      <vt:lpstr>Academic Search Eliteの使い方</vt:lpstr>
      <vt:lpstr>Google Scholar</vt:lpstr>
      <vt:lpstr>Google Scholar：検索オプション</vt:lpstr>
      <vt:lpstr>Scirus</vt:lpstr>
      <vt:lpstr>Scirus</vt:lpstr>
      <vt:lpstr>Scirusの使い方</vt:lpstr>
      <vt:lpstr>PubMed</vt:lpstr>
      <vt:lpstr>ERIC</vt:lpstr>
      <vt:lpstr>AGRICOLA</vt:lpstr>
      <vt:lpstr>２．文献はどこにある？</vt:lpstr>
      <vt:lpstr>茨大にあるか？</vt:lpstr>
      <vt:lpstr>よその図書館にあるか？</vt:lpstr>
      <vt:lpstr>３．文献を取り寄せよう</vt:lpstr>
      <vt:lpstr>Webリクエストサービス</vt:lpstr>
      <vt:lpstr>申込画面</vt:lpstr>
      <vt:lpstr>わからないことがあったら</vt:lpstr>
      <vt:lpstr>付録：外国雑誌の略称</vt:lpstr>
      <vt:lpstr>ツール</vt:lpstr>
      <vt:lpstr>おしまい</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卒論・レポートのための文献探し 外国文献編</dc:title>
  <dc:creator>Rosenburg</dc:creator>
  <cp:lastModifiedBy>Rosenburg</cp:lastModifiedBy>
  <cp:revision>82</cp:revision>
  <dcterms:created xsi:type="dcterms:W3CDTF">2011-05-24T06:31:29Z</dcterms:created>
  <dcterms:modified xsi:type="dcterms:W3CDTF">2011-06-07T08:21:14Z</dcterms:modified>
</cp:coreProperties>
</file>