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74" r:id="rId3"/>
    <p:sldId id="257" r:id="rId4"/>
    <p:sldId id="260" r:id="rId5"/>
    <p:sldId id="258" r:id="rId6"/>
    <p:sldId id="259" r:id="rId7"/>
    <p:sldId id="261" r:id="rId8"/>
    <p:sldId id="267" r:id="rId9"/>
    <p:sldId id="268" r:id="rId10"/>
    <p:sldId id="269" r:id="rId11"/>
    <p:sldId id="286" r:id="rId12"/>
    <p:sldId id="262" r:id="rId13"/>
    <p:sldId id="263" r:id="rId14"/>
    <p:sldId id="264" r:id="rId15"/>
    <p:sldId id="265" r:id="rId16"/>
    <p:sldId id="287" r:id="rId17"/>
    <p:sldId id="288" r:id="rId18"/>
    <p:sldId id="289" r:id="rId19"/>
    <p:sldId id="290" r:id="rId20"/>
    <p:sldId id="278" r:id="rId21"/>
    <p:sldId id="282" r:id="rId22"/>
    <p:sldId id="283" r:id="rId23"/>
    <p:sldId id="284" r:id="rId24"/>
    <p:sldId id="285" r:id="rId25"/>
    <p:sldId id="275" r:id="rId26"/>
    <p:sldId id="266" r:id="rId27"/>
    <p:sldId id="272" r:id="rId28"/>
    <p:sldId id="271" r:id="rId29"/>
    <p:sldId id="273" r:id="rId30"/>
    <p:sldId id="276" r:id="rId31"/>
    <p:sldId id="277" r:id="rId32"/>
    <p:sldId id="280" r:id="rId33"/>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00"/>
    <a:srgbClr val="FFFFCC"/>
    <a:srgbClr val="CC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160" autoAdjust="0"/>
  </p:normalViewPr>
  <p:slideViewPr>
    <p:cSldViewPr>
      <p:cViewPr varScale="1">
        <p:scale>
          <a:sx n="90" d="100"/>
          <a:sy n="90" d="100"/>
        </p:scale>
        <p:origin x="-59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15373" y="0"/>
            <a:ext cx="2918831" cy="493316"/>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9D7E0EBB-3D53-4B48-B002-CF503D39B434}" type="datetimeFigureOut">
              <a:rPr lang="ja-JP" altLang="en-US"/>
              <a:pPr>
                <a:defRPr/>
              </a:pPr>
              <a:t>2010/11/5</a:t>
            </a:fld>
            <a:endParaRPr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8CD59280-98BF-44B3-9C19-60BFB4CAD253}"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5362"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dirty="0" smtClean="0"/>
              <a:t>みなさんこんにちは。</a:t>
            </a:r>
            <a:endParaRPr lang="en-US" altLang="ja-JP" dirty="0" smtClean="0"/>
          </a:p>
          <a:p>
            <a:pPr>
              <a:spcBef>
                <a:spcPct val="0"/>
              </a:spcBef>
            </a:pPr>
            <a:r>
              <a:rPr lang="ja-JP" altLang="en-US" dirty="0" smtClean="0"/>
              <a:t>これから</a:t>
            </a:r>
            <a:r>
              <a:rPr lang="en-US" altLang="ja-JP" dirty="0" smtClean="0"/>
              <a:t>Science</a:t>
            </a:r>
            <a:r>
              <a:rPr lang="en-US" altLang="ja-JP" baseline="0" dirty="0" smtClean="0"/>
              <a:t> Direct</a:t>
            </a:r>
            <a:r>
              <a:rPr lang="ja-JP" altLang="en-US" baseline="0" dirty="0" smtClean="0"/>
              <a:t>の講習会を始めます。</a:t>
            </a:r>
            <a:endParaRPr lang="en-US" altLang="ja-JP" dirty="0" smtClean="0"/>
          </a:p>
        </p:txBody>
      </p:sp>
      <p:sp>
        <p:nvSpPr>
          <p:cNvPr id="15363"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77B1A2-A1E4-4AEE-B4A1-F4055C239EB4}" type="slidenum">
              <a:rPr lang="ja-JP" altLang="en-US"/>
              <a:pPr fontAlgn="base">
                <a:spcBef>
                  <a:spcPct val="0"/>
                </a:spcBef>
                <a:spcAft>
                  <a:spcPct val="0"/>
                </a:spcAft>
              </a:pPr>
              <a:t>1</a:t>
            </a:fld>
            <a:endParaRPr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はい、こうして必要な記事を見つけました。見つけたら読みたいわけですが、記事は</a:t>
            </a:r>
            <a:r>
              <a:rPr kumimoji="1" lang="en-US" altLang="ja-JP" dirty="0" smtClean="0"/>
              <a:t>HTML</a:t>
            </a:r>
            <a:r>
              <a:rPr kumimoji="1" lang="ja-JP" altLang="en-US" dirty="0" smtClean="0"/>
              <a:t>と</a:t>
            </a:r>
            <a:r>
              <a:rPr kumimoji="1" lang="en-US" altLang="ja-JP" dirty="0" smtClean="0"/>
              <a:t>PDF</a:t>
            </a:r>
            <a:r>
              <a:rPr kumimoji="1" lang="ja-JP" altLang="en-US" dirty="0" smtClean="0"/>
              <a:t>で読むことができます。</a:t>
            </a:r>
            <a:r>
              <a:rPr kumimoji="1" lang="en-US" altLang="ja-JP" dirty="0" smtClean="0"/>
              <a:t>HTML</a:t>
            </a:r>
            <a:r>
              <a:rPr kumimoji="1" lang="ja-JP" altLang="en-US" dirty="0" smtClean="0"/>
              <a:t>というのは、普通の</a:t>
            </a:r>
            <a:r>
              <a:rPr kumimoji="1" lang="en-US" altLang="ja-JP" dirty="0" smtClean="0"/>
              <a:t>Web</a:t>
            </a:r>
            <a:r>
              <a:rPr kumimoji="1" lang="ja-JP" altLang="en-US" dirty="0" smtClean="0"/>
              <a:t>サイトの様なイメージ、</a:t>
            </a:r>
            <a:r>
              <a:rPr kumimoji="1" lang="en-US" altLang="ja-JP" dirty="0" smtClean="0"/>
              <a:t>PDF</a:t>
            </a:r>
            <a:r>
              <a:rPr kumimoji="1" lang="ja-JP" altLang="en-US" dirty="0" smtClean="0"/>
              <a:t>というのは</a:t>
            </a:r>
            <a:r>
              <a:rPr kumimoji="1" lang="en-US" altLang="ja-JP" dirty="0" smtClean="0"/>
              <a:t>…</a:t>
            </a:r>
            <a:r>
              <a:rPr kumimoji="1" lang="ja-JP" altLang="en-US" dirty="0" smtClean="0"/>
              <a:t>まあ説明するまでもありませんね。紙面をそのままイメージ化した、アレです。</a:t>
            </a:r>
            <a:endParaRPr kumimoji="1" lang="en-US" altLang="ja-JP" dirty="0" smtClean="0"/>
          </a:p>
          <a:p>
            <a:r>
              <a:rPr kumimoji="1" lang="ja-JP" altLang="en-US" dirty="0" smtClean="0"/>
              <a:t>で、皆さん画面をちょっと見てみてください。記事リストで、各記事のすぐ下に</a:t>
            </a:r>
            <a:r>
              <a:rPr kumimoji="1" lang="en-US" altLang="ja-JP" dirty="0" smtClean="0"/>
              <a:t>Show Preview</a:t>
            </a:r>
            <a:r>
              <a:rPr kumimoji="1" lang="ja-JP" altLang="en-US" dirty="0" smtClean="0"/>
              <a:t>というのがあると思います。ここをクリックすると、その論文の概要を把握することができます。その論文はどういう論文なのか、ということをまず把握するわけです。これを読めば、「この論文はやはり読んでおくべきか</a:t>
            </a:r>
            <a:r>
              <a:rPr kumimoji="1" lang="ja-JP" altLang="en-US" dirty="0" err="1" smtClean="0"/>
              <a:t>な</a:t>
            </a:r>
            <a:r>
              <a:rPr kumimoji="1" lang="ja-JP" altLang="en-US" dirty="0" smtClean="0"/>
              <a:t>」、とか「ああ別に何か関係なさそうだから読まなくていいや」とか、そういうことを判断できるわけです。</a:t>
            </a:r>
            <a:endParaRPr kumimoji="1" lang="en-US" altLang="ja-JP" dirty="0" smtClean="0"/>
          </a:p>
          <a:p>
            <a:r>
              <a:rPr kumimoji="1" lang="en-US" altLang="ja-JP" dirty="0" smtClean="0"/>
              <a:t>Related Articles</a:t>
            </a:r>
            <a:r>
              <a:rPr kumimoji="1" lang="ja-JP" altLang="en-US" dirty="0" smtClean="0"/>
              <a:t>というのは、その論文とかかわりの深い論文です。テーマの近い論文や、先行研究、その論文を引用した文献などです。</a:t>
            </a:r>
            <a:endParaRPr kumimoji="1" lang="en-US" altLang="ja-JP" dirty="0" smtClean="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10</a:t>
            </a:fld>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ま、一例ですが、こんな風に表示されます。</a:t>
            </a:r>
            <a:endParaRPr kumimoji="1" lang="en-US" altLang="ja-JP" dirty="0" smtClean="0"/>
          </a:p>
          <a:p>
            <a:r>
              <a:rPr kumimoji="1" lang="ja-JP" altLang="en-US" dirty="0" smtClean="0"/>
              <a:t>色々なリンク機能を使って関連文献などを探したい場合は</a:t>
            </a:r>
            <a:r>
              <a:rPr kumimoji="1" lang="en-US" altLang="ja-JP" dirty="0" smtClean="0"/>
              <a:t>HTML</a:t>
            </a:r>
            <a:r>
              <a:rPr kumimoji="1" lang="ja-JP" altLang="en-US" dirty="0" smtClean="0"/>
              <a:t>で、とりあえず紙に印刷したい場合は</a:t>
            </a:r>
            <a:r>
              <a:rPr kumimoji="1" lang="en-US" altLang="ja-JP" dirty="0" smtClean="0"/>
              <a:t>PDF</a:t>
            </a:r>
            <a:r>
              <a:rPr kumimoji="1" lang="ja-JP" altLang="en-US" dirty="0" smtClean="0"/>
              <a:t>で開くとよいでしょう。</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11</a:t>
            </a:fld>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1746"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dirty="0" smtClean="0"/>
              <a:t>で、もうひとつ。今度は</a:t>
            </a:r>
            <a:r>
              <a:rPr lang="en-US" altLang="ja-JP" dirty="0" smtClean="0"/>
              <a:t>Browse</a:t>
            </a:r>
            <a:r>
              <a:rPr lang="ja-JP" altLang="en-US" dirty="0" smtClean="0"/>
              <a:t>ではなくて</a:t>
            </a:r>
            <a:r>
              <a:rPr lang="en-US" altLang="ja-JP" dirty="0" smtClean="0"/>
              <a:t>Search</a:t>
            </a:r>
            <a:r>
              <a:rPr lang="ja-JP" altLang="en-US" dirty="0" smtClean="0"/>
              <a:t>のやり方について解説します。</a:t>
            </a:r>
            <a:endParaRPr lang="en-US" altLang="ja-JP" dirty="0" smtClean="0"/>
          </a:p>
          <a:p>
            <a:pPr>
              <a:spcBef>
                <a:spcPct val="0"/>
              </a:spcBef>
            </a:pPr>
            <a:r>
              <a:rPr lang="ja-JP" altLang="en-US" dirty="0" smtClean="0"/>
              <a:t>まあ、皆さんには「今さら」という感じでしょうが、</a:t>
            </a:r>
            <a:r>
              <a:rPr lang="en-US" altLang="ja-JP" dirty="0" err="1" smtClean="0"/>
              <a:t>google</a:t>
            </a:r>
            <a:r>
              <a:rPr lang="ja-JP" altLang="en-US" dirty="0" smtClean="0"/>
              <a:t>とか</a:t>
            </a:r>
            <a:r>
              <a:rPr lang="en-US" altLang="ja-JP" dirty="0" err="1" smtClean="0"/>
              <a:t>yahoo!</a:t>
            </a:r>
            <a:r>
              <a:rPr lang="ja-JP" altLang="en-US" dirty="0" smtClean="0"/>
              <a:t>みたいに、検索用のキーワードを入れて記事を探していく方法です。</a:t>
            </a:r>
            <a:endParaRPr lang="en-US" altLang="ja-JP" dirty="0" smtClean="0"/>
          </a:p>
          <a:p>
            <a:pPr>
              <a:spcBef>
                <a:spcPct val="0"/>
              </a:spcBef>
            </a:pPr>
            <a:r>
              <a:rPr lang="ja-JP" altLang="en-US" dirty="0" smtClean="0"/>
              <a:t>これは、「必要な雑誌とか記事はわからないけど、自分が関心のある分野で、どんな論文があるのか調べたい」というときに使います。</a:t>
            </a:r>
          </a:p>
        </p:txBody>
      </p:sp>
      <p:sp>
        <p:nvSpPr>
          <p:cNvPr id="31747"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A3EFF4-F4E0-412C-9532-6A26CC0266BD}" type="slidenum">
              <a:rPr lang="ja-JP" altLang="en-US"/>
              <a:pPr fontAlgn="base">
                <a:spcBef>
                  <a:spcPct val="0"/>
                </a:spcBef>
                <a:spcAft>
                  <a:spcPct val="0"/>
                </a:spcAft>
              </a:pPr>
              <a:t>12</a:t>
            </a:fld>
            <a:endParaRPr lang="en-US" altLang="ja-JP"/>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379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dirty="0" smtClean="0"/>
              <a:t>普通、</a:t>
            </a:r>
            <a:r>
              <a:rPr lang="en-US" altLang="ja-JP" dirty="0" smtClean="0"/>
              <a:t>Google</a:t>
            </a:r>
            <a:r>
              <a:rPr lang="ja-JP" altLang="en-US" dirty="0" smtClean="0"/>
              <a:t>を使うときにはあまり難しいことは考えないと思います。大抵の人は一つか二つ、適当なキーワードをいれて検索しますね。</a:t>
            </a:r>
            <a:endParaRPr lang="en-US" altLang="ja-JP" dirty="0" smtClean="0"/>
          </a:p>
          <a:p>
            <a:pPr>
              <a:spcBef>
                <a:spcPct val="0"/>
              </a:spcBef>
            </a:pPr>
            <a:r>
              <a:rPr lang="en-US" altLang="ja-JP" dirty="0" err="1" smtClean="0"/>
              <a:t>Sciecne</a:t>
            </a:r>
            <a:r>
              <a:rPr lang="en-US" altLang="ja-JP" dirty="0" smtClean="0"/>
              <a:t> Direct</a:t>
            </a:r>
            <a:r>
              <a:rPr lang="ja-JP" altLang="en-US" dirty="0" smtClean="0"/>
              <a:t>でも、それにちかい簡単な検索が用意されています。みなさんちょっと</a:t>
            </a:r>
            <a:r>
              <a:rPr lang="en-US" altLang="ja-JP" dirty="0" smtClean="0"/>
              <a:t>Science</a:t>
            </a:r>
            <a:r>
              <a:rPr lang="en-US" altLang="ja-JP" baseline="0" dirty="0" smtClean="0"/>
              <a:t> Direct</a:t>
            </a:r>
            <a:r>
              <a:rPr lang="ja-JP" altLang="en-US" baseline="0" dirty="0" smtClean="0"/>
              <a:t>のトップに戻ってください。</a:t>
            </a:r>
            <a:endParaRPr lang="en-US" altLang="ja-JP" baseline="0" dirty="0" smtClean="0"/>
          </a:p>
          <a:p>
            <a:pPr>
              <a:spcBef>
                <a:spcPct val="0"/>
              </a:spcBef>
            </a:pPr>
            <a:r>
              <a:rPr lang="ja-JP" altLang="en-US" baseline="0" dirty="0" smtClean="0"/>
              <a:t>上の方にいくつか入力窓がありますね。ひとつは</a:t>
            </a:r>
            <a:r>
              <a:rPr lang="en-US" altLang="ja-JP" baseline="0" dirty="0" smtClean="0"/>
              <a:t>All fields</a:t>
            </a:r>
            <a:r>
              <a:rPr lang="ja-JP" altLang="en-US" baseline="0" dirty="0" err="1" smtClean="0"/>
              <a:t>。</a:t>
            </a:r>
            <a:r>
              <a:rPr lang="ja-JP" altLang="en-US" baseline="0" dirty="0" smtClean="0"/>
              <a:t>ここにキーワードを入れると、とにかくそのキーワードで検索した結果を表示してくれます。</a:t>
            </a:r>
            <a:endParaRPr lang="en-US" altLang="ja-JP" baseline="0" dirty="0" smtClean="0"/>
          </a:p>
          <a:p>
            <a:pPr>
              <a:spcBef>
                <a:spcPct val="0"/>
              </a:spcBef>
            </a:pPr>
            <a:r>
              <a:rPr lang="ja-JP" altLang="en-US" baseline="0" dirty="0" smtClean="0"/>
              <a:t>その下が</a:t>
            </a:r>
            <a:r>
              <a:rPr lang="en-US" altLang="ja-JP" baseline="0" dirty="0" smtClean="0"/>
              <a:t>title</a:t>
            </a:r>
            <a:r>
              <a:rPr lang="ja-JP" altLang="en-US" baseline="0" dirty="0" err="1" smtClean="0"/>
              <a:t>。</a:t>
            </a:r>
            <a:r>
              <a:rPr lang="ja-JP" altLang="en-US" baseline="0" dirty="0" smtClean="0"/>
              <a:t>こういう名前の雑誌の記事を探して来い、という検索ができます。あとは、</a:t>
            </a:r>
            <a:r>
              <a:rPr lang="en-US" altLang="ja-JP" baseline="0" dirty="0" smtClean="0"/>
              <a:t>Author</a:t>
            </a:r>
            <a:r>
              <a:rPr lang="ja-JP" altLang="en-US" baseline="0" dirty="0" err="1" smtClean="0"/>
              <a:t>。</a:t>
            </a:r>
            <a:r>
              <a:rPr lang="ja-JP" altLang="en-US" baseline="0" dirty="0" smtClean="0"/>
              <a:t>こういう人が書いた記事を探して来い、という検索です。</a:t>
            </a:r>
            <a:endParaRPr lang="en-US" altLang="ja-JP" baseline="0" dirty="0" smtClean="0"/>
          </a:p>
          <a:p>
            <a:pPr>
              <a:spcBef>
                <a:spcPct val="0"/>
              </a:spcBef>
            </a:pPr>
            <a:r>
              <a:rPr lang="ja-JP" altLang="en-US" baseline="0" dirty="0" smtClean="0"/>
              <a:t>条件を入力したら右の</a:t>
            </a:r>
            <a:r>
              <a:rPr lang="en-US" altLang="ja-JP" baseline="0" dirty="0" smtClean="0"/>
              <a:t>Search Science Direct</a:t>
            </a:r>
            <a:r>
              <a:rPr lang="ja-JP" altLang="en-US" baseline="0" dirty="0" smtClean="0"/>
              <a:t>をクリックして検索します。</a:t>
            </a:r>
            <a:endParaRPr lang="ja-JP" altLang="en-US" dirty="0" smtClean="0"/>
          </a:p>
        </p:txBody>
      </p:sp>
      <p:sp>
        <p:nvSpPr>
          <p:cNvPr id="33795"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557225-4A78-4540-B5A6-2CAEC96F3D75}" type="slidenum">
              <a:rPr lang="ja-JP" altLang="en-US"/>
              <a:pPr fontAlgn="base">
                <a:spcBef>
                  <a:spcPct val="0"/>
                </a:spcBef>
                <a:spcAft>
                  <a:spcPct val="0"/>
                </a:spcAft>
              </a:pPr>
              <a:t>13</a:t>
            </a:fld>
            <a:endParaRPr lang="en-US" altLang="ja-JP"/>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5842"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dirty="0" smtClean="0"/>
              <a:t>まあ大抵の検索は、こんな簡単検索で間に合うと思いますが、もうちょっと細かい条件を指定して検索したいという場合もあると思います。</a:t>
            </a:r>
            <a:endParaRPr lang="en-US" altLang="ja-JP" dirty="0" smtClean="0"/>
          </a:p>
          <a:p>
            <a:pPr>
              <a:spcBef>
                <a:spcPct val="0"/>
              </a:spcBef>
            </a:pPr>
            <a:r>
              <a:rPr lang="ja-JP" altLang="en-US" dirty="0" smtClean="0"/>
              <a:t>そんな時には画面の上の方にある</a:t>
            </a:r>
            <a:r>
              <a:rPr lang="en-US" altLang="ja-JP" dirty="0" smtClean="0"/>
              <a:t>Search</a:t>
            </a:r>
            <a:r>
              <a:rPr lang="ja-JP" altLang="en-US" dirty="0" smtClean="0"/>
              <a:t>タブをクリックします。ちょっとクリックしてみてください。画面が変わったと思います。</a:t>
            </a:r>
            <a:endParaRPr lang="en-US" altLang="ja-JP" dirty="0" smtClean="0"/>
          </a:p>
          <a:p>
            <a:pPr>
              <a:spcBef>
                <a:spcPct val="0"/>
              </a:spcBef>
            </a:pPr>
            <a:r>
              <a:rPr lang="ja-JP" altLang="en-US" dirty="0" smtClean="0"/>
              <a:t>この画面で、さっきの検索よりも細かい条件を指定して検索ができるようになっています。「抄録の中に○○という単語が含まれる記事を探して来い」とかね。実際のところどれだけ役に立つかは疑問なんだけど・・・。</a:t>
            </a:r>
            <a:endParaRPr lang="en-US" altLang="ja-JP" dirty="0" smtClean="0"/>
          </a:p>
          <a:p>
            <a:pPr>
              <a:spcBef>
                <a:spcPct val="0"/>
              </a:spcBef>
            </a:pPr>
            <a:r>
              <a:rPr lang="ja-JP" altLang="en-US" dirty="0" smtClean="0"/>
              <a:t>ただ、ここでは記事の分野と年代を指定できるようになっています。これはちょっと便利かもしれない。とにかく</a:t>
            </a:r>
            <a:r>
              <a:rPr lang="en-US" altLang="ja-JP" dirty="0" smtClean="0"/>
              <a:t>Science</a:t>
            </a:r>
            <a:r>
              <a:rPr lang="en-US" altLang="ja-JP" baseline="0" dirty="0" smtClean="0"/>
              <a:t> Direct</a:t>
            </a:r>
            <a:r>
              <a:rPr lang="ja-JP" altLang="en-US" baseline="0" dirty="0" smtClean="0"/>
              <a:t>の中に収録されている記事は膨大な量なので、どうやって検索の条件を絞り込むか、がうまく検索をやるコツになってきます。記事の年代や分野を絞り込んでしまってもいいときは、こいつで条件を指定するとかなり効率よく検索ができます。</a:t>
            </a:r>
            <a:endParaRPr lang="en-US" altLang="ja-JP" dirty="0" smtClean="0"/>
          </a:p>
        </p:txBody>
      </p:sp>
      <p:sp>
        <p:nvSpPr>
          <p:cNvPr id="35843"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16887B-3CC6-4543-BDA2-D3E1C57EF257}" type="slidenum">
              <a:rPr lang="ja-JP" altLang="en-US"/>
              <a:pPr fontAlgn="base">
                <a:spcBef>
                  <a:spcPct val="0"/>
                </a:spcBef>
                <a:spcAft>
                  <a:spcPct val="0"/>
                </a:spcAft>
              </a:pPr>
              <a:t>14</a:t>
            </a:fld>
            <a:endParaRPr lang="en-US" altLang="ja-JP"/>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7890"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dirty="0" smtClean="0"/>
              <a:t>で、まあ</a:t>
            </a:r>
            <a:r>
              <a:rPr lang="en-US" altLang="ja-JP" dirty="0" smtClean="0"/>
              <a:t>Science Direct</a:t>
            </a:r>
            <a:r>
              <a:rPr lang="ja-JP" altLang="en-US" dirty="0" smtClean="0"/>
              <a:t>というのは非常に便利なサービスなんですけど、これだけはやっちゃいけないよということがあります。ここにいくつか書いてありますけど・・・なんでやってはいけないのか、ちょっと考えてみてください。</a:t>
            </a:r>
            <a:endParaRPr lang="en-US" altLang="ja-JP" dirty="0" smtClean="0"/>
          </a:p>
          <a:p>
            <a:pPr>
              <a:spcBef>
                <a:spcPct val="0"/>
              </a:spcBef>
            </a:pPr>
            <a:endParaRPr lang="en-US" altLang="ja-JP" dirty="0" smtClean="0"/>
          </a:p>
          <a:p>
            <a:pPr>
              <a:spcBef>
                <a:spcPct val="0"/>
              </a:spcBef>
            </a:pPr>
            <a:r>
              <a:rPr lang="ja-JP" altLang="en-US" dirty="0" smtClean="0"/>
              <a:t>上の二つは・・・まあ論文誌の記事を、普通はどのように読むかということを考えることがヒントになるわけですが・・・さっき見てきたとおり、普通、専門的な学術雑誌というのは、その雑誌を全部読むことはない。つまり、各研究者が、各自の専門分野と興味関心に基づいて、記事を選んで読むわけです。漫画雑誌等とは違って、普通は学術雑誌を丸ごと読むということはしない。まして、</a:t>
            </a:r>
            <a:r>
              <a:rPr lang="en-US" altLang="ja-JP" dirty="0" smtClean="0"/>
              <a:t>1</a:t>
            </a:r>
            <a:r>
              <a:rPr lang="ja-JP" altLang="en-US" dirty="0" smtClean="0"/>
              <a:t>年分全ての記事をまとめて読むなんてことは通常考えられない。</a:t>
            </a:r>
            <a:endParaRPr lang="en-US" altLang="ja-JP" dirty="0" smtClean="0"/>
          </a:p>
          <a:p>
            <a:pPr>
              <a:spcBef>
                <a:spcPct val="0"/>
              </a:spcBef>
            </a:pPr>
            <a:r>
              <a:rPr lang="ja-JP" altLang="en-US" dirty="0" smtClean="0"/>
              <a:t>通常考えられない使い方をするってことは、普通の目的、つまり個人的な調査研究以外にそのコンテンツを使う意図があるんだろう、と思われてしまうわけです。まとめてダウンロードしたコンテンツを転売したり、配布したり、とかね。だから、そういうことも含めて、機械的にまとめてドバッと論文をダウンロードすることは禁じられています。これは</a:t>
            </a:r>
            <a:r>
              <a:rPr lang="en-US" altLang="ja-JP" dirty="0" smtClean="0"/>
              <a:t>Science Direct</a:t>
            </a:r>
            <a:r>
              <a:rPr lang="ja-JP" altLang="en-US" dirty="0" err="1" smtClean="0"/>
              <a:t>だけ</a:t>
            </a:r>
            <a:r>
              <a:rPr lang="ja-JP" altLang="en-US" dirty="0" smtClean="0"/>
              <a:t>ではなくって、</a:t>
            </a:r>
            <a:r>
              <a:rPr lang="en-US" altLang="ja-JP" dirty="0" err="1" smtClean="0"/>
              <a:t>Sciecne</a:t>
            </a:r>
            <a:r>
              <a:rPr lang="en-US" altLang="ja-JP" dirty="0" smtClean="0"/>
              <a:t> Direct</a:t>
            </a:r>
            <a:r>
              <a:rPr lang="ja-JP" altLang="en-US" dirty="0" smtClean="0"/>
              <a:t>と似たサービスを提供している他社のサイトや、他のデータベースだとかでも一般的に禁じられていることです。</a:t>
            </a:r>
            <a:endParaRPr lang="en-US" altLang="ja-JP" dirty="0" smtClean="0"/>
          </a:p>
          <a:p>
            <a:pPr>
              <a:spcBef>
                <a:spcPct val="0"/>
              </a:spcBef>
            </a:pPr>
            <a:r>
              <a:rPr lang="ja-JP" altLang="en-US" dirty="0" smtClean="0"/>
              <a:t>まあしかし、必要な論文を検索して読んでいく、必要な範囲で引用したりして自分の研究に役立てていくという、そういう普通の使い方をしている限りはこういったタブーに触れてしまうということはほとんどないはずです。</a:t>
            </a:r>
            <a:endParaRPr lang="en-US" altLang="ja-JP" dirty="0" smtClean="0"/>
          </a:p>
          <a:p>
            <a:pPr>
              <a:spcBef>
                <a:spcPct val="0"/>
              </a:spcBef>
            </a:pPr>
            <a:r>
              <a:rPr lang="ja-JP" altLang="en-US" dirty="0" smtClean="0"/>
              <a:t>まあ、あとで電子ジャーナル利用上の注意等を読んでおいてください。</a:t>
            </a:r>
            <a:endParaRPr lang="en-US" altLang="ja-JP" dirty="0" smtClean="0"/>
          </a:p>
        </p:txBody>
      </p:sp>
      <p:sp>
        <p:nvSpPr>
          <p:cNvPr id="37891"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F7286D-B9E5-4ADD-9B3A-CF234DAD84CD}" type="slidenum">
              <a:rPr lang="ja-JP" altLang="en-US"/>
              <a:pPr fontAlgn="base">
                <a:spcBef>
                  <a:spcPct val="0"/>
                </a:spcBef>
                <a:spcAft>
                  <a:spcPct val="0"/>
                </a:spcAft>
              </a:pPr>
              <a:t>15</a:t>
            </a:fld>
            <a:endParaRPr lang="en-US" altLang="ja-JP"/>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そんじゃ、とりあえず</a:t>
            </a:r>
            <a:r>
              <a:rPr kumimoji="1" lang="en-US" altLang="ja-JP" dirty="0" smtClean="0"/>
              <a:t>Science Direct</a:t>
            </a:r>
            <a:r>
              <a:rPr kumimoji="1" lang="ja-JP" altLang="en-US" dirty="0" smtClean="0"/>
              <a:t>を実際に動かしてみようってことで、検索演習を一緒にやっていきたいと思います。</a:t>
            </a:r>
            <a:endParaRPr kumimoji="1" lang="en-US" altLang="ja-JP" dirty="0" smtClean="0"/>
          </a:p>
          <a:p>
            <a:r>
              <a:rPr kumimoji="1" lang="ja-JP" altLang="en-US" dirty="0" smtClean="0"/>
              <a:t>今日は</a:t>
            </a:r>
            <a:r>
              <a:rPr kumimoji="1" lang="en-US" altLang="ja-JP" dirty="0" smtClean="0"/>
              <a:t>2</a:t>
            </a:r>
            <a:r>
              <a:rPr kumimoji="1" lang="ja-JP" altLang="en-US" dirty="0" smtClean="0"/>
              <a:t>点ほど演習課題を用意してあります。まずは</a:t>
            </a:r>
            <a:r>
              <a:rPr kumimoji="1" lang="en-US" altLang="ja-JP" dirty="0" smtClean="0"/>
              <a:t>1</a:t>
            </a:r>
            <a:r>
              <a:rPr kumimoji="1" lang="ja-JP" altLang="en-US" dirty="0" smtClean="0"/>
              <a:t>点目、「知能ロボットに関する論文を探してみよう」という課題です。</a:t>
            </a:r>
            <a:endParaRPr kumimoji="1" lang="en-US" altLang="ja-JP" dirty="0" smtClean="0"/>
          </a:p>
          <a:p>
            <a:r>
              <a:rPr kumimoji="1" lang="ja-JP" altLang="en-US" dirty="0" smtClean="0"/>
              <a:t>実は、この課題は</a:t>
            </a:r>
            <a:r>
              <a:rPr kumimoji="1" lang="en-US" altLang="ja-JP" dirty="0" smtClean="0"/>
              <a:t>Science Direct</a:t>
            </a:r>
            <a:r>
              <a:rPr kumimoji="1" lang="ja-JP" altLang="en-US" dirty="0" smtClean="0"/>
              <a:t>の専門のインストラクターが作った問題です。</a:t>
            </a:r>
            <a:endParaRPr kumimoji="1" lang="en-US" altLang="ja-JP" dirty="0" smtClean="0"/>
          </a:p>
          <a:p>
            <a:r>
              <a:rPr kumimoji="1" lang="ja-JP" altLang="en-US" dirty="0" smtClean="0"/>
              <a:t>さて、それでは早速始めましょう。</a:t>
            </a:r>
            <a:endParaRPr kumimoji="1" lang="en-US" altLang="ja-JP" dirty="0" smtClean="0"/>
          </a:p>
          <a:p>
            <a:r>
              <a:rPr kumimoji="1" lang="ja-JP" altLang="en-US" dirty="0" smtClean="0"/>
              <a:t>まず、どうやって探すか、ですが・・・</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16</a:t>
            </a:fld>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まあとりあえずはかんたん検索ってことで、画面左上の検索窓の</a:t>
            </a:r>
            <a:r>
              <a:rPr kumimoji="1" lang="en-US" altLang="ja-JP" dirty="0" smtClean="0"/>
              <a:t>All</a:t>
            </a:r>
            <a:r>
              <a:rPr kumimoji="1" lang="en-US" altLang="ja-JP" baseline="0" dirty="0" smtClean="0"/>
              <a:t> fields</a:t>
            </a:r>
            <a:r>
              <a:rPr kumimoji="1" lang="ja-JP" altLang="en-US" baseline="0" dirty="0" smtClean="0"/>
              <a:t>という窓に、</a:t>
            </a:r>
            <a:r>
              <a:rPr kumimoji="1" lang="en-US" altLang="ja-JP" baseline="0" dirty="0" smtClean="0"/>
              <a:t>Intelligent Robot</a:t>
            </a:r>
            <a:r>
              <a:rPr kumimoji="1" lang="ja-JP" altLang="en-US" baseline="0" dirty="0" smtClean="0"/>
              <a:t>と入れて検索してみます。</a:t>
            </a:r>
            <a:endParaRPr kumimoji="1" lang="en-US" altLang="ja-JP" baseline="0" dirty="0" smtClean="0"/>
          </a:p>
          <a:p>
            <a:r>
              <a:rPr kumimoji="1" lang="ja-JP" altLang="en-US" baseline="0" dirty="0" smtClean="0"/>
              <a:t>なんとなくそれっぽいキーワードから検索してみようってことですね。</a:t>
            </a:r>
            <a:endParaRPr kumimoji="1" lang="en-US" altLang="ja-JP" baseline="0" dirty="0" smtClean="0"/>
          </a:p>
          <a:p>
            <a:r>
              <a:rPr kumimoji="1" lang="ja-JP" altLang="en-US" baseline="0" dirty="0" smtClean="0"/>
              <a:t>で、これで検索すると</a:t>
            </a:r>
            <a:r>
              <a:rPr kumimoji="1" lang="en-US" altLang="ja-JP" baseline="0" dirty="0" smtClean="0"/>
              <a:t>15000</a:t>
            </a:r>
            <a:r>
              <a:rPr kumimoji="1" lang="ja-JP" altLang="en-US" baseline="0" dirty="0" smtClean="0"/>
              <a:t>件ぐらいヒットするはずです。</a:t>
            </a:r>
            <a:endParaRPr kumimoji="1" lang="en-US" altLang="ja-JP" baseline="0" dirty="0" smtClean="0"/>
          </a:p>
          <a:p>
            <a:r>
              <a:rPr kumimoji="1" lang="ja-JP" altLang="en-US" baseline="0" dirty="0" smtClean="0"/>
              <a:t>ちょっと多すぎる気がします。もう少し絞り込んだほうがよいかもしれません。</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17</a:t>
            </a:fld>
            <a:endParaRPr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先程は単純に</a:t>
            </a:r>
            <a:r>
              <a:rPr kumimoji="1" lang="en-US" altLang="ja-JP" dirty="0" smtClean="0"/>
              <a:t>Intelligent Robot</a:t>
            </a:r>
            <a:r>
              <a:rPr kumimoji="1" lang="ja-JP" altLang="en-US" dirty="0" smtClean="0"/>
              <a:t>と入れて検索しましたが、この場合、文献のどこかに「</a:t>
            </a:r>
            <a:r>
              <a:rPr kumimoji="1" lang="en-US" altLang="ja-JP" dirty="0" smtClean="0"/>
              <a:t>Intelligent</a:t>
            </a:r>
            <a:r>
              <a:rPr kumimoji="1" lang="ja-JP" altLang="en-US" dirty="0" smtClean="0"/>
              <a:t>」という単語と「</a:t>
            </a:r>
            <a:r>
              <a:rPr kumimoji="1" lang="en-US" altLang="ja-JP" dirty="0" smtClean="0"/>
              <a:t>Robot</a:t>
            </a:r>
            <a:r>
              <a:rPr kumimoji="1" lang="ja-JP" altLang="en-US" dirty="0" smtClean="0"/>
              <a:t>」という単語が含まれている文献を全て検索してきます。なので、「</a:t>
            </a:r>
            <a:r>
              <a:rPr kumimoji="1" lang="en-US" altLang="ja-JP" dirty="0" smtClean="0"/>
              <a:t>Intelligent</a:t>
            </a:r>
            <a:r>
              <a:rPr kumimoji="1" lang="ja-JP" altLang="en-US" dirty="0" smtClean="0"/>
              <a:t>」と「</a:t>
            </a:r>
            <a:r>
              <a:rPr kumimoji="1" lang="en-US" altLang="ja-JP" dirty="0" smtClean="0"/>
              <a:t>Robot</a:t>
            </a:r>
            <a:r>
              <a:rPr kumimoji="1" lang="ja-JP" altLang="en-US" dirty="0" smtClean="0"/>
              <a:t>」という単語が、関係のない文脈で出てくるにすぎない文献まで検索してきてしまいます。なので、あんなに件数が多くなるわけですね。</a:t>
            </a:r>
            <a:endParaRPr kumimoji="1" lang="en-US" altLang="ja-JP" dirty="0" smtClean="0"/>
          </a:p>
          <a:p>
            <a:r>
              <a:rPr kumimoji="1" lang="ja-JP" altLang="en-US" dirty="0" smtClean="0"/>
              <a:t>ではどうすればよいかということですが、この二つを見てください。</a:t>
            </a:r>
            <a:endParaRPr kumimoji="1" lang="en-US" altLang="ja-JP" dirty="0" smtClean="0"/>
          </a:p>
          <a:p>
            <a:r>
              <a:rPr kumimoji="1" lang="ja-JP" altLang="en-US" dirty="0" smtClean="0"/>
              <a:t>これは、それぞれ「</a:t>
            </a:r>
            <a:r>
              <a:rPr kumimoji="1" lang="en-US" altLang="ja-JP" dirty="0" smtClean="0"/>
              <a:t>Intelligent</a:t>
            </a:r>
            <a:r>
              <a:rPr kumimoji="1" lang="ja-JP" altLang="en-US" dirty="0" smtClean="0"/>
              <a:t>」と「</a:t>
            </a:r>
            <a:r>
              <a:rPr kumimoji="1" lang="en-US" altLang="ja-JP" dirty="0" smtClean="0"/>
              <a:t>Robot</a:t>
            </a:r>
            <a:r>
              <a:rPr kumimoji="1" lang="ja-JP" altLang="en-US" dirty="0" smtClean="0"/>
              <a:t>」という単語が</a:t>
            </a:r>
            <a:r>
              <a:rPr kumimoji="1" lang="en-US" altLang="ja-JP" dirty="0" smtClean="0"/>
              <a:t>3</a:t>
            </a:r>
            <a:r>
              <a:rPr kumimoji="1" lang="ja-JP" altLang="en-US" dirty="0" smtClean="0"/>
              <a:t>語以内の位置で出てくる文献を検索、「</a:t>
            </a:r>
            <a:r>
              <a:rPr kumimoji="1" lang="en-US" altLang="ja-JP" dirty="0" smtClean="0"/>
              <a:t>Intelligent</a:t>
            </a:r>
            <a:r>
              <a:rPr kumimoji="1" lang="ja-JP" altLang="en-US" dirty="0" smtClean="0"/>
              <a:t>」と「</a:t>
            </a:r>
            <a:r>
              <a:rPr kumimoji="1" lang="en-US" altLang="ja-JP" dirty="0" smtClean="0"/>
              <a:t>Robot</a:t>
            </a:r>
            <a:r>
              <a:rPr kumimoji="1" lang="ja-JP" altLang="en-US" dirty="0" smtClean="0"/>
              <a:t>」という単語がこの順番で並んでいる文献を検索する、という意味があります。</a:t>
            </a:r>
            <a:endParaRPr kumimoji="1" lang="en-US" altLang="ja-JP" dirty="0" smtClean="0"/>
          </a:p>
          <a:p>
            <a:r>
              <a:rPr kumimoji="1" lang="ja-JP" altLang="en-US" dirty="0" smtClean="0"/>
              <a:t>検索結果があまりにも多すぎる場合は、このようにして、ある程度絞り込むことができます。</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18</a:t>
            </a:fld>
            <a:endParaRPr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さて、検索に使うキーワードを工夫することによって、検索結果をかなり絞り込めましたが・・・やっぱりまだちょっと多いですね。</a:t>
            </a:r>
            <a:endParaRPr kumimoji="1" lang="en-US" altLang="ja-JP" dirty="0" smtClean="0"/>
          </a:p>
          <a:p>
            <a:r>
              <a:rPr kumimoji="1" lang="ja-JP" altLang="en-US" dirty="0" smtClean="0"/>
              <a:t>ここで、左側のメニューを見てみましょう。色々並んでますね。</a:t>
            </a:r>
            <a:endParaRPr kumimoji="1" lang="en-US" altLang="ja-JP" dirty="0" smtClean="0"/>
          </a:p>
          <a:p>
            <a:r>
              <a:rPr kumimoji="1" lang="en-US" altLang="ja-JP" dirty="0" smtClean="0"/>
              <a:t>Content Type</a:t>
            </a:r>
            <a:r>
              <a:rPr kumimoji="1" lang="ja-JP" altLang="en-US" dirty="0" smtClean="0"/>
              <a:t>　これは検索結果のうち、雑誌記事がどれくらいか、図書の記事がどれくらいか</a:t>
            </a:r>
            <a:r>
              <a:rPr kumimoji="1" lang="en-US" altLang="ja-JP" dirty="0" smtClean="0"/>
              <a:t>…</a:t>
            </a:r>
            <a:r>
              <a:rPr kumimoji="1" lang="ja-JP" altLang="en-US" dirty="0" smtClean="0"/>
              <a:t>ということを示しています。</a:t>
            </a:r>
            <a:endParaRPr kumimoji="1" lang="en-US" altLang="ja-JP" dirty="0" smtClean="0"/>
          </a:p>
          <a:p>
            <a:r>
              <a:rPr kumimoji="1" lang="en-US" altLang="ja-JP" dirty="0" smtClean="0"/>
              <a:t>Journal / Book</a:t>
            </a:r>
            <a:r>
              <a:rPr kumimoji="1" lang="en-US" altLang="ja-JP" baseline="0" dirty="0" smtClean="0"/>
              <a:t> Title </a:t>
            </a:r>
            <a:r>
              <a:rPr kumimoji="1" lang="ja-JP" altLang="en-US" baseline="0" dirty="0" smtClean="0"/>
              <a:t>検索結果で示された文献がたくさん載っている雑誌を表示してくれます。この数値が多い雑誌は、検索結果と密接な関連がある有力な雑誌とみていいでしょう。</a:t>
            </a:r>
            <a:endParaRPr kumimoji="1" lang="en-US" altLang="ja-JP" baseline="0" dirty="0" smtClean="0"/>
          </a:p>
          <a:p>
            <a:r>
              <a:rPr kumimoji="1" lang="en-US" altLang="ja-JP" baseline="0" dirty="0" smtClean="0"/>
              <a:t>Topic</a:t>
            </a:r>
            <a:r>
              <a:rPr kumimoji="1" lang="ja-JP" altLang="en-US" baseline="0" dirty="0" smtClean="0"/>
              <a:t>　まあ検索結果のうち、どんな分野の文献がどれくらいあるか、です。あまり関係なさそうな分野のものは削ってしまってもいいでしょう。</a:t>
            </a:r>
            <a:endParaRPr kumimoji="1" lang="en-US" altLang="ja-JP" baseline="0" dirty="0" smtClean="0"/>
          </a:p>
          <a:p>
            <a:r>
              <a:rPr kumimoji="1" lang="en-US" altLang="ja-JP" baseline="0" dirty="0" smtClean="0"/>
              <a:t>Year</a:t>
            </a:r>
            <a:r>
              <a:rPr kumimoji="1" lang="ja-JP" altLang="en-US" baseline="0" dirty="0" smtClean="0"/>
              <a:t>　これで年を指定して、絞り込みが</a:t>
            </a:r>
            <a:r>
              <a:rPr kumimoji="1" lang="ja-JP" altLang="en-US" baseline="0" dirty="0" smtClean="0"/>
              <a:t>できます</a:t>
            </a:r>
            <a:endParaRPr kumimoji="1" lang="en-US" altLang="ja-JP" baseline="0" dirty="0" smtClean="0"/>
          </a:p>
          <a:p>
            <a:r>
              <a:rPr kumimoji="1" lang="ja-JP" altLang="en-US" baseline="0" dirty="0" smtClean="0"/>
              <a:t>まあ、こんな風に色々と条件を指定して、「ちょっと多すぎるな、もっと絞り込むか」、「ちょっと結果が少なすぎる、もうちょっと手を広げて検索してみるか」というようなことを考えながら、検索を進めて行きます。</a:t>
            </a:r>
            <a:endParaRPr kumimoji="1" lang="en-US" altLang="ja-JP" baseline="0" dirty="0" smtClean="0"/>
          </a:p>
          <a:p>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19</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まず</a:t>
            </a:r>
            <a:r>
              <a:rPr kumimoji="1" lang="en-US" altLang="ja-JP" dirty="0" smtClean="0"/>
              <a:t>Science Direct</a:t>
            </a:r>
            <a:r>
              <a:rPr kumimoji="1" lang="ja-JP" altLang="en-US" dirty="0" smtClean="0"/>
              <a:t>と聞いても、何のことかよくわからない人も多いと思います。</a:t>
            </a:r>
            <a:endParaRPr kumimoji="1" lang="en-US" altLang="ja-JP" dirty="0" smtClean="0"/>
          </a:p>
          <a:p>
            <a:r>
              <a:rPr kumimoji="1" lang="ja-JP" altLang="en-US" dirty="0" smtClean="0"/>
              <a:t>今日はまず、</a:t>
            </a:r>
            <a:r>
              <a:rPr kumimoji="1" lang="en-US" altLang="ja-JP" dirty="0" smtClean="0"/>
              <a:t>Science Direct</a:t>
            </a:r>
            <a:r>
              <a:rPr kumimoji="1" lang="ja-JP" altLang="en-US" dirty="0" smtClean="0"/>
              <a:t>がどんなものか、どのような事に使うのか、ということを簡単に紹介します。</a:t>
            </a:r>
            <a:endParaRPr kumimoji="1" lang="en-US" altLang="ja-JP" dirty="0" smtClean="0"/>
          </a:p>
          <a:p>
            <a:r>
              <a:rPr kumimoji="1" lang="ja-JP" altLang="en-US" dirty="0" smtClean="0"/>
              <a:t>そのうえで、このサービスを利用する上で「してはいけないこと」を解説します。</a:t>
            </a:r>
            <a:endParaRPr kumimoji="1" lang="en-US" altLang="ja-JP" dirty="0" smtClean="0"/>
          </a:p>
          <a:p>
            <a:r>
              <a:rPr kumimoji="1" lang="ja-JP" altLang="en-US" dirty="0" smtClean="0"/>
              <a:t>その後、皆さんにこのサービスに慣れてもらうために、検索演習を行います。いくつか例題を用意してありますので、それを一緒に解いていきたいと思います。</a:t>
            </a:r>
            <a:endParaRPr kumimoji="1" lang="en-US" altLang="ja-JP" dirty="0" smtClean="0"/>
          </a:p>
          <a:p>
            <a:r>
              <a:rPr kumimoji="1" lang="ja-JP" altLang="en-US" dirty="0" smtClean="0"/>
              <a:t>その後、これは時間が余ったらですが、その他便利な機能についても紹介します。</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2</a:t>
            </a:fld>
            <a:endParaRPr lang="ja-JP"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さて、そんじゃちょっと実際に検索をやってみましょうか。これは大学院生向けの集中講義で出題した問題なんですが・・・</a:t>
            </a:r>
            <a:r>
              <a:rPr kumimoji="1" lang="ja-JP" altLang="en-US" dirty="0"/>
              <a:t>（</a:t>
            </a:r>
            <a:r>
              <a:rPr kumimoji="1" lang="ja-JP" altLang="en-US" dirty="0" smtClean="0"/>
              <a:t>読み上げ</a:t>
            </a:r>
            <a:endParaRPr kumimoji="1" lang="en-US" altLang="ja-JP" dirty="0" smtClean="0"/>
          </a:p>
          <a:p>
            <a:r>
              <a:rPr kumimoji="1" lang="ja-JP" altLang="en-US" dirty="0" smtClean="0"/>
              <a:t>少し難しそうですね。どこから手掛かりというか、検索に使う言葉を見つけましょうか。</a:t>
            </a:r>
            <a:endParaRPr kumimoji="1" lang="en-US" altLang="ja-JP" dirty="0" smtClean="0"/>
          </a:p>
          <a:p>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en-US" altLang="ja-JP"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en-US" altLang="ja-JP" dirty="0" smtClean="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20</a:t>
            </a:fld>
            <a:endParaRPr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まずは出血熱ですかね。出血熱は英語で何というでしょう。まあ困った時は</a:t>
            </a:r>
            <a:r>
              <a:rPr kumimoji="1" lang="en-US" altLang="ja-JP" dirty="0" err="1" smtClean="0"/>
              <a:t>google</a:t>
            </a:r>
            <a:r>
              <a:rPr kumimoji="1" lang="ja-JP" altLang="en-US" dirty="0" smtClean="0"/>
              <a:t>先生ということで、ちょいと入れてみましょう。</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ja-JP" dirty="0" smtClean="0"/>
              <a:t>Wikipedia</a:t>
            </a:r>
            <a:r>
              <a:rPr kumimoji="1" lang="ja-JP" altLang="en-US" dirty="0" smtClean="0"/>
              <a:t>では・・・</a:t>
            </a:r>
            <a:r>
              <a:rPr kumimoji="1" lang="en-US" altLang="ja-JP" dirty="0" smtClean="0"/>
              <a:t>viral hemorrhagic fevers</a:t>
            </a:r>
            <a:r>
              <a:rPr kumimoji="1" lang="ja-JP" altLang="en-US" dirty="0" smtClean="0"/>
              <a:t>とでていますね。辞書でも、</a:t>
            </a:r>
            <a:r>
              <a:rPr kumimoji="1" lang="en-US" altLang="ja-JP" dirty="0" smtClean="0"/>
              <a:t>hemorrhagic</a:t>
            </a:r>
            <a:r>
              <a:rPr kumimoji="1" lang="ja-JP" altLang="en-US" dirty="0" smtClean="0"/>
              <a:t>を引くと「出血性の」という意味で出ています。</a:t>
            </a:r>
            <a:r>
              <a:rPr kumimoji="1" lang="en-US" altLang="ja-JP" baseline="0" dirty="0" smtClean="0"/>
              <a:t>Fever</a:t>
            </a:r>
            <a:r>
              <a:rPr kumimoji="1" lang="ja-JP" altLang="en-US" baseline="0" dirty="0" smtClean="0"/>
              <a:t>は発熱という意味ですから、まあ、</a:t>
            </a:r>
            <a:r>
              <a:rPr kumimoji="1" lang="en-US" altLang="ja-JP" baseline="0" dirty="0" smtClean="0"/>
              <a:t>hemorrhagic fever</a:t>
            </a:r>
            <a:r>
              <a:rPr kumimoji="1" lang="ja-JP" altLang="en-US" baseline="0" dirty="0" smtClean="0"/>
              <a:t>で間違いないでしょう。</a:t>
            </a:r>
            <a:endParaRPr kumimoji="1" lang="en-US" altLang="ja-JP"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baseline="0" dirty="0" smtClean="0"/>
              <a:t>それとフィロウィルス科というのは何でしょうかね？これもネットでも調べられます。そのうえで、医学分野の専門辞典を引くのがいいでしょう。それによるとエボラウィルスとマールブルクウィルスが例として挙げられていました。</a:t>
            </a:r>
            <a:endParaRPr kumimoji="1" lang="en-US" altLang="ja-JP"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baseline="0" dirty="0" smtClean="0"/>
              <a:t>余談ですが、きちんとした調べ物をする際には、複数の情報源をあたることや、信頼のおける図書資料を当たることが必要になってきます。</a:t>
            </a:r>
            <a:endParaRPr kumimoji="1" lang="en-US" altLang="ja-JP"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baseline="0" dirty="0" smtClean="0"/>
              <a:t>ネットは調べ物の手掛かりを得るには便利ですが、明らかな大ウソを書いたサイトも多いので、そのまま信用するのは愚かというものです。</a:t>
            </a:r>
            <a:r>
              <a:rPr kumimoji="1" lang="en-US" altLang="ja-JP" baseline="0" dirty="0" smtClean="0"/>
              <a:t>Wikipedia</a:t>
            </a:r>
            <a:r>
              <a:rPr kumimoji="1" lang="ja-JP" altLang="en-US" baseline="0" dirty="0" smtClean="0"/>
              <a:t>にしても、高校生でもわかるような大ウソを書いたページがあるので、注意が必要です。なので、ネットの情報を鵜呑みにするということだけはしない、というクセをつけてください。</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21</a:t>
            </a:fld>
            <a:endParaRPr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baseline="0" dirty="0" smtClean="0"/>
              <a:t>じゃ、ちょっと検索してみましょう。まず、</a:t>
            </a:r>
            <a:r>
              <a:rPr kumimoji="1" lang="en-US" altLang="ja-JP" baseline="0" dirty="0" smtClean="0"/>
              <a:t>Science Direct</a:t>
            </a:r>
            <a:r>
              <a:rPr kumimoji="1" lang="ja-JP" altLang="en-US" baseline="0" dirty="0" smtClean="0"/>
              <a:t>の詳細画面で、</a:t>
            </a:r>
            <a:r>
              <a:rPr kumimoji="1" lang="en-US" altLang="ja-JP" baseline="0" dirty="0" smtClean="0"/>
              <a:t>hemorrhagic fever</a:t>
            </a:r>
            <a:r>
              <a:rPr kumimoji="1" lang="ja-JP" altLang="en-US" baseline="0" dirty="0" smtClean="0"/>
              <a:t>を入れてみます。年代も指定して、</a:t>
            </a:r>
            <a:r>
              <a:rPr kumimoji="1" lang="en-US" altLang="ja-JP" baseline="0" dirty="0" smtClean="0"/>
              <a:t>2008</a:t>
            </a:r>
            <a:r>
              <a:rPr kumimoji="1" lang="ja-JP" altLang="en-US" baseline="0" dirty="0" smtClean="0"/>
              <a:t>年。まあ検索分野も絞り込みましょう。医学分野の文献ですから、ここの</a:t>
            </a:r>
            <a:r>
              <a:rPr kumimoji="1" lang="en-US" altLang="ja-JP" baseline="0" dirty="0" smtClean="0"/>
              <a:t>Subject</a:t>
            </a:r>
            <a:r>
              <a:rPr kumimoji="1" lang="ja-JP" altLang="en-US" baseline="0" dirty="0" smtClean="0"/>
              <a:t>に</a:t>
            </a:r>
            <a:r>
              <a:rPr kumimoji="1" lang="en-US" altLang="ja-JP" baseline="0" dirty="0" smtClean="0"/>
              <a:t>medicine and dentistry</a:t>
            </a:r>
            <a:r>
              <a:rPr kumimoji="1" lang="ja-JP" altLang="en-US" baseline="0" dirty="0" smtClean="0"/>
              <a:t>を入れてみます。検索対象を</a:t>
            </a:r>
            <a:r>
              <a:rPr kumimoji="1" lang="en-US" altLang="ja-JP" baseline="0" dirty="0" smtClean="0"/>
              <a:t>journal</a:t>
            </a:r>
            <a:r>
              <a:rPr kumimoji="1" lang="ja-JP" altLang="en-US" baseline="0" dirty="0" smtClean="0"/>
              <a:t>に限定してもいいでしょう。雑誌記事ですからね。すると検索結果は</a:t>
            </a:r>
            <a:r>
              <a:rPr kumimoji="1" lang="en-US" altLang="ja-JP" baseline="0" dirty="0" smtClean="0"/>
              <a:t>750</a:t>
            </a:r>
            <a:r>
              <a:rPr kumimoji="1" lang="ja-JP" altLang="en-US" baseline="0" dirty="0" smtClean="0"/>
              <a:t>件くらい。まあ、こんなもんでしょう。</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22</a:t>
            </a:fld>
            <a:endParaRPr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baseline="0" dirty="0" smtClean="0"/>
              <a:t>さて、検索された記事のリストを見てると・・・やはりウィルス性の出血熱に関する文献をきちんと検索してくれています。さて、ここで</a:t>
            </a:r>
            <a:r>
              <a:rPr kumimoji="1" lang="en-US" altLang="ja-JP" baseline="0" dirty="0" smtClean="0"/>
              <a:t>2</a:t>
            </a:r>
            <a:r>
              <a:rPr kumimoji="1" lang="ja-JP" altLang="en-US" baseline="0" dirty="0" smtClean="0"/>
              <a:t>種類のウィルスについて書かれたと考えられるもの・・・という条件を思い出してください。上から見て行くと・・・</a:t>
            </a:r>
            <a:r>
              <a:rPr kumimoji="1" lang="en-US" altLang="ja-JP" baseline="0" dirty="0" smtClean="0"/>
              <a:t>6</a:t>
            </a:r>
            <a:r>
              <a:rPr kumimoji="1" lang="ja-JP" altLang="en-US" baseline="0" dirty="0" smtClean="0"/>
              <a:t>番目に、「</a:t>
            </a:r>
            <a:r>
              <a:rPr kumimoji="1" lang="en-US" altLang="ja-JP" baseline="0" dirty="0" smtClean="0"/>
              <a:t>Treatment of Marburg and Ebola hemorrhagic fevers: A strategy for testing new drugs and vaccines under outbreak conditions</a:t>
            </a:r>
            <a:r>
              <a:rPr kumimoji="1" lang="ja-JP" altLang="en-US" baseline="0" dirty="0" smtClean="0"/>
              <a:t>」という文献があります。フィロウィルスとはなんでしたっけ？エボラウィルスとマールブルクウィルスが例として挙げられていましたね。多分これじゃないでしょうか。抄録を見てみましょう。</a:t>
            </a:r>
            <a:r>
              <a:rPr kumimoji="1" lang="en-US" altLang="ja-JP" baseline="0" dirty="0" smtClean="0"/>
              <a:t>Show preview</a:t>
            </a:r>
            <a:r>
              <a:rPr kumimoji="1" lang="ja-JP" altLang="en-US" baseline="0" dirty="0" smtClean="0"/>
              <a:t>をクリックしてください。</a:t>
            </a:r>
            <a:endParaRPr kumimoji="1" lang="en-US" altLang="ja-JP"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en-US" altLang="ja-JP" baseline="0" dirty="0" smtClean="0"/>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23</a:t>
            </a:fld>
            <a:endParaRPr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baseline="0" dirty="0" smtClean="0"/>
              <a:t>さて、抄録を見ていると、この論文が、エボラウィルスやマールブルクウィルスによる出血熱の流行が発生した場合の、新薬やワクチンの試験に関する方策について述べた文献であることが分かります。なので、この文献は問題の条件を満たすものとして考えていいと思います。論文はめでたく見つかりました。</a:t>
            </a:r>
            <a:endParaRPr kumimoji="1" lang="en-US" altLang="ja-JP"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en-US" altLang="ja-JP"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baseline="0" dirty="0" smtClean="0"/>
              <a:t>とまあ、こんな風にして文献を探していきます。ここでは、</a:t>
            </a:r>
            <a:r>
              <a:rPr kumimoji="1" lang="en-US" altLang="ja-JP" baseline="0" dirty="0" smtClean="0"/>
              <a:t>Science Direct</a:t>
            </a:r>
            <a:r>
              <a:rPr kumimoji="1" lang="ja-JP" altLang="en-US" baseline="0" dirty="0" smtClean="0"/>
              <a:t>で用意された、色々な条件指定機能を使って、膨大な論文の中から自分の必要とする論文を探していくデモを行いました。</a:t>
            </a:r>
            <a:endParaRPr kumimoji="1" lang="en-US" altLang="ja-JP"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baseline="0" dirty="0" smtClean="0"/>
              <a:t>後で、ご自分で色々とテーマを設定して</a:t>
            </a:r>
            <a:r>
              <a:rPr kumimoji="1" lang="en-US" altLang="ja-JP" baseline="0" dirty="0" smtClean="0"/>
              <a:t>Science Direct</a:t>
            </a:r>
            <a:r>
              <a:rPr kumimoji="1" lang="ja-JP" altLang="en-US" baseline="0" dirty="0" smtClean="0"/>
              <a:t>を検索してみてください。</a:t>
            </a:r>
            <a:endParaRPr kumimoji="1" lang="ja-JP" altLang="en-US" dirty="0" smtClean="0"/>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24</a:t>
            </a:fld>
            <a:endParaRPr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時間が少し余ったので、その他便利な機能の紹介をしたいと思います。</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25</a:t>
            </a:fld>
            <a:endParaRPr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9938"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ja-JP" dirty="0" smtClean="0"/>
              <a:t>Science</a:t>
            </a:r>
            <a:r>
              <a:rPr lang="en-US" altLang="ja-JP" baseline="0" dirty="0" smtClean="0"/>
              <a:t> Direct</a:t>
            </a:r>
            <a:r>
              <a:rPr lang="ja-JP" altLang="en-US" baseline="0" dirty="0" smtClean="0"/>
              <a:t>が、茨城大学の中からであれば自由に使えるということは先刻述べました。しかし、皆さんは自分専用のアカウントを持つことで、それ以外にも色々便利な機能が使えるようになります。これからそれについて解説します。</a:t>
            </a:r>
            <a:endParaRPr lang="en-US" altLang="ja-JP" baseline="0" dirty="0" smtClean="0"/>
          </a:p>
          <a:p>
            <a:pPr>
              <a:spcBef>
                <a:spcPct val="0"/>
              </a:spcBef>
            </a:pPr>
            <a:endParaRPr lang="en-US" altLang="ja-JP" baseline="0" dirty="0" smtClean="0"/>
          </a:p>
          <a:p>
            <a:pPr>
              <a:spcBef>
                <a:spcPct val="0"/>
              </a:spcBef>
            </a:pPr>
            <a:r>
              <a:rPr lang="en-US" altLang="ja-JP" dirty="0" smtClean="0"/>
              <a:t>Science</a:t>
            </a:r>
            <a:r>
              <a:rPr lang="en-US" altLang="ja-JP" baseline="0" dirty="0" smtClean="0"/>
              <a:t> Direct</a:t>
            </a:r>
            <a:r>
              <a:rPr lang="ja-JP" altLang="en-US" baseline="0" dirty="0" smtClean="0"/>
              <a:t>の右上の方に</a:t>
            </a:r>
            <a:r>
              <a:rPr lang="en-US" altLang="ja-JP" baseline="0" dirty="0" smtClean="0"/>
              <a:t>Register</a:t>
            </a:r>
            <a:r>
              <a:rPr lang="ja-JP" altLang="en-US" baseline="0" dirty="0" smtClean="0"/>
              <a:t>というリンクがありますので、そこをクリックします。</a:t>
            </a:r>
            <a:endParaRPr lang="ja-JP" altLang="en-US" dirty="0" smtClean="0"/>
          </a:p>
        </p:txBody>
      </p:sp>
      <p:sp>
        <p:nvSpPr>
          <p:cNvPr id="39939"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EE769E-D22B-4787-885B-C9A9D47A4E5A}" type="slidenum">
              <a:rPr lang="ja-JP" altLang="en-US"/>
              <a:pPr fontAlgn="base">
                <a:spcBef>
                  <a:spcPct val="0"/>
                </a:spcBef>
                <a:spcAft>
                  <a:spcPct val="0"/>
                </a:spcAft>
              </a:pPr>
              <a:t>26</a:t>
            </a:fld>
            <a:endParaRPr lang="en-US" altLang="ja-JP"/>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クリックすると、このような登録画面になります。必要な事項を入力して、登録します。まあ、名前や職業、連絡先などの基本的な情報がメインです。</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27</a:t>
            </a:fld>
            <a:endParaRPr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ja-JP" dirty="0" smtClean="0"/>
              <a:t>Science</a:t>
            </a:r>
            <a:r>
              <a:rPr kumimoji="1" lang="en-US" altLang="ja-JP" baseline="0" dirty="0" smtClean="0"/>
              <a:t> Direct</a:t>
            </a:r>
            <a:r>
              <a:rPr kumimoji="1" lang="ja-JP" altLang="en-US" baseline="0" dirty="0" smtClean="0"/>
              <a:t>にアカウントを登録して何が便利なのかというと、この機能が使えるということなんですが・・・自動お知らせサービス、アラート機能が使えます。</a:t>
            </a:r>
            <a:r>
              <a:rPr lang="ja-JP" altLang="en-US" dirty="0" smtClean="0"/>
              <a:t>あらかじめ条件を指定しておくと、その条件に適合した論文が発表されたときに、メールでお知らせしてくれます。</a:t>
            </a:r>
            <a:endParaRPr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アラート機能には</a:t>
            </a:r>
            <a:r>
              <a:rPr lang="en-US" altLang="ja-JP" dirty="0" smtClean="0"/>
              <a:t>3</a:t>
            </a:r>
            <a:r>
              <a:rPr lang="ja-JP" altLang="en-US" dirty="0" err="1" smtClean="0"/>
              <a:t>つの</a:t>
            </a:r>
            <a:r>
              <a:rPr lang="ja-JP" altLang="en-US" dirty="0" smtClean="0"/>
              <a:t>種類があります。</a:t>
            </a:r>
            <a:endParaRPr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28</a:t>
            </a:fld>
            <a:endParaRPr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まず一つ目は</a:t>
            </a:r>
            <a:r>
              <a:rPr kumimoji="1" lang="en-US" altLang="ja-JP" dirty="0" smtClean="0"/>
              <a:t>Search Alert</a:t>
            </a:r>
            <a:r>
              <a:rPr kumimoji="1" lang="ja-JP" altLang="en-US" dirty="0" err="1" smtClean="0"/>
              <a:t>。</a:t>
            </a:r>
            <a:r>
              <a:rPr kumimoji="1" lang="ja-JP" altLang="en-US" dirty="0" smtClean="0"/>
              <a:t>先程、色々な条件を付けて論文を検索しましたが、その条件を保存しておいて、その条件に合った論文が</a:t>
            </a:r>
            <a:r>
              <a:rPr kumimoji="1" lang="en-US" altLang="ja-JP" dirty="0" smtClean="0"/>
              <a:t>Science</a:t>
            </a:r>
            <a:r>
              <a:rPr kumimoji="1" lang="en-US" altLang="ja-JP" baseline="0" dirty="0" smtClean="0"/>
              <a:t> Direct</a:t>
            </a:r>
            <a:r>
              <a:rPr kumimoji="1" lang="ja-JP" altLang="en-US" baseline="0" dirty="0" smtClean="0"/>
              <a:t>に掲載されたら自動でお知らせしてくれるサービスです。やり方はご覧の通り、検索結果の画面で</a:t>
            </a:r>
            <a:r>
              <a:rPr kumimoji="1" lang="en-US" altLang="ja-JP" baseline="0" dirty="0" smtClean="0"/>
              <a:t>Save as search alert</a:t>
            </a:r>
            <a:r>
              <a:rPr kumimoji="1" lang="ja-JP" altLang="en-US" baseline="0" dirty="0" smtClean="0"/>
              <a:t>をクリックして、お知らせの頻度やメールの送り先などを指定して、</a:t>
            </a:r>
            <a:r>
              <a:rPr kumimoji="1" lang="en-US" altLang="ja-JP" baseline="0" dirty="0" smtClean="0"/>
              <a:t>Save Alert</a:t>
            </a:r>
            <a:r>
              <a:rPr kumimoji="1" lang="ja-JP" altLang="en-US" baseline="0" dirty="0" smtClean="0"/>
              <a:t>をクリックするだけです。</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29</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7410"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dirty="0" smtClean="0"/>
              <a:t>はい、それでは</a:t>
            </a:r>
            <a:r>
              <a:rPr lang="en-US" altLang="ja-JP" dirty="0" smtClean="0"/>
              <a:t>Science</a:t>
            </a:r>
            <a:r>
              <a:rPr lang="en-US" altLang="ja-JP" baseline="0" dirty="0" smtClean="0"/>
              <a:t> Direct</a:t>
            </a:r>
            <a:r>
              <a:rPr lang="ja-JP" altLang="en-US" baseline="0" dirty="0" smtClean="0"/>
              <a:t>とは何かということから始めます。</a:t>
            </a:r>
            <a:endParaRPr lang="en-US" altLang="ja-JP" baseline="0" dirty="0" smtClean="0"/>
          </a:p>
          <a:p>
            <a:pPr>
              <a:spcBef>
                <a:spcPct val="0"/>
              </a:spcBef>
            </a:pPr>
            <a:r>
              <a:rPr lang="ja-JP" altLang="en-US" baseline="0" dirty="0" smtClean="0"/>
              <a:t>これは、平たく言うと学術雑誌、学術論文をインターネットで読める</a:t>
            </a:r>
            <a:r>
              <a:rPr lang="en-US" altLang="ja-JP" baseline="0" dirty="0" smtClean="0"/>
              <a:t>Web</a:t>
            </a:r>
            <a:r>
              <a:rPr lang="ja-JP" altLang="en-US" baseline="0" dirty="0" smtClean="0"/>
              <a:t>サイトです。</a:t>
            </a:r>
            <a:endParaRPr lang="en-US" altLang="ja-JP" baseline="0" dirty="0" smtClean="0"/>
          </a:p>
          <a:p>
            <a:pPr>
              <a:spcBef>
                <a:spcPct val="0"/>
              </a:spcBef>
            </a:pPr>
            <a:r>
              <a:rPr lang="ja-JP" altLang="en-US" dirty="0" smtClean="0"/>
              <a:t>茨城大学では、現在</a:t>
            </a:r>
            <a:r>
              <a:rPr lang="en-US" altLang="ja-JP" dirty="0" smtClean="0"/>
              <a:t>2000</a:t>
            </a:r>
            <a:r>
              <a:rPr lang="ja-JP" altLang="en-US" dirty="0" smtClean="0"/>
              <a:t>種類の学術雑誌をこのサイトで読むことができます。</a:t>
            </a:r>
            <a:endParaRPr lang="en-US" altLang="ja-JP" dirty="0" smtClean="0"/>
          </a:p>
          <a:p>
            <a:pPr>
              <a:spcBef>
                <a:spcPct val="0"/>
              </a:spcBef>
            </a:pPr>
            <a:r>
              <a:rPr lang="ja-JP" altLang="en-US" dirty="0" smtClean="0"/>
              <a:t>学内のパソコンから、いつでも利用可能です。</a:t>
            </a:r>
          </a:p>
        </p:txBody>
      </p:sp>
      <p:sp>
        <p:nvSpPr>
          <p:cNvPr id="17411"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AF0BF5-B096-413F-BF72-22E68E94CA33}" type="slidenum">
              <a:rPr lang="ja-JP" altLang="en-US"/>
              <a:pPr fontAlgn="base">
                <a:spcBef>
                  <a:spcPct val="0"/>
                </a:spcBef>
                <a:spcAft>
                  <a:spcPct val="0"/>
                </a:spcAft>
              </a:pPr>
              <a:t>3</a:t>
            </a:fld>
            <a:endParaRPr lang="ja-JP"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もうひとつ。</a:t>
            </a:r>
            <a:r>
              <a:rPr kumimoji="1" lang="en-US" altLang="ja-JP" dirty="0" smtClean="0"/>
              <a:t>Topic Alerts</a:t>
            </a:r>
            <a:r>
              <a:rPr kumimoji="1" lang="ja-JP" altLang="en-US" dirty="0" smtClean="0"/>
              <a:t>というのがあります。これは、特定のテーマに関連する論文が掲載されたときにお知らせをくれるサービスです。</a:t>
            </a:r>
            <a:endParaRPr kumimoji="1" lang="en-US" altLang="ja-JP" dirty="0" smtClean="0"/>
          </a:p>
          <a:p>
            <a:endParaRPr kumimoji="1" lang="en-US" altLang="ja-JP" dirty="0" smtClean="0"/>
          </a:p>
          <a:p>
            <a:r>
              <a:rPr kumimoji="1" lang="en-US" altLang="ja-JP" smtClean="0"/>
              <a:t>Science</a:t>
            </a:r>
            <a:r>
              <a:rPr kumimoji="1" lang="en-US" altLang="ja-JP" baseline="0" smtClean="0"/>
              <a:t> </a:t>
            </a:r>
            <a:r>
              <a:rPr kumimoji="1" lang="en-US" altLang="ja-JP" baseline="0" dirty="0" smtClean="0"/>
              <a:t>Direct</a:t>
            </a:r>
            <a:r>
              <a:rPr kumimoji="1" lang="ja-JP" altLang="en-US" baseline="0" dirty="0" smtClean="0"/>
              <a:t>のトップ画面ですが、ここに</a:t>
            </a:r>
            <a:r>
              <a:rPr kumimoji="1" lang="en-US" altLang="ja-JP" baseline="0" dirty="0" smtClean="0"/>
              <a:t>My alerts</a:t>
            </a:r>
            <a:r>
              <a:rPr kumimoji="1" lang="ja-JP" altLang="en-US" baseline="0" dirty="0" smtClean="0"/>
              <a:t>というタブがありますので、そいつをクリックして、その中から</a:t>
            </a:r>
            <a:r>
              <a:rPr lang="en-US" altLang="ja-JP" sz="1200" dirty="0" smtClean="0">
                <a:solidFill>
                  <a:srgbClr val="FF0000"/>
                </a:solidFill>
              </a:rPr>
              <a:t>Select the Topic Alerts in which you are interested</a:t>
            </a:r>
            <a:r>
              <a:rPr lang="ja-JP" altLang="en-US" sz="1200" dirty="0" smtClean="0">
                <a:solidFill>
                  <a:srgbClr val="FF0000"/>
                </a:solidFill>
              </a:rPr>
              <a:t>というボタンをクリックします。そうすると、興味のある分野を選択するように表示されるので、選択して</a:t>
            </a:r>
            <a:r>
              <a:rPr lang="en-US" altLang="ja-JP" sz="1200" dirty="0" smtClean="0">
                <a:solidFill>
                  <a:srgbClr val="FF0000"/>
                </a:solidFill>
              </a:rPr>
              <a:t>Save</a:t>
            </a:r>
            <a:r>
              <a:rPr lang="ja-JP" altLang="en-US" sz="1200" dirty="0" smtClean="0">
                <a:solidFill>
                  <a:srgbClr val="FF0000"/>
                </a:solidFill>
              </a:rPr>
              <a:t>をクリックします。</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30</a:t>
            </a:fld>
            <a:endParaRPr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これは、特定の雑誌の最新号が</a:t>
            </a:r>
            <a:r>
              <a:rPr kumimoji="1" lang="en-US" altLang="ja-JP" dirty="0" smtClean="0"/>
              <a:t>Science</a:t>
            </a:r>
            <a:r>
              <a:rPr kumimoji="1" lang="en-US" altLang="ja-JP" baseline="0" dirty="0" smtClean="0"/>
              <a:t> Direct</a:t>
            </a:r>
            <a:r>
              <a:rPr kumimoji="1" lang="ja-JP" altLang="en-US" baseline="0" dirty="0" smtClean="0"/>
              <a:t>に掲載されたときにお知らせしてくれるサービスです。月刊ジャンプが発売されたら書店からお知らせが来るようなもんだと考えてください。</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31</a:t>
            </a:fld>
            <a:endParaRPr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32</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9458"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dirty="0" smtClean="0"/>
              <a:t>これが</a:t>
            </a:r>
            <a:r>
              <a:rPr lang="en-US" altLang="ja-JP" dirty="0" smtClean="0"/>
              <a:t>Science Direct</a:t>
            </a:r>
            <a:r>
              <a:rPr lang="ja-JP" altLang="en-US" dirty="0" smtClean="0"/>
              <a:t>の画面。なんだか色々書いてあって抵抗を感じる人もいるかもしれませんが、基本的な機能さえ把握してしまえばどうということはありません。</a:t>
            </a:r>
            <a:endParaRPr lang="en-US" altLang="ja-JP" dirty="0" smtClean="0"/>
          </a:p>
        </p:txBody>
      </p:sp>
      <p:sp>
        <p:nvSpPr>
          <p:cNvPr id="19459"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8D8A1B-D014-46B2-A328-D91037DF03BB}" type="slidenum">
              <a:rPr lang="ja-JP" altLang="en-US"/>
              <a:pPr fontAlgn="base">
                <a:spcBef>
                  <a:spcPct val="0"/>
                </a:spcBef>
                <a:spcAft>
                  <a:spcPct val="0"/>
                </a:spcAft>
              </a:pPr>
              <a:t>4</a:t>
            </a:fld>
            <a:endParaRPr lang="ja-JP"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1506"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dirty="0" smtClean="0"/>
              <a:t>それで、どうやって</a:t>
            </a:r>
            <a:r>
              <a:rPr lang="en-US" altLang="ja-JP" dirty="0" smtClean="0"/>
              <a:t>Science Direct</a:t>
            </a:r>
            <a:r>
              <a:rPr lang="ja-JP" altLang="en-US" dirty="0" smtClean="0"/>
              <a:t>に行くのでしょうか。</a:t>
            </a:r>
            <a:endParaRPr lang="en-US" altLang="ja-JP" dirty="0" smtClean="0"/>
          </a:p>
          <a:p>
            <a:pPr>
              <a:spcBef>
                <a:spcPct val="0"/>
              </a:spcBef>
            </a:pPr>
            <a:r>
              <a:rPr lang="ja-JP" altLang="en-US" dirty="0" smtClean="0"/>
              <a:t>いくつか方法はあります。図書館の</a:t>
            </a:r>
            <a:r>
              <a:rPr lang="en-US" altLang="ja-JP" dirty="0" smtClean="0"/>
              <a:t>Web</a:t>
            </a:r>
            <a:r>
              <a:rPr lang="ja-JP" altLang="en-US" dirty="0" smtClean="0"/>
              <a:t>サイトにリンクが作ってありますし、ブラウザのウィンドウに</a:t>
            </a:r>
            <a:r>
              <a:rPr lang="en-US" altLang="ja-JP" dirty="0" smtClean="0"/>
              <a:t>URL</a:t>
            </a:r>
            <a:r>
              <a:rPr lang="ja-JP" altLang="en-US" dirty="0" smtClean="0"/>
              <a:t>を直接入力してもよいでしょう。</a:t>
            </a:r>
            <a:endParaRPr lang="en-US" altLang="ja-JP" dirty="0" smtClean="0"/>
          </a:p>
          <a:p>
            <a:pPr>
              <a:spcBef>
                <a:spcPct val="0"/>
              </a:spcBef>
            </a:pPr>
            <a:r>
              <a:rPr lang="ja-JP" altLang="en-US" dirty="0" smtClean="0"/>
              <a:t>私はいつも</a:t>
            </a:r>
            <a:r>
              <a:rPr lang="en-US" altLang="ja-JP" dirty="0" smtClean="0"/>
              <a:t>Google</a:t>
            </a:r>
            <a:r>
              <a:rPr lang="ja-JP" altLang="en-US" dirty="0" smtClean="0"/>
              <a:t>等の検索エンジンで検索してしまいます。こいつが一番速いかもしれません。</a:t>
            </a:r>
          </a:p>
        </p:txBody>
      </p:sp>
      <p:sp>
        <p:nvSpPr>
          <p:cNvPr id="21507"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5F5654-8319-4C41-B1BC-05568F14C229}" type="slidenum">
              <a:rPr lang="ja-JP" altLang="en-US"/>
              <a:pPr fontAlgn="base">
                <a:spcBef>
                  <a:spcPct val="0"/>
                </a:spcBef>
                <a:spcAft>
                  <a:spcPct val="0"/>
                </a:spcAft>
              </a:pPr>
              <a:t>5</a:t>
            </a:fld>
            <a:endParaRPr lang="ja-JP"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355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dirty="0" smtClean="0"/>
              <a:t>それで、記事の探し方、ということですが・・・</a:t>
            </a:r>
            <a:r>
              <a:rPr lang="en-US" altLang="ja-JP" dirty="0" smtClean="0"/>
              <a:t>Science</a:t>
            </a:r>
            <a:r>
              <a:rPr lang="en-US" altLang="ja-JP" baseline="0" dirty="0" smtClean="0"/>
              <a:t> Direct</a:t>
            </a:r>
            <a:r>
              <a:rPr lang="ja-JP" altLang="en-US" baseline="0" dirty="0" smtClean="0"/>
              <a:t>を利用する最終的な目的は、論文を探してそれを読むことであるわけです。</a:t>
            </a:r>
            <a:endParaRPr lang="en-US" altLang="ja-JP" baseline="0" dirty="0" smtClean="0"/>
          </a:p>
          <a:p>
            <a:pPr>
              <a:spcBef>
                <a:spcPct val="0"/>
              </a:spcBef>
            </a:pPr>
            <a:r>
              <a:rPr lang="ja-JP" altLang="en-US" baseline="0" dirty="0" err="1" smtClean="0"/>
              <a:t>なの</a:t>
            </a:r>
            <a:r>
              <a:rPr lang="ja-JP" altLang="en-US" baseline="0" dirty="0" smtClean="0"/>
              <a:t>で</a:t>
            </a:r>
            <a:r>
              <a:rPr lang="en-US" altLang="ja-JP" baseline="0" dirty="0" smtClean="0"/>
              <a:t>Science Direct</a:t>
            </a:r>
            <a:r>
              <a:rPr lang="ja-JP" altLang="en-US" baseline="0" dirty="0" smtClean="0"/>
              <a:t>で、論文を探さなきゃいけない。</a:t>
            </a:r>
            <a:endParaRPr lang="en-US" altLang="ja-JP" baseline="0" dirty="0" smtClean="0"/>
          </a:p>
          <a:p>
            <a:pPr>
              <a:spcBef>
                <a:spcPct val="0"/>
              </a:spcBef>
            </a:pPr>
            <a:r>
              <a:rPr lang="ja-JP" altLang="en-US" baseline="0" dirty="0" smtClean="0"/>
              <a:t>じゃ、どうやって探すのか、ということになるわけですね。</a:t>
            </a:r>
            <a:endParaRPr lang="en-US" altLang="ja-JP" baseline="0" dirty="0" smtClean="0"/>
          </a:p>
          <a:p>
            <a:pPr>
              <a:spcBef>
                <a:spcPct val="0"/>
              </a:spcBef>
            </a:pPr>
            <a:r>
              <a:rPr lang="en-US" altLang="ja-JP" dirty="0" smtClean="0"/>
              <a:t>Science Direct</a:t>
            </a:r>
            <a:r>
              <a:rPr lang="ja-JP" altLang="en-US" dirty="0" smtClean="0"/>
              <a:t>では二通りの方法があります。</a:t>
            </a:r>
            <a:r>
              <a:rPr lang="en-US" altLang="ja-JP" dirty="0" smtClean="0"/>
              <a:t>Browse</a:t>
            </a:r>
            <a:r>
              <a:rPr lang="ja-JP" altLang="en-US" dirty="0" smtClean="0"/>
              <a:t>と</a:t>
            </a:r>
            <a:r>
              <a:rPr lang="en-US" altLang="ja-JP" dirty="0" smtClean="0"/>
              <a:t>Search</a:t>
            </a:r>
            <a:r>
              <a:rPr lang="ja-JP" altLang="en-US" dirty="0" smtClean="0"/>
              <a:t>という方法です。</a:t>
            </a:r>
          </a:p>
        </p:txBody>
      </p:sp>
      <p:sp>
        <p:nvSpPr>
          <p:cNvPr id="23555"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04D450-D438-4605-93AB-E7ABF97A357E}" type="slidenum">
              <a:rPr lang="ja-JP" altLang="en-US"/>
              <a:pPr fontAlgn="base">
                <a:spcBef>
                  <a:spcPct val="0"/>
                </a:spcBef>
                <a:spcAft>
                  <a:spcPct val="0"/>
                </a:spcAft>
              </a:pPr>
              <a:t>6</a:t>
            </a:fld>
            <a:endParaRPr lang="ja-JP"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5602"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ja-JP" dirty="0" smtClean="0"/>
              <a:t>Browse</a:t>
            </a:r>
            <a:r>
              <a:rPr lang="ja-JP" altLang="en-US" dirty="0" smtClean="0"/>
              <a:t>というのは、言ってみれば紙の雑誌を読むのと同じやり方です。</a:t>
            </a:r>
            <a:endParaRPr lang="en-US" altLang="ja-JP" dirty="0" smtClean="0"/>
          </a:p>
          <a:p>
            <a:pPr>
              <a:spcBef>
                <a:spcPct val="0"/>
              </a:spcBef>
            </a:pPr>
            <a:r>
              <a:rPr lang="ja-JP" altLang="en-US" dirty="0" smtClean="0"/>
              <a:t>紙の雑誌の場合、まず雑誌を手にとって、目次を見て、その目次の中から面白そうな記事を選んで、読んでいきますね。</a:t>
            </a:r>
            <a:endParaRPr lang="en-US" altLang="ja-JP" dirty="0" smtClean="0"/>
          </a:p>
          <a:p>
            <a:pPr>
              <a:spcBef>
                <a:spcPct val="0"/>
              </a:spcBef>
            </a:pPr>
            <a:r>
              <a:rPr lang="en-US" altLang="ja-JP" dirty="0" smtClean="0"/>
              <a:t>Browse</a:t>
            </a:r>
            <a:r>
              <a:rPr lang="ja-JP" altLang="en-US" dirty="0" smtClean="0"/>
              <a:t>というのはそれと同じで、まず</a:t>
            </a:r>
            <a:r>
              <a:rPr lang="en-US" altLang="ja-JP" dirty="0" smtClean="0"/>
              <a:t>Science Direct</a:t>
            </a:r>
            <a:r>
              <a:rPr lang="ja-JP" altLang="en-US" dirty="0" smtClean="0"/>
              <a:t>の中から雑誌を選んで、号を指定して、記事リストを表示して、記事を読んでいきます。</a:t>
            </a:r>
            <a:endParaRPr lang="en-US" altLang="ja-JP" dirty="0" smtClean="0"/>
          </a:p>
          <a:p>
            <a:pPr>
              <a:spcBef>
                <a:spcPct val="0"/>
              </a:spcBef>
            </a:pPr>
            <a:r>
              <a:rPr lang="ja-JP" altLang="en-US" dirty="0" smtClean="0"/>
              <a:t>まあ、あらかじめ読みたい雑誌、必要な雑誌が分かっている場合のやり方です。</a:t>
            </a:r>
          </a:p>
        </p:txBody>
      </p:sp>
      <p:sp>
        <p:nvSpPr>
          <p:cNvPr id="25603"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2D2EA3-BBAE-4563-846B-AC6D40A0C2F2}" type="slidenum">
              <a:rPr lang="ja-JP" altLang="en-US"/>
              <a:pPr fontAlgn="base">
                <a:spcBef>
                  <a:spcPct val="0"/>
                </a:spcBef>
                <a:spcAft>
                  <a:spcPct val="0"/>
                </a:spcAft>
              </a:pPr>
              <a:t>7</a:t>
            </a:fld>
            <a:endParaRPr lang="ja-JP"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7650"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dirty="0" smtClean="0"/>
              <a:t>さて、それじゃ</a:t>
            </a:r>
            <a:r>
              <a:rPr lang="en-US" altLang="ja-JP" dirty="0" smtClean="0"/>
              <a:t>Browse</a:t>
            </a:r>
            <a:r>
              <a:rPr lang="ja-JP" altLang="en-US" dirty="0" smtClean="0"/>
              <a:t>のやり方を一緒に見て行きましょう。</a:t>
            </a:r>
            <a:endParaRPr lang="en-US" altLang="ja-JP" dirty="0" smtClean="0"/>
          </a:p>
          <a:p>
            <a:pPr>
              <a:spcBef>
                <a:spcPct val="0"/>
              </a:spcBef>
            </a:pPr>
            <a:r>
              <a:rPr lang="ja-JP" altLang="en-US" dirty="0" smtClean="0"/>
              <a:t>皆さん、ちょっと</a:t>
            </a:r>
            <a:r>
              <a:rPr lang="en-US" altLang="ja-JP" dirty="0" smtClean="0"/>
              <a:t>Science</a:t>
            </a:r>
            <a:r>
              <a:rPr lang="en-US" altLang="ja-JP" baseline="0" dirty="0" smtClean="0"/>
              <a:t> Direct</a:t>
            </a:r>
            <a:r>
              <a:rPr lang="ja-JP" altLang="en-US" baseline="0" dirty="0" smtClean="0"/>
              <a:t>を開いてみてください。やり方は何でもいいです。開けましたか？</a:t>
            </a:r>
            <a:endParaRPr lang="en-US" altLang="ja-JP" baseline="0" dirty="0" smtClean="0"/>
          </a:p>
          <a:p>
            <a:pPr>
              <a:spcBef>
                <a:spcPct val="0"/>
              </a:spcBef>
            </a:pPr>
            <a:r>
              <a:rPr lang="ja-JP" altLang="en-US" baseline="0" dirty="0" smtClean="0"/>
              <a:t>開けたら、上の方にあるメニューの中に、</a:t>
            </a:r>
            <a:r>
              <a:rPr lang="en-US" altLang="ja-JP" baseline="0" dirty="0" smtClean="0"/>
              <a:t>Browse</a:t>
            </a:r>
            <a:r>
              <a:rPr lang="ja-JP" altLang="en-US" baseline="0" dirty="0" smtClean="0"/>
              <a:t>というタブがありますんで、そいつをクリックしてください。</a:t>
            </a:r>
            <a:endParaRPr lang="en-US" altLang="ja-JP" baseline="0" dirty="0" smtClean="0"/>
          </a:p>
          <a:p>
            <a:pPr>
              <a:spcBef>
                <a:spcPct val="0"/>
              </a:spcBef>
            </a:pPr>
            <a:r>
              <a:rPr lang="ja-JP" altLang="en-US" baseline="0" dirty="0" smtClean="0"/>
              <a:t>画面変わりましたね。今、皆さんの画面には、</a:t>
            </a:r>
            <a:r>
              <a:rPr lang="en-US" altLang="ja-JP" baseline="0" dirty="0" smtClean="0"/>
              <a:t>Science Direct</a:t>
            </a:r>
            <a:r>
              <a:rPr lang="ja-JP" altLang="en-US" baseline="0" dirty="0" err="1" smtClean="0"/>
              <a:t>が提</a:t>
            </a:r>
            <a:r>
              <a:rPr lang="ja-JP" altLang="en-US" baseline="0" dirty="0" smtClean="0"/>
              <a:t>供している雑誌や電子図書の一覧がリストとして表示されています。</a:t>
            </a:r>
            <a:endParaRPr lang="en-US" altLang="ja-JP" baseline="0" dirty="0" smtClean="0"/>
          </a:p>
          <a:p>
            <a:pPr>
              <a:spcBef>
                <a:spcPct val="0"/>
              </a:spcBef>
            </a:pPr>
            <a:r>
              <a:rPr lang="ja-JP" altLang="en-US" baseline="0" dirty="0" smtClean="0"/>
              <a:t>緑色の鍵のマークがついたものは茨大で読むことが可能なものです。</a:t>
            </a:r>
            <a:r>
              <a:rPr lang="en-US" altLang="ja-JP" baseline="0" dirty="0" smtClean="0"/>
              <a:t>Journal</a:t>
            </a:r>
            <a:r>
              <a:rPr lang="ja-JP" altLang="en-US" baseline="0" dirty="0" smtClean="0"/>
              <a:t>とか</a:t>
            </a:r>
            <a:r>
              <a:rPr lang="en-US" altLang="ja-JP" baseline="0" dirty="0" smtClean="0"/>
              <a:t>Book</a:t>
            </a:r>
            <a:r>
              <a:rPr lang="ja-JP" altLang="en-US" baseline="0" dirty="0" smtClean="0"/>
              <a:t>とか書いてありますが、</a:t>
            </a:r>
            <a:r>
              <a:rPr lang="en-US" altLang="ja-JP" baseline="0" dirty="0" smtClean="0"/>
              <a:t>Journal </a:t>
            </a:r>
            <a:r>
              <a:rPr lang="ja-JP" altLang="en-US" baseline="0" dirty="0" smtClean="0"/>
              <a:t>と書いてあるものはほとんど茨大から読めるようになっています。</a:t>
            </a:r>
            <a:endParaRPr lang="en-US" altLang="ja-JP" baseline="0" dirty="0" smtClean="0"/>
          </a:p>
          <a:p>
            <a:pPr>
              <a:spcBef>
                <a:spcPct val="0"/>
              </a:spcBef>
            </a:pPr>
            <a:r>
              <a:rPr lang="ja-JP" altLang="en-US" baseline="0" dirty="0" smtClean="0"/>
              <a:t>左側のメニューで、条件を指定して、このリストの内容を絞り込むことができます。たとえば、</a:t>
            </a:r>
            <a:r>
              <a:rPr lang="en-US" altLang="ja-JP" baseline="0" dirty="0" smtClean="0"/>
              <a:t>Full text available</a:t>
            </a:r>
            <a:r>
              <a:rPr lang="ja-JP" altLang="en-US" baseline="0" dirty="0" smtClean="0"/>
              <a:t>にチェックを入れて</a:t>
            </a:r>
            <a:r>
              <a:rPr lang="en-US" altLang="ja-JP" baseline="0" dirty="0" smtClean="0"/>
              <a:t>apply</a:t>
            </a:r>
            <a:r>
              <a:rPr lang="ja-JP" altLang="en-US" baseline="0" dirty="0" smtClean="0"/>
              <a:t>ボタンをクリックすると、茨大で利用できるものだけを表示することが可能です。</a:t>
            </a:r>
            <a:endParaRPr lang="en-US" altLang="ja-JP" baseline="0" dirty="0" smtClean="0"/>
          </a:p>
        </p:txBody>
      </p:sp>
      <p:sp>
        <p:nvSpPr>
          <p:cNvPr id="27651"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78EF56-5298-4056-BB49-FB1EF4D49C4A}" type="slidenum">
              <a:rPr lang="ja-JP" altLang="en-US"/>
              <a:pPr fontAlgn="base">
                <a:spcBef>
                  <a:spcPct val="0"/>
                </a:spcBef>
                <a:spcAft>
                  <a:spcPct val="0"/>
                </a:spcAft>
              </a:pPr>
              <a:t>8</a:t>
            </a:fld>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9698"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dirty="0" smtClean="0"/>
              <a:t>はい、それで自分が必要としている雑誌がみつかったら、その雑誌のタイトルをクリックします。</a:t>
            </a:r>
            <a:endParaRPr lang="en-US" altLang="ja-JP" dirty="0" smtClean="0"/>
          </a:p>
          <a:p>
            <a:pPr>
              <a:spcBef>
                <a:spcPct val="0"/>
              </a:spcBef>
            </a:pPr>
            <a:r>
              <a:rPr lang="ja-JP" altLang="en-US" dirty="0" smtClean="0"/>
              <a:t>ここでは、</a:t>
            </a:r>
            <a:r>
              <a:rPr lang="en-US" altLang="ja-JP" dirty="0" err="1" smtClean="0"/>
              <a:t>Acta</a:t>
            </a:r>
            <a:r>
              <a:rPr lang="en-US" altLang="ja-JP" dirty="0" smtClean="0"/>
              <a:t> </a:t>
            </a:r>
            <a:r>
              <a:rPr lang="en-US" altLang="ja-JP" dirty="0" err="1" smtClean="0"/>
              <a:t>Materialia</a:t>
            </a:r>
            <a:r>
              <a:rPr lang="ja-JP" altLang="en-US" dirty="0" smtClean="0"/>
              <a:t>という雑誌を選択して開いていますが、まあ皆さんも適当な雑誌をクリックしてみてください。</a:t>
            </a:r>
            <a:endParaRPr lang="en-US" altLang="ja-JP" dirty="0" smtClean="0"/>
          </a:p>
          <a:p>
            <a:pPr>
              <a:spcBef>
                <a:spcPct val="0"/>
              </a:spcBef>
            </a:pPr>
            <a:r>
              <a:rPr lang="ja-JP" altLang="en-US" dirty="0" smtClean="0"/>
              <a:t>開きましたか？こんな画面が開いていると思います。</a:t>
            </a:r>
            <a:endParaRPr lang="en-US" altLang="ja-JP" dirty="0" smtClean="0"/>
          </a:p>
          <a:p>
            <a:pPr>
              <a:spcBef>
                <a:spcPct val="0"/>
              </a:spcBef>
            </a:pPr>
            <a:r>
              <a:rPr lang="ja-JP" altLang="en-US" dirty="0" smtClean="0"/>
              <a:t>上の方に雑誌の名前が出ていますね。</a:t>
            </a:r>
            <a:r>
              <a:rPr lang="en-US" altLang="ja-JP" dirty="0" err="1" smtClean="0"/>
              <a:t>Acta</a:t>
            </a:r>
            <a:r>
              <a:rPr lang="en-US" altLang="ja-JP" baseline="0" dirty="0" smtClean="0"/>
              <a:t> </a:t>
            </a:r>
            <a:r>
              <a:rPr lang="en-US" altLang="ja-JP" baseline="0" dirty="0" err="1" smtClean="0"/>
              <a:t>Materialia</a:t>
            </a:r>
            <a:r>
              <a:rPr lang="ja-JP" altLang="en-US" baseline="0" dirty="0" smtClean="0"/>
              <a:t>とここでは表示されています。で、右側の方に記事リストが表示されています。これが、この雑誌の最新号の目次です。左の方には、最新号も含めたこれまでの号の一覧がリスト化されて表示されています。古い号を見たい場合は、このリストの中から選んでいきます。号を選ぶと、それに応じて右側の記事リストも変わっていきます。</a:t>
            </a:r>
            <a:endParaRPr lang="en-US" altLang="ja-JP" dirty="0" smtClean="0"/>
          </a:p>
        </p:txBody>
      </p:sp>
      <p:sp>
        <p:nvSpPr>
          <p:cNvPr id="29699"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F15EA4-C014-4833-990B-CD661B09620B}" type="slidenum">
              <a:rPr lang="ja-JP" altLang="en-US"/>
              <a:pPr fontAlgn="base">
                <a:spcBef>
                  <a:spcPct val="0"/>
                </a:spcBef>
                <a:spcAft>
                  <a:spcPct val="0"/>
                </a:spcAft>
              </a:pPr>
              <a:t>9</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7130847C-49FA-4623-B362-A9FC1E6F40D4}" type="datetimeFigureOut">
              <a:rPr lang="ja-JP" altLang="en-US"/>
              <a:pPr>
                <a:defRPr/>
              </a:pPr>
              <a:t>2010/11/5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EB5C6C79-6739-4E49-B546-06264E043E67}" type="slidenum">
              <a:rPr lang="ja-JP" altLang="en-US"/>
              <a:pPr>
                <a:defRPr/>
              </a:pPr>
              <a:t>&lt;#&gt;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FBF0BBB2-D36E-4ECE-BA2F-DA6E574B3E41}" type="datetimeFigureOut">
              <a:rPr lang="ja-JP" altLang="en-US"/>
              <a:pPr>
                <a:defRPr/>
              </a:pPr>
              <a:t>2010/11/5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2967786-9354-4C53-AD8B-70FABF290CD3}" type="slidenum">
              <a:rPr lang="ja-JP" altLang="en-US"/>
              <a:pPr>
                <a:defRPr/>
              </a:pPr>
              <a:t>&lt;#&gt;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FF6AD15E-3007-4D80-9FE8-5B692E609C80}" type="datetimeFigureOut">
              <a:rPr lang="ja-JP" altLang="en-US"/>
              <a:pPr>
                <a:defRPr/>
              </a:pPr>
              <a:t>2010/11/5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19A30D34-6DAB-485D-AC72-62945F9B4BFE}" type="slidenum">
              <a:rPr lang="ja-JP" altLang="en-US"/>
              <a:pPr>
                <a:defRPr/>
              </a:pPr>
              <a:t>&lt;#&gt;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4F3F8602-3E51-4CFD-9DFD-5CA0E33C3E60}" type="datetimeFigureOut">
              <a:rPr lang="ja-JP" altLang="en-US"/>
              <a:pPr>
                <a:defRPr/>
              </a:pPr>
              <a:t>2010/11/5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F13FA130-3ED4-4EDA-882E-3114B2EA59BE}" type="slidenum">
              <a:rPr lang="ja-JP" altLang="en-US"/>
              <a:pPr>
                <a:defRPr/>
              </a:pPr>
              <a:t>&lt;#&gt;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3B19B736-15ED-4B8E-A495-5B92B2F4F7BB}" type="datetimeFigureOut">
              <a:rPr lang="ja-JP" altLang="en-US"/>
              <a:pPr>
                <a:defRPr/>
              </a:pPr>
              <a:t>2010/11/5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99FCF751-17D7-43CF-B4A2-57E3DA8DCABD}" type="slidenum">
              <a:rPr lang="ja-JP" altLang="en-US"/>
              <a:pPr>
                <a:defRPr/>
              </a:pPr>
              <a:t>&lt;#&gt;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33A5AA3E-272C-46F4-A15B-A3FFE114EC1A}" type="datetimeFigureOut">
              <a:rPr lang="ja-JP" altLang="en-US"/>
              <a:pPr>
                <a:defRPr/>
              </a:pPr>
              <a:t>2010/11/5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C7E061CD-A146-4A1D-8141-1DBABC37A883}" type="slidenum">
              <a:rPr lang="ja-JP" altLang="en-US"/>
              <a:pPr>
                <a:defRPr/>
              </a:pPr>
              <a:t>&lt;#&gt;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4F0F1BD9-6808-4AC7-9C52-B060BBD0F755}" type="datetimeFigureOut">
              <a:rPr lang="ja-JP" altLang="en-US"/>
              <a:pPr>
                <a:defRPr/>
              </a:pPr>
              <a:t>2010/11/5</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7A7EA291-FAC0-4B32-86EF-FD7785D9F518}" type="slidenum">
              <a:rPr lang="ja-JP" altLang="en-US"/>
              <a:pPr>
                <a:defRPr/>
              </a:pPr>
              <a:t>&lt;#&gt;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90FCD9BC-91A4-4B0B-BA4F-670919502A27}" type="datetimeFigureOut">
              <a:rPr lang="ja-JP" altLang="en-US"/>
              <a:pPr>
                <a:defRPr/>
              </a:pPr>
              <a:t>2010/11/5</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7C7D2D66-DB5E-4FC3-A9A4-B44AB8A7E248}" type="slidenum">
              <a:rPr lang="ja-JP" altLang="en-US"/>
              <a:pPr>
                <a:defRPr/>
              </a:pPr>
              <a:t>&lt;#&gt;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D9096C7A-648E-4AE3-A2E1-ECDDF444308F}" type="datetimeFigureOut">
              <a:rPr lang="ja-JP" altLang="en-US"/>
              <a:pPr>
                <a:defRPr/>
              </a:pPr>
              <a:t>2010/11/5</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70FE83FA-3304-475A-B8EA-47E63A7CF8EB}" type="slidenum">
              <a:rPr lang="ja-JP" altLang="en-US"/>
              <a:pPr>
                <a:defRPr/>
              </a:pPr>
              <a:t>&lt;#&gt;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F42FD904-0744-4F6F-A8E1-B57976CC3B48}" type="datetimeFigureOut">
              <a:rPr lang="ja-JP" altLang="en-US"/>
              <a:pPr>
                <a:defRPr/>
              </a:pPr>
              <a:t>2010/11/5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EEED042F-B4EF-4EB3-9ECB-09601AF86B92}" type="slidenum">
              <a:rPr lang="ja-JP" altLang="en-US"/>
              <a:pPr>
                <a:defRPr/>
              </a:pPr>
              <a:t>&lt;#&gt;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B1965699-F1B3-4911-B50A-D8A51E532988}" type="datetimeFigureOut">
              <a:rPr lang="ja-JP" altLang="en-US"/>
              <a:pPr>
                <a:defRPr/>
              </a:pPr>
              <a:t>2010/11/5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ADB569B1-9C7D-41E3-96F4-E3324D5459B2}" type="slidenum">
              <a:rPr lang="ja-JP" altLang="en-US"/>
              <a:pPr>
                <a:defRPr/>
              </a:pPr>
              <a:t>&lt;#&gt;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2F6D9BDA-B58D-4E0F-AF20-24453E1703C9}" type="datetimeFigureOut">
              <a:rPr lang="ja-JP" altLang="en-US"/>
              <a:pPr>
                <a:defRPr/>
              </a:pPr>
              <a:t>2010/11/5</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29AD4F1F-5558-4D51-B31F-9574E9562CA7}"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itchFamily="34" charset="0"/>
          <a:ea typeface="ＭＳ Ｐゴシック" charset="-128"/>
        </a:defRPr>
      </a:lvl2pPr>
      <a:lvl3pPr algn="ctr" rtl="0" fontAlgn="base">
        <a:spcBef>
          <a:spcPct val="0"/>
        </a:spcBef>
        <a:spcAft>
          <a:spcPct val="0"/>
        </a:spcAft>
        <a:defRPr kumimoji="1" sz="4400">
          <a:solidFill>
            <a:schemeClr val="tx1"/>
          </a:solidFill>
          <a:latin typeface="Calibri" pitchFamily="34" charset="0"/>
          <a:ea typeface="ＭＳ Ｐゴシック" charset="-128"/>
        </a:defRPr>
      </a:lvl3pPr>
      <a:lvl4pPr algn="ctr" rtl="0" fontAlgn="base">
        <a:spcBef>
          <a:spcPct val="0"/>
        </a:spcBef>
        <a:spcAft>
          <a:spcPct val="0"/>
        </a:spcAft>
        <a:defRPr kumimoji="1" sz="4400">
          <a:solidFill>
            <a:schemeClr val="tx1"/>
          </a:solidFill>
          <a:latin typeface="Calibri" pitchFamily="34" charset="0"/>
          <a:ea typeface="ＭＳ Ｐゴシック" charset="-128"/>
        </a:defRPr>
      </a:lvl4pPr>
      <a:lvl5pPr algn="ctr" rtl="0" fontAlgn="base">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fontAlgn="base">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joshis@mx.ibaraki.ac.jp"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ciencedirect.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タイトル 1"/>
          <p:cNvSpPr>
            <a:spLocks noGrp="1"/>
          </p:cNvSpPr>
          <p:nvPr>
            <p:ph type="ctrTitle"/>
          </p:nvPr>
        </p:nvSpPr>
        <p:spPr>
          <a:xfrm>
            <a:off x="683568" y="1412776"/>
            <a:ext cx="7772400" cy="1470025"/>
          </a:xfrm>
        </p:spPr>
        <p:txBody>
          <a:bodyPr/>
          <a:lstStyle/>
          <a:p>
            <a:r>
              <a:rPr lang="ja-JP" altLang="en-US" sz="4800" dirty="0" smtClean="0"/>
              <a:t>電子ジャーナルサービス</a:t>
            </a:r>
            <a:r>
              <a:rPr lang="en-US" altLang="ja-JP" sz="6000" dirty="0" smtClean="0"/>
              <a:t/>
            </a:r>
            <a:br>
              <a:rPr lang="en-US" altLang="ja-JP" sz="6000" dirty="0" smtClean="0"/>
            </a:br>
            <a:r>
              <a:rPr lang="en-US" altLang="ja-JP" sz="6000" dirty="0" smtClean="0"/>
              <a:t>Science Direct</a:t>
            </a:r>
            <a:endParaRPr lang="ja-JP" altLang="en-US" sz="6000" dirty="0" smtClean="0"/>
          </a:p>
        </p:txBody>
      </p:sp>
      <p:sp>
        <p:nvSpPr>
          <p:cNvPr id="3" name="サブタイトル 2"/>
          <p:cNvSpPr>
            <a:spLocks noGrp="1"/>
          </p:cNvSpPr>
          <p:nvPr>
            <p:ph type="subTitle" idx="1"/>
          </p:nvPr>
        </p:nvSpPr>
        <p:spPr/>
        <p:txBody>
          <a:bodyPr rtlCol="0">
            <a:normAutofit/>
          </a:bodyPr>
          <a:lstStyle/>
          <a:p>
            <a:pPr fontAlgn="auto">
              <a:spcAft>
                <a:spcPts val="0"/>
              </a:spcAft>
              <a:buFont typeface="Arial" pitchFamily="34" charset="0"/>
              <a:buNone/>
              <a:defRPr/>
            </a:pPr>
            <a:r>
              <a:rPr lang="ja-JP" altLang="en-US" dirty="0">
                <a:solidFill>
                  <a:schemeClr val="tx1"/>
                </a:solidFill>
              </a:rPr>
              <a:t>演習と</a:t>
            </a:r>
            <a:r>
              <a:rPr lang="ja-JP" altLang="en-US" dirty="0" smtClean="0">
                <a:solidFill>
                  <a:schemeClr val="tx1"/>
                </a:solidFill>
              </a:rPr>
              <a:t>解説</a:t>
            </a:r>
            <a:endParaRPr lang="en-US" altLang="ja-JP" dirty="0" smtClean="0">
              <a:solidFill>
                <a:schemeClr val="tx1"/>
              </a:solidFill>
            </a:endParaRPr>
          </a:p>
          <a:p>
            <a:pPr fontAlgn="auto">
              <a:spcAft>
                <a:spcPts val="0"/>
              </a:spcAft>
              <a:buFont typeface="Arial" pitchFamily="34" charset="0"/>
              <a:buNone/>
              <a:defRPr/>
            </a:pPr>
            <a:endParaRPr lang="en-US" altLang="ja-JP" dirty="0">
              <a:solidFill>
                <a:schemeClr val="tx1"/>
              </a:solidFill>
            </a:endParaRPr>
          </a:p>
          <a:p>
            <a:pPr fontAlgn="auto">
              <a:spcAft>
                <a:spcPts val="0"/>
              </a:spcAft>
              <a:buFont typeface="Arial" pitchFamily="34" charset="0"/>
              <a:buNone/>
              <a:defRPr/>
            </a:pPr>
            <a:r>
              <a:rPr lang="ja-JP" altLang="en-US" dirty="0" smtClean="0">
                <a:solidFill>
                  <a:schemeClr val="tx1"/>
                </a:solidFill>
              </a:rPr>
              <a:t>茨城大学図書館</a:t>
            </a:r>
            <a:endParaRPr lang="ja-JP" altLang="en-US"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p:txBody>
          <a:bodyPr/>
          <a:lstStyle/>
          <a:p>
            <a:r>
              <a:rPr lang="ja-JP" altLang="en-US" smtClean="0"/>
              <a:t>記事を読む</a:t>
            </a:r>
          </a:p>
        </p:txBody>
      </p:sp>
      <p:sp>
        <p:nvSpPr>
          <p:cNvPr id="40963" name="Rectangle 3"/>
          <p:cNvSpPr>
            <a:spLocks noGrp="1"/>
          </p:cNvSpPr>
          <p:nvPr>
            <p:ph type="body" idx="1"/>
          </p:nvPr>
        </p:nvSpPr>
        <p:spPr/>
        <p:txBody>
          <a:bodyPr/>
          <a:lstStyle/>
          <a:p>
            <a:r>
              <a:rPr lang="ja-JP" altLang="en-US" smtClean="0"/>
              <a:t>記事は</a:t>
            </a:r>
            <a:r>
              <a:rPr lang="en-US" altLang="ja-JP" smtClean="0"/>
              <a:t>HTML</a:t>
            </a:r>
            <a:r>
              <a:rPr lang="ja-JP" altLang="en-US" smtClean="0"/>
              <a:t>と</a:t>
            </a:r>
            <a:r>
              <a:rPr lang="en-US" altLang="ja-JP" smtClean="0"/>
              <a:t>PDF</a:t>
            </a:r>
            <a:r>
              <a:rPr lang="ja-JP" altLang="en-US" smtClean="0"/>
              <a:t>で読むことができます。</a:t>
            </a:r>
          </a:p>
          <a:p>
            <a:endParaRPr lang="ja-JP" altLang="en-US" smtClean="0"/>
          </a:p>
          <a:p>
            <a:r>
              <a:rPr lang="en-US" altLang="ja-JP" smtClean="0"/>
              <a:t>Show Preview</a:t>
            </a:r>
            <a:r>
              <a:rPr lang="ja-JP" altLang="en-US" smtClean="0"/>
              <a:t>で、その論文の抄録</a:t>
            </a:r>
            <a:r>
              <a:rPr lang="en-US" altLang="ja-JP" smtClean="0"/>
              <a:t>(</a:t>
            </a:r>
            <a:r>
              <a:rPr lang="ja-JP" altLang="en-US" smtClean="0"/>
              <a:t>要約</a:t>
            </a:r>
            <a:r>
              <a:rPr lang="en-US" altLang="ja-JP" smtClean="0"/>
              <a:t>)</a:t>
            </a:r>
            <a:r>
              <a:rPr lang="ja-JP" altLang="en-US" smtClean="0"/>
              <a:t>が把握できます。</a:t>
            </a:r>
          </a:p>
          <a:p>
            <a:endParaRPr lang="ja-JP" altLang="en-US" smtClean="0"/>
          </a:p>
          <a:p>
            <a:r>
              <a:rPr lang="en-US" altLang="ja-JP" smtClean="0"/>
              <a:t>Related Articles</a:t>
            </a:r>
            <a:r>
              <a:rPr lang="ja-JP" altLang="en-US" smtClean="0"/>
              <a:t>で、その論文と関係の深い論文にはどのようなものがあるかを知ることができます。必要に応じて読むこともできます。</a:t>
            </a:r>
          </a:p>
          <a:p>
            <a:endParaRPr lang="ja-JP" altLang="en-US" smtClean="0"/>
          </a:p>
          <a:p>
            <a:endParaRPr lang="ja-JP" altLang="en-US" smtClean="0"/>
          </a:p>
          <a:p>
            <a:endParaRPr lang="ja-JP" alt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コンテンツ プレースホルダ 9" descr="SD6.JPG"/>
          <p:cNvPicPr>
            <a:picLocks noGrp="1" noChangeAspect="1"/>
          </p:cNvPicPr>
          <p:nvPr>
            <p:ph idx="1"/>
          </p:nvPr>
        </p:nvPicPr>
        <p:blipFill>
          <a:blip r:embed="rId3" cstate="print"/>
          <a:stretch>
            <a:fillRect/>
          </a:stretch>
        </p:blipFill>
        <p:spPr>
          <a:xfrm>
            <a:off x="1670107" y="1600200"/>
            <a:ext cx="5803785" cy="4525963"/>
          </a:xfrm>
        </p:spPr>
      </p:pic>
      <p:sp>
        <p:nvSpPr>
          <p:cNvPr id="2" name="タイトル 1"/>
          <p:cNvSpPr>
            <a:spLocks noGrp="1"/>
          </p:cNvSpPr>
          <p:nvPr>
            <p:ph type="title"/>
          </p:nvPr>
        </p:nvSpPr>
        <p:spPr/>
        <p:txBody>
          <a:bodyPr/>
          <a:lstStyle/>
          <a:p>
            <a:r>
              <a:rPr kumimoji="1" lang="ja-JP" altLang="en-US" dirty="0" smtClean="0"/>
              <a:t>記事を読む：</a:t>
            </a:r>
            <a:r>
              <a:rPr kumimoji="1" lang="en-US" altLang="ja-JP" dirty="0" smtClean="0"/>
              <a:t>HTML</a:t>
            </a:r>
            <a:r>
              <a:rPr kumimoji="1" lang="ja-JP" altLang="en-US" dirty="0" smtClean="0"/>
              <a:t>画面</a:t>
            </a:r>
            <a:endParaRPr kumimoji="1" lang="ja-JP" altLang="en-US" dirty="0"/>
          </a:p>
        </p:txBody>
      </p:sp>
      <p:sp>
        <p:nvSpPr>
          <p:cNvPr id="6" name="テキスト ボックス 5"/>
          <p:cNvSpPr txBox="1">
            <a:spLocks noChangeArrowheads="1"/>
          </p:cNvSpPr>
          <p:nvPr/>
        </p:nvSpPr>
        <p:spPr bwMode="auto">
          <a:xfrm>
            <a:off x="5724128" y="5085184"/>
            <a:ext cx="3024187" cy="1569660"/>
          </a:xfrm>
          <a:prstGeom prst="rect">
            <a:avLst/>
          </a:prstGeom>
          <a:solidFill>
            <a:srgbClr val="00B050"/>
          </a:solidFill>
          <a:ln w="9525">
            <a:solidFill>
              <a:schemeClr val="tx1"/>
            </a:solidFill>
            <a:miter lim="800000"/>
            <a:headEnd/>
            <a:tailEnd/>
          </a:ln>
        </p:spPr>
        <p:txBody>
          <a:bodyPr>
            <a:spAutoFit/>
          </a:bodyPr>
          <a:lstStyle/>
          <a:p>
            <a:r>
              <a:rPr lang="ja-JP" altLang="en-US" sz="2400" dirty="0" smtClean="0">
                <a:solidFill>
                  <a:schemeClr val="bg1"/>
                </a:solidFill>
                <a:latin typeface="Calibri" pitchFamily="34" charset="0"/>
              </a:rPr>
              <a:t>関連する記事や文献。この論文を引用した、より新しい文献もここで把握できます。</a:t>
            </a:r>
            <a:endParaRPr lang="ja-JP" altLang="en-US" sz="2400" dirty="0">
              <a:solidFill>
                <a:schemeClr val="bg1"/>
              </a:solidFill>
              <a:latin typeface="Calibri" pitchFamily="34" charset="0"/>
            </a:endParaRPr>
          </a:p>
        </p:txBody>
      </p:sp>
      <p:cxnSp>
        <p:nvCxnSpPr>
          <p:cNvPr id="11" name="直線矢印コネクタ 10"/>
          <p:cNvCxnSpPr/>
          <p:nvPr/>
        </p:nvCxnSpPr>
        <p:spPr>
          <a:xfrm rot="5400000" flipH="1" flipV="1">
            <a:off x="5652119" y="4149081"/>
            <a:ext cx="1440162" cy="14401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タイトル 1"/>
          <p:cNvSpPr>
            <a:spLocks noGrp="1"/>
          </p:cNvSpPr>
          <p:nvPr>
            <p:ph type="title"/>
          </p:nvPr>
        </p:nvSpPr>
        <p:spPr/>
        <p:txBody>
          <a:bodyPr/>
          <a:lstStyle/>
          <a:p>
            <a:r>
              <a:rPr lang="en-US" altLang="ja-JP" smtClean="0"/>
              <a:t>Search</a:t>
            </a:r>
            <a:endParaRPr lang="ja-JP" altLang="en-US" smtClean="0"/>
          </a:p>
        </p:txBody>
      </p:sp>
      <p:sp>
        <p:nvSpPr>
          <p:cNvPr id="30722" name="コンテンツ プレースホルダ 2"/>
          <p:cNvSpPr>
            <a:spLocks noGrp="1"/>
          </p:cNvSpPr>
          <p:nvPr>
            <p:ph idx="1"/>
          </p:nvPr>
        </p:nvSpPr>
        <p:spPr/>
        <p:txBody>
          <a:bodyPr/>
          <a:lstStyle/>
          <a:p>
            <a:r>
              <a:rPr lang="en-US" altLang="ja-JP" sz="4000" smtClean="0">
                <a:solidFill>
                  <a:srgbClr val="0000FF"/>
                </a:solidFill>
              </a:rPr>
              <a:t>G</a:t>
            </a:r>
            <a:r>
              <a:rPr lang="en-US" altLang="ja-JP" sz="4000" smtClean="0">
                <a:solidFill>
                  <a:srgbClr val="FF0000"/>
                </a:solidFill>
              </a:rPr>
              <a:t>o</a:t>
            </a:r>
            <a:r>
              <a:rPr lang="en-US" altLang="ja-JP" sz="4000" smtClean="0">
                <a:solidFill>
                  <a:srgbClr val="FFC000"/>
                </a:solidFill>
              </a:rPr>
              <a:t>o</a:t>
            </a:r>
            <a:r>
              <a:rPr lang="en-US" altLang="ja-JP" sz="4000" smtClean="0">
                <a:solidFill>
                  <a:srgbClr val="0000FF"/>
                </a:solidFill>
              </a:rPr>
              <a:t>g</a:t>
            </a:r>
            <a:r>
              <a:rPr lang="en-US" altLang="ja-JP" sz="4000" smtClean="0">
                <a:solidFill>
                  <a:srgbClr val="006600"/>
                </a:solidFill>
              </a:rPr>
              <a:t>l</a:t>
            </a:r>
            <a:r>
              <a:rPr lang="en-US" altLang="ja-JP" sz="4000" smtClean="0">
                <a:solidFill>
                  <a:srgbClr val="FF0000"/>
                </a:solidFill>
              </a:rPr>
              <a:t>e</a:t>
            </a:r>
            <a:r>
              <a:rPr lang="ja-JP" altLang="en-US" sz="4000" smtClean="0"/>
              <a:t>とか</a:t>
            </a:r>
            <a:r>
              <a:rPr lang="en-US" altLang="ja-JP" sz="4000" smtClean="0">
                <a:solidFill>
                  <a:srgbClr val="FF0000"/>
                </a:solidFill>
              </a:rPr>
              <a:t>Yahoo!</a:t>
            </a:r>
            <a:r>
              <a:rPr lang="ja-JP" altLang="en-US" sz="4000" smtClean="0"/>
              <a:t>のように、キーワードを入力して記事を探す方法です。</a:t>
            </a:r>
            <a:endParaRPr lang="en-US" altLang="ja-JP" sz="4000" smtClean="0"/>
          </a:p>
          <a:p>
            <a:endParaRPr lang="en-US" altLang="ja-JP" sz="4000" smtClean="0"/>
          </a:p>
          <a:p>
            <a:r>
              <a:rPr lang="ja-JP" altLang="en-US" sz="4000" smtClean="0"/>
              <a:t>自分の関心のある分野で、どんな論文があるか調べたいときに使います。</a:t>
            </a:r>
            <a:endParaRPr lang="en-US" altLang="ja-JP" sz="4000" smtClean="0"/>
          </a:p>
          <a:p>
            <a:endParaRPr lang="en-US" altLang="ja-JP" sz="4000" smtClean="0"/>
          </a:p>
          <a:p>
            <a:endParaRPr lang="ja-JP" altLang="en-US" sz="400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タイトル 1"/>
          <p:cNvSpPr>
            <a:spLocks noGrp="1"/>
          </p:cNvSpPr>
          <p:nvPr>
            <p:ph type="title"/>
          </p:nvPr>
        </p:nvSpPr>
        <p:spPr/>
        <p:txBody>
          <a:bodyPr/>
          <a:lstStyle/>
          <a:p>
            <a:r>
              <a:rPr lang="en-US" altLang="ja-JP" smtClean="0"/>
              <a:t>Search:</a:t>
            </a:r>
            <a:r>
              <a:rPr lang="ja-JP" altLang="en-US" smtClean="0"/>
              <a:t>かんたん検索</a:t>
            </a:r>
          </a:p>
        </p:txBody>
      </p:sp>
      <p:pic>
        <p:nvPicPr>
          <p:cNvPr id="32770" name="コンテンツ プレースホルダ 3" descr="SD1.JPG"/>
          <p:cNvPicPr>
            <a:picLocks noChangeAspect="1"/>
          </p:cNvPicPr>
          <p:nvPr/>
        </p:nvPicPr>
        <p:blipFill>
          <a:blip r:embed="rId3" cstate="print"/>
          <a:srcRect/>
          <a:stretch>
            <a:fillRect/>
          </a:stretch>
        </p:blipFill>
        <p:spPr bwMode="auto">
          <a:xfrm>
            <a:off x="1331913" y="1196975"/>
            <a:ext cx="6705600" cy="5227638"/>
          </a:xfrm>
          <a:prstGeom prst="rect">
            <a:avLst/>
          </a:prstGeom>
          <a:noFill/>
          <a:ln w="9525">
            <a:noFill/>
            <a:miter lim="800000"/>
            <a:headEnd/>
            <a:tailEnd/>
          </a:ln>
        </p:spPr>
      </p:pic>
      <p:sp>
        <p:nvSpPr>
          <p:cNvPr id="5" name="円/楕円 4"/>
          <p:cNvSpPr/>
          <p:nvPr/>
        </p:nvSpPr>
        <p:spPr>
          <a:xfrm>
            <a:off x="1116013" y="2276475"/>
            <a:ext cx="4679950" cy="9366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2772" name="テキスト ボックス 5"/>
          <p:cNvSpPr txBox="1">
            <a:spLocks noChangeArrowheads="1"/>
          </p:cNvSpPr>
          <p:nvPr/>
        </p:nvSpPr>
        <p:spPr bwMode="auto">
          <a:xfrm>
            <a:off x="5508625" y="1916113"/>
            <a:ext cx="3024188" cy="831850"/>
          </a:xfrm>
          <a:prstGeom prst="rect">
            <a:avLst/>
          </a:prstGeom>
          <a:solidFill>
            <a:srgbClr val="00B050"/>
          </a:solidFill>
          <a:ln w="9525">
            <a:solidFill>
              <a:schemeClr val="tx1"/>
            </a:solidFill>
            <a:miter lim="800000"/>
            <a:headEnd/>
            <a:tailEnd/>
          </a:ln>
        </p:spPr>
        <p:txBody>
          <a:bodyPr>
            <a:spAutoFit/>
          </a:bodyPr>
          <a:lstStyle/>
          <a:p>
            <a:r>
              <a:rPr lang="ja-JP" altLang="en-US" sz="2400">
                <a:solidFill>
                  <a:schemeClr val="bg1"/>
                </a:solidFill>
                <a:latin typeface="Calibri" pitchFamily="34" charset="0"/>
              </a:rPr>
              <a:t>キーワードを入力するための検索窓</a:t>
            </a:r>
          </a:p>
        </p:txBody>
      </p:sp>
      <p:sp>
        <p:nvSpPr>
          <p:cNvPr id="32773" name="テキスト ボックス 6"/>
          <p:cNvSpPr txBox="1">
            <a:spLocks noChangeArrowheads="1"/>
          </p:cNvSpPr>
          <p:nvPr/>
        </p:nvSpPr>
        <p:spPr bwMode="auto">
          <a:xfrm>
            <a:off x="250825" y="4581525"/>
            <a:ext cx="5329238" cy="1570038"/>
          </a:xfrm>
          <a:prstGeom prst="rect">
            <a:avLst/>
          </a:prstGeom>
          <a:solidFill>
            <a:srgbClr val="00B050"/>
          </a:solidFill>
          <a:ln w="9525">
            <a:solidFill>
              <a:schemeClr val="tx1"/>
            </a:solidFill>
            <a:miter lim="800000"/>
            <a:headEnd/>
            <a:tailEnd/>
          </a:ln>
        </p:spPr>
        <p:txBody>
          <a:bodyPr>
            <a:spAutoFit/>
          </a:bodyPr>
          <a:lstStyle/>
          <a:p>
            <a:r>
              <a:rPr lang="ja-JP" altLang="en-US" sz="2400">
                <a:solidFill>
                  <a:schemeClr val="bg1"/>
                </a:solidFill>
                <a:latin typeface="Calibri" pitchFamily="34" charset="0"/>
              </a:rPr>
              <a:t>・とにかくキーワードを入れて探す</a:t>
            </a:r>
            <a:endParaRPr lang="en-US" altLang="ja-JP" sz="2400">
              <a:solidFill>
                <a:schemeClr val="bg1"/>
              </a:solidFill>
              <a:latin typeface="Calibri" pitchFamily="34" charset="0"/>
            </a:endParaRPr>
          </a:p>
          <a:p>
            <a:r>
              <a:rPr lang="ja-JP" altLang="en-US" sz="2400">
                <a:solidFill>
                  <a:schemeClr val="bg1"/>
                </a:solidFill>
                <a:latin typeface="Calibri" pitchFamily="34" charset="0"/>
              </a:rPr>
              <a:t>・論文を書いた人の名前で探す</a:t>
            </a:r>
            <a:endParaRPr lang="en-US" altLang="ja-JP" sz="2400">
              <a:solidFill>
                <a:schemeClr val="bg1"/>
              </a:solidFill>
              <a:latin typeface="Calibri" pitchFamily="34" charset="0"/>
            </a:endParaRPr>
          </a:p>
          <a:p>
            <a:r>
              <a:rPr lang="ja-JP" altLang="en-US" sz="2400">
                <a:solidFill>
                  <a:schemeClr val="bg1"/>
                </a:solidFill>
                <a:latin typeface="Calibri" pitchFamily="34" charset="0"/>
              </a:rPr>
              <a:t>・論文が掲載された雑誌名で探す</a:t>
            </a:r>
            <a:endParaRPr lang="en-US" altLang="ja-JP" sz="2400">
              <a:solidFill>
                <a:schemeClr val="bg1"/>
              </a:solidFill>
              <a:latin typeface="Calibri" pitchFamily="34" charset="0"/>
            </a:endParaRPr>
          </a:p>
          <a:p>
            <a:pPr algn="r"/>
            <a:r>
              <a:rPr lang="ja-JP" altLang="en-US" sz="2400">
                <a:solidFill>
                  <a:schemeClr val="bg1"/>
                </a:solidFill>
                <a:latin typeface="Calibri" pitchFamily="34" charset="0"/>
              </a:rPr>
              <a:t>・・・などのやり方があります。</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fontAlgn="auto">
              <a:spcAft>
                <a:spcPts val="0"/>
              </a:spcAft>
              <a:defRPr/>
            </a:pPr>
            <a:r>
              <a:rPr lang="en-US" altLang="ja-JP" dirty="0" smtClean="0"/>
              <a:t>Search</a:t>
            </a:r>
            <a:r>
              <a:rPr lang="ja-JP" altLang="en-US" dirty="0" smtClean="0"/>
              <a:t>：</a:t>
            </a:r>
            <a:r>
              <a:rPr lang="ja-JP" altLang="en-US" sz="3600" dirty="0" smtClean="0"/>
              <a:t>もうちょっと細かい条件を付けて検索</a:t>
            </a:r>
            <a:endParaRPr lang="ja-JP" altLang="en-US" sz="3600" dirty="0"/>
          </a:p>
        </p:txBody>
      </p:sp>
      <p:pic>
        <p:nvPicPr>
          <p:cNvPr id="34818" name="図 3" descr="SD2.JPG"/>
          <p:cNvPicPr>
            <a:picLocks noChangeAspect="1"/>
          </p:cNvPicPr>
          <p:nvPr/>
        </p:nvPicPr>
        <p:blipFill>
          <a:blip r:embed="rId3" cstate="print"/>
          <a:srcRect/>
          <a:stretch>
            <a:fillRect/>
          </a:stretch>
        </p:blipFill>
        <p:spPr bwMode="auto">
          <a:xfrm>
            <a:off x="1258888" y="1196975"/>
            <a:ext cx="6705600" cy="5227638"/>
          </a:xfrm>
          <a:prstGeom prst="rect">
            <a:avLst/>
          </a:prstGeom>
          <a:noFill/>
          <a:ln w="9525">
            <a:noFill/>
            <a:miter lim="800000"/>
            <a:headEnd/>
            <a:tailEnd/>
          </a:ln>
        </p:spPr>
      </p:pic>
      <p:sp>
        <p:nvSpPr>
          <p:cNvPr id="34819" name="テキスト ボックス 4"/>
          <p:cNvSpPr txBox="1">
            <a:spLocks noChangeArrowheads="1"/>
          </p:cNvSpPr>
          <p:nvPr/>
        </p:nvSpPr>
        <p:spPr bwMode="auto">
          <a:xfrm>
            <a:off x="5292725" y="1773238"/>
            <a:ext cx="3024188" cy="830262"/>
          </a:xfrm>
          <a:prstGeom prst="rect">
            <a:avLst/>
          </a:prstGeom>
          <a:solidFill>
            <a:srgbClr val="00B050"/>
          </a:solidFill>
          <a:ln w="9525">
            <a:solidFill>
              <a:schemeClr val="tx1"/>
            </a:solidFill>
            <a:miter lim="800000"/>
            <a:headEnd/>
            <a:tailEnd/>
          </a:ln>
        </p:spPr>
        <p:txBody>
          <a:bodyPr>
            <a:spAutoFit/>
          </a:bodyPr>
          <a:lstStyle/>
          <a:p>
            <a:r>
              <a:rPr lang="en-US" altLang="ja-JP" sz="2400">
                <a:solidFill>
                  <a:schemeClr val="bg1"/>
                </a:solidFill>
                <a:latin typeface="Calibri" pitchFamily="34" charset="0"/>
              </a:rPr>
              <a:t>Search</a:t>
            </a:r>
            <a:r>
              <a:rPr lang="ja-JP" altLang="en-US" sz="2400">
                <a:solidFill>
                  <a:schemeClr val="bg1"/>
                </a:solidFill>
                <a:latin typeface="Calibri" pitchFamily="34" charset="0"/>
              </a:rPr>
              <a:t>タブを押すと、この画面になります。</a:t>
            </a:r>
          </a:p>
        </p:txBody>
      </p:sp>
      <p:sp>
        <p:nvSpPr>
          <p:cNvPr id="6" name="円/楕円 5"/>
          <p:cNvSpPr/>
          <p:nvPr/>
        </p:nvSpPr>
        <p:spPr>
          <a:xfrm>
            <a:off x="1908175" y="2276475"/>
            <a:ext cx="431800" cy="43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8" name="直線矢印コネクタ 7"/>
          <p:cNvCxnSpPr/>
          <p:nvPr/>
        </p:nvCxnSpPr>
        <p:spPr>
          <a:xfrm rot="10800000" flipV="1">
            <a:off x="2411413" y="2276475"/>
            <a:ext cx="2665412" cy="14446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円/楕円 9"/>
          <p:cNvSpPr/>
          <p:nvPr/>
        </p:nvSpPr>
        <p:spPr>
          <a:xfrm>
            <a:off x="3203575" y="3500438"/>
            <a:ext cx="1152525" cy="13684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4823" name="テキスト ボックス 10"/>
          <p:cNvSpPr txBox="1">
            <a:spLocks noChangeArrowheads="1"/>
          </p:cNvSpPr>
          <p:nvPr/>
        </p:nvSpPr>
        <p:spPr bwMode="auto">
          <a:xfrm>
            <a:off x="3491880" y="5589240"/>
            <a:ext cx="3024188" cy="830262"/>
          </a:xfrm>
          <a:prstGeom prst="rect">
            <a:avLst/>
          </a:prstGeom>
          <a:solidFill>
            <a:srgbClr val="00B050"/>
          </a:solidFill>
          <a:ln w="9525">
            <a:solidFill>
              <a:schemeClr val="tx1"/>
            </a:solidFill>
            <a:miter lim="800000"/>
            <a:headEnd/>
            <a:tailEnd/>
          </a:ln>
        </p:spPr>
        <p:txBody>
          <a:bodyPr>
            <a:spAutoFit/>
          </a:bodyPr>
          <a:lstStyle/>
          <a:p>
            <a:r>
              <a:rPr lang="ja-JP" altLang="en-US" sz="2400" dirty="0">
                <a:solidFill>
                  <a:schemeClr val="bg1"/>
                </a:solidFill>
                <a:latin typeface="Calibri" pitchFamily="34" charset="0"/>
              </a:rPr>
              <a:t>記事の分野と年代も指定できます。</a:t>
            </a:r>
          </a:p>
        </p:txBody>
      </p:sp>
      <p:cxnSp>
        <p:nvCxnSpPr>
          <p:cNvPr id="12" name="直線矢印コネクタ 11"/>
          <p:cNvCxnSpPr/>
          <p:nvPr/>
        </p:nvCxnSpPr>
        <p:spPr>
          <a:xfrm rot="10800000">
            <a:off x="2843808" y="5589240"/>
            <a:ext cx="576263" cy="2159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825" name="テキスト ボックス 15"/>
          <p:cNvSpPr txBox="1">
            <a:spLocks noChangeArrowheads="1"/>
          </p:cNvSpPr>
          <p:nvPr/>
        </p:nvSpPr>
        <p:spPr bwMode="auto">
          <a:xfrm>
            <a:off x="5364088" y="3140968"/>
            <a:ext cx="3024187" cy="2308324"/>
          </a:xfrm>
          <a:prstGeom prst="rect">
            <a:avLst/>
          </a:prstGeom>
          <a:solidFill>
            <a:srgbClr val="00B050"/>
          </a:solidFill>
          <a:ln w="9525">
            <a:solidFill>
              <a:schemeClr val="tx1"/>
            </a:solidFill>
            <a:miter lim="800000"/>
            <a:headEnd/>
            <a:tailEnd/>
          </a:ln>
        </p:spPr>
        <p:txBody>
          <a:bodyPr>
            <a:spAutoFit/>
          </a:bodyPr>
          <a:lstStyle/>
          <a:p>
            <a:r>
              <a:rPr lang="ja-JP" altLang="en-US" sz="2400" dirty="0" smtClean="0">
                <a:solidFill>
                  <a:schemeClr val="bg1"/>
                </a:solidFill>
                <a:latin typeface="Calibri" pitchFamily="34" charset="0"/>
              </a:rPr>
              <a:t>論文名、</a:t>
            </a:r>
            <a:r>
              <a:rPr lang="ja-JP" altLang="en-US" sz="2400" dirty="0">
                <a:solidFill>
                  <a:schemeClr val="bg1"/>
                </a:solidFill>
                <a:latin typeface="Calibri" pitchFamily="34" charset="0"/>
              </a:rPr>
              <a:t>雑誌名</a:t>
            </a:r>
            <a:r>
              <a:rPr lang="ja-JP" altLang="en-US" sz="2400" dirty="0" smtClean="0">
                <a:solidFill>
                  <a:schemeClr val="bg1"/>
                </a:solidFill>
                <a:latin typeface="Calibri" pitchFamily="34" charset="0"/>
              </a:rPr>
              <a:t>や著者の所属組織など</a:t>
            </a:r>
            <a:r>
              <a:rPr lang="ja-JP" altLang="en-US" sz="2400" dirty="0">
                <a:solidFill>
                  <a:schemeClr val="bg1"/>
                </a:solidFill>
                <a:latin typeface="Calibri" pitchFamily="34" charset="0"/>
              </a:rPr>
              <a:t>から検索できるようになっています</a:t>
            </a:r>
            <a:r>
              <a:rPr lang="ja-JP" altLang="en-US" sz="2400" dirty="0" smtClean="0">
                <a:solidFill>
                  <a:schemeClr val="bg1"/>
                </a:solidFill>
                <a:latin typeface="Calibri" pitchFamily="34" charset="0"/>
              </a:rPr>
              <a:t>。</a:t>
            </a:r>
            <a:endParaRPr lang="en-US" altLang="ja-JP" sz="2400" dirty="0" smtClean="0">
              <a:solidFill>
                <a:schemeClr val="bg1"/>
              </a:solidFill>
              <a:latin typeface="Calibri" pitchFamily="34" charset="0"/>
            </a:endParaRPr>
          </a:p>
          <a:p>
            <a:r>
              <a:rPr lang="ja-JP" altLang="en-US" sz="2400" dirty="0" smtClean="0">
                <a:solidFill>
                  <a:schemeClr val="bg1"/>
                </a:solidFill>
                <a:latin typeface="Calibri" pitchFamily="34" charset="0"/>
              </a:rPr>
              <a:t>茨大の先生の論文を探すこともできます</a:t>
            </a:r>
            <a:endParaRPr lang="ja-JP" altLang="en-US" sz="2400" dirty="0">
              <a:solidFill>
                <a:schemeClr val="bg1"/>
              </a:solidFill>
              <a:latin typeface="Calibri" pitchFamily="34" charset="0"/>
            </a:endParaRPr>
          </a:p>
        </p:txBody>
      </p:sp>
      <p:sp>
        <p:nvSpPr>
          <p:cNvPr id="17" name="円/楕円 16"/>
          <p:cNvSpPr/>
          <p:nvPr/>
        </p:nvSpPr>
        <p:spPr>
          <a:xfrm>
            <a:off x="1331913" y="4724400"/>
            <a:ext cx="1944687" cy="8651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18" name="直線矢印コネクタ 17"/>
          <p:cNvCxnSpPr/>
          <p:nvPr/>
        </p:nvCxnSpPr>
        <p:spPr>
          <a:xfrm rot="10800000">
            <a:off x="4356100" y="4076700"/>
            <a:ext cx="936625" cy="730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タイトル 1"/>
          <p:cNvSpPr>
            <a:spLocks noGrp="1"/>
          </p:cNvSpPr>
          <p:nvPr>
            <p:ph type="title"/>
          </p:nvPr>
        </p:nvSpPr>
        <p:spPr/>
        <p:txBody>
          <a:bodyPr/>
          <a:lstStyle/>
          <a:p>
            <a:r>
              <a:rPr lang="ja-JP" altLang="en-US" smtClean="0">
                <a:solidFill>
                  <a:srgbClr val="FF0000"/>
                </a:solidFill>
              </a:rPr>
              <a:t>やってはいけないこと</a:t>
            </a:r>
          </a:p>
        </p:txBody>
      </p:sp>
      <p:sp>
        <p:nvSpPr>
          <p:cNvPr id="3" name="コンテンツ プレースホルダ 2"/>
          <p:cNvSpPr>
            <a:spLocks noGrp="1"/>
          </p:cNvSpPr>
          <p:nvPr>
            <p:ph idx="1"/>
          </p:nvPr>
        </p:nvSpPr>
        <p:spPr>
          <a:xfrm>
            <a:off x="457200" y="1600200"/>
            <a:ext cx="8229600" cy="4997152"/>
          </a:xfrm>
        </p:spPr>
        <p:txBody>
          <a:bodyPr rtlCol="0">
            <a:normAutofit lnSpcReduction="10000"/>
          </a:bodyPr>
          <a:lstStyle/>
          <a:p>
            <a:pPr fontAlgn="auto">
              <a:spcAft>
                <a:spcPts val="0"/>
              </a:spcAft>
              <a:buFont typeface="Arial" pitchFamily="34" charset="0"/>
              <a:buChar char="•"/>
              <a:defRPr/>
            </a:pPr>
            <a:r>
              <a:rPr lang="ja-JP" altLang="en-US" sz="2800" dirty="0" smtClean="0"/>
              <a:t>プログラムを使った機械的ダウンロード</a:t>
            </a:r>
            <a:endParaRPr lang="en-US" altLang="ja-JP" sz="2800" dirty="0" smtClean="0"/>
          </a:p>
          <a:p>
            <a:pPr fontAlgn="auto">
              <a:spcAft>
                <a:spcPts val="0"/>
              </a:spcAft>
              <a:buFont typeface="Arial" pitchFamily="34" charset="0"/>
              <a:buChar char="•"/>
              <a:defRPr/>
            </a:pPr>
            <a:endParaRPr lang="en-US" altLang="ja-JP" sz="2800" dirty="0" smtClean="0"/>
          </a:p>
          <a:p>
            <a:pPr fontAlgn="auto">
              <a:spcAft>
                <a:spcPts val="0"/>
              </a:spcAft>
              <a:buFont typeface="Arial" pitchFamily="34" charset="0"/>
              <a:buChar char="•"/>
              <a:defRPr/>
            </a:pPr>
            <a:r>
              <a:rPr lang="ja-JP" altLang="en-US" sz="2800" dirty="0" smtClean="0"/>
              <a:t>雑誌の記事一号分を丸ごとダウンロードする、など見境のないダウンロード</a:t>
            </a:r>
            <a:endParaRPr lang="en-US" altLang="ja-JP" sz="2800" dirty="0" smtClean="0"/>
          </a:p>
          <a:p>
            <a:pPr fontAlgn="auto">
              <a:spcAft>
                <a:spcPts val="0"/>
              </a:spcAft>
              <a:buFont typeface="Arial" pitchFamily="34" charset="0"/>
              <a:buChar char="•"/>
              <a:defRPr/>
            </a:pPr>
            <a:endParaRPr lang="en-US" altLang="ja-JP" sz="2800" dirty="0" smtClean="0"/>
          </a:p>
          <a:p>
            <a:pPr fontAlgn="auto">
              <a:spcAft>
                <a:spcPts val="0"/>
              </a:spcAft>
              <a:buFont typeface="Arial" pitchFamily="34" charset="0"/>
              <a:buChar char="•"/>
              <a:defRPr/>
            </a:pPr>
            <a:r>
              <a:rPr lang="ja-JP" altLang="en-US" sz="2800" dirty="0" smtClean="0"/>
              <a:t>ダウンロードしたコンテンツをコピーして皆にばらまく</a:t>
            </a:r>
            <a:endParaRPr lang="en-US" altLang="ja-JP" sz="2800" dirty="0" smtClean="0"/>
          </a:p>
          <a:p>
            <a:pPr algn="r" fontAlgn="auto">
              <a:spcAft>
                <a:spcPts val="0"/>
              </a:spcAft>
              <a:buFont typeface="Arial" pitchFamily="34" charset="0"/>
              <a:buNone/>
              <a:defRPr/>
            </a:pPr>
            <a:r>
              <a:rPr lang="ja-JP" altLang="en-US" sz="2800" dirty="0" smtClean="0"/>
              <a:t>・・・などは厳禁です。</a:t>
            </a:r>
            <a:endParaRPr lang="en-US" altLang="ja-JP" sz="2800" dirty="0" smtClean="0"/>
          </a:p>
          <a:p>
            <a:pPr algn="r" fontAlgn="auto">
              <a:spcAft>
                <a:spcPts val="0"/>
              </a:spcAft>
              <a:buFont typeface="Arial" pitchFamily="34" charset="0"/>
              <a:buNone/>
              <a:defRPr/>
            </a:pPr>
            <a:endParaRPr lang="en-US" altLang="ja-JP" sz="2800" dirty="0" smtClean="0"/>
          </a:p>
          <a:p>
            <a:pPr algn="r" fontAlgn="auto">
              <a:spcAft>
                <a:spcPts val="0"/>
              </a:spcAft>
              <a:buFont typeface="Arial" pitchFamily="34" charset="0"/>
              <a:buNone/>
              <a:defRPr/>
            </a:pPr>
            <a:r>
              <a:rPr lang="ja-JP" altLang="en-US" sz="2400" dirty="0" smtClean="0"/>
              <a:t>（参考）電子ジャーナル利用上の注意（</a:t>
            </a:r>
            <a:r>
              <a:rPr lang="en-US" altLang="ja-JP" sz="2400" dirty="0" smtClean="0"/>
              <a:t> </a:t>
            </a:r>
            <a:r>
              <a:rPr lang="en-US" altLang="ja-JP" sz="2400" dirty="0" smtClean="0">
                <a:solidFill>
                  <a:srgbClr val="0000FF"/>
                </a:solidFill>
              </a:rPr>
              <a:t>http://www.lib.ibaraki.ac.jp/oj/e-journals.html </a:t>
            </a:r>
            <a:r>
              <a:rPr lang="ja-JP" altLang="en-US" sz="2400" dirty="0" smtClean="0"/>
              <a:t>）</a:t>
            </a:r>
            <a:endParaRPr lang="en-US" altLang="ja-JP" sz="2400" dirty="0" smtClean="0"/>
          </a:p>
          <a:p>
            <a:pPr algn="r" fontAlgn="auto">
              <a:spcAft>
                <a:spcPts val="0"/>
              </a:spcAft>
              <a:buFont typeface="Arial" pitchFamily="34" charset="0"/>
              <a:buNone/>
              <a:defRPr/>
            </a:pPr>
            <a:r>
              <a:rPr lang="ja-JP" altLang="en-US" sz="2400" dirty="0" smtClean="0"/>
              <a:t>（</a:t>
            </a:r>
            <a:r>
              <a:rPr lang="en-US" altLang="ja-JP" sz="2400" dirty="0" smtClean="0">
                <a:solidFill>
                  <a:srgbClr val="0000FF"/>
                </a:solidFill>
              </a:rPr>
              <a:t>http://japan.elsevier.com/news/lc/lcp0403jpn.pdf</a:t>
            </a:r>
            <a:r>
              <a:rPr lang="ja-JP" altLang="en-US" sz="2400" dirty="0" smtClean="0"/>
              <a:t>）</a:t>
            </a:r>
            <a:endParaRPr lang="en-US" altLang="ja-JP" sz="2400" dirty="0" smtClean="0"/>
          </a:p>
          <a:p>
            <a:pPr algn="r" fontAlgn="auto">
              <a:spcAft>
                <a:spcPts val="0"/>
              </a:spcAft>
              <a:buFont typeface="Arial" pitchFamily="34" charset="0"/>
              <a:buNone/>
              <a:defRPr/>
            </a:pPr>
            <a:endParaRPr lang="ja-JP" alt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検索演習１</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「知能ロボット」（</a:t>
            </a:r>
            <a:r>
              <a:rPr kumimoji="1" lang="en-US" altLang="ja-JP" dirty="0" smtClean="0"/>
              <a:t>Intelligent Robot</a:t>
            </a:r>
            <a:r>
              <a:rPr kumimoji="1" lang="ja-JP" altLang="en-US" dirty="0" smtClean="0"/>
              <a:t>）に関する論文を探してみよう。</a:t>
            </a:r>
            <a:endParaRPr kumimoji="1" lang="en-US" altLang="ja-JP" dirty="0" smtClean="0"/>
          </a:p>
          <a:p>
            <a:endParaRPr kumimoji="1" lang="ja-JP"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000" dirty="0" smtClean="0"/>
              <a:t>検索演習１：とりあえずかんたん検索</a:t>
            </a:r>
            <a:endParaRPr kumimoji="1" lang="ja-JP" altLang="en-US" sz="4000" dirty="0"/>
          </a:p>
        </p:txBody>
      </p:sp>
      <p:sp>
        <p:nvSpPr>
          <p:cNvPr id="3" name="コンテンツ プレースホルダ 2"/>
          <p:cNvSpPr>
            <a:spLocks noGrp="1"/>
          </p:cNvSpPr>
          <p:nvPr>
            <p:ph idx="1"/>
          </p:nvPr>
        </p:nvSpPr>
        <p:spPr/>
        <p:txBody>
          <a:bodyPr/>
          <a:lstStyle/>
          <a:p>
            <a:r>
              <a:rPr lang="ja-JP" altLang="en-US" dirty="0" smtClean="0"/>
              <a:t>とりあえず、画面上部の検索窓の「</a:t>
            </a:r>
            <a:r>
              <a:rPr lang="en-US" altLang="ja-JP" dirty="0" smtClean="0"/>
              <a:t>All fields</a:t>
            </a:r>
            <a:r>
              <a:rPr lang="ja-JP" altLang="en-US" dirty="0" smtClean="0"/>
              <a:t>」欄に「</a:t>
            </a:r>
            <a:r>
              <a:rPr lang="en-US" altLang="ja-JP" dirty="0" smtClean="0"/>
              <a:t>Intelligent Robot</a:t>
            </a:r>
            <a:r>
              <a:rPr lang="ja-JP" altLang="en-US" dirty="0" smtClean="0"/>
              <a:t>」と入れて検索してみる。</a:t>
            </a:r>
            <a:endParaRPr lang="en-US" altLang="ja-JP" dirty="0" smtClean="0"/>
          </a:p>
          <a:p>
            <a:endParaRPr lang="en-US" altLang="ja-JP" dirty="0" smtClean="0"/>
          </a:p>
          <a:p>
            <a:r>
              <a:rPr lang="ja-JP" altLang="en-US" dirty="0" smtClean="0"/>
              <a:t>結果は</a:t>
            </a:r>
            <a:r>
              <a:rPr lang="en-US" altLang="ja-JP" dirty="0" smtClean="0"/>
              <a:t>1</a:t>
            </a:r>
            <a:r>
              <a:rPr lang="ja-JP" altLang="en-US" dirty="0" smtClean="0"/>
              <a:t>万</a:t>
            </a:r>
            <a:r>
              <a:rPr lang="en-US" altLang="ja-JP" dirty="0" smtClean="0"/>
              <a:t>5000</a:t>
            </a:r>
            <a:r>
              <a:rPr lang="ja-JP" altLang="en-US" dirty="0" smtClean="0"/>
              <a:t>件ぐらいでるはず。</a:t>
            </a:r>
            <a:endParaRPr lang="en-US" altLang="ja-JP" dirty="0" smtClean="0"/>
          </a:p>
          <a:p>
            <a:endParaRPr lang="en-US" altLang="ja-JP" dirty="0" smtClean="0"/>
          </a:p>
          <a:p>
            <a:r>
              <a:rPr lang="ja-JP" altLang="en-US" dirty="0" smtClean="0"/>
              <a:t>ちょっと多すぎるかも・・・</a:t>
            </a:r>
            <a:endParaRPr lang="en-US" altLang="ja-JP"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4000" dirty="0" smtClean="0"/>
              <a:t>検索演習</a:t>
            </a:r>
            <a:r>
              <a:rPr kumimoji="1" lang="en-US" altLang="ja-JP" sz="4000" dirty="0" smtClean="0"/>
              <a:t>1</a:t>
            </a:r>
            <a:r>
              <a:rPr kumimoji="1" lang="ja-JP" altLang="en-US" sz="4000" dirty="0" smtClean="0"/>
              <a:t>：検索結果を絞</a:t>
            </a:r>
            <a:r>
              <a:rPr lang="ja-JP" altLang="en-US" sz="4000" dirty="0" smtClean="0"/>
              <a:t>りこもう</a:t>
            </a:r>
            <a:endParaRPr kumimoji="1" lang="ja-JP" altLang="en-US" sz="4000" dirty="0"/>
          </a:p>
        </p:txBody>
      </p:sp>
      <p:sp>
        <p:nvSpPr>
          <p:cNvPr id="3" name="コンテンツ プレースホルダ 2"/>
          <p:cNvSpPr>
            <a:spLocks noGrp="1"/>
          </p:cNvSpPr>
          <p:nvPr>
            <p:ph idx="1"/>
          </p:nvPr>
        </p:nvSpPr>
        <p:spPr/>
        <p:txBody>
          <a:bodyPr/>
          <a:lstStyle/>
          <a:p>
            <a:r>
              <a:rPr kumimoji="1" lang="en-US" altLang="ja-JP" dirty="0" smtClean="0"/>
              <a:t>Intelligent w/3 Robot</a:t>
            </a:r>
          </a:p>
          <a:p>
            <a:r>
              <a:rPr kumimoji="1" lang="en-US" altLang="ja-JP" dirty="0" smtClean="0"/>
              <a:t>“Intelligent Robot”</a:t>
            </a:r>
          </a:p>
          <a:p>
            <a:endParaRPr lang="en-US" altLang="ja-JP" dirty="0" smtClean="0"/>
          </a:p>
          <a:p>
            <a:r>
              <a:rPr kumimoji="1" lang="en-US" altLang="ja-JP" dirty="0" smtClean="0"/>
              <a:t>“Intelligent Robot”</a:t>
            </a:r>
            <a:r>
              <a:rPr kumimoji="1" lang="ja-JP" altLang="en-US" dirty="0" smtClean="0"/>
              <a:t>だと、</a:t>
            </a:r>
            <a:r>
              <a:rPr kumimoji="1" lang="en-US" altLang="ja-JP" dirty="0" smtClean="0"/>
              <a:t>3500</a:t>
            </a:r>
            <a:r>
              <a:rPr kumimoji="1" lang="ja-JP" altLang="en-US" dirty="0" smtClean="0"/>
              <a:t>件ぐらいまで検索結果を絞り込める。</a:t>
            </a:r>
            <a:endParaRPr kumimoji="1" lang="en-US" altLang="ja-JP" dirty="0" smtClean="0"/>
          </a:p>
          <a:p>
            <a:endParaRPr lang="en-US" altLang="ja-JP" dirty="0" smtClean="0"/>
          </a:p>
          <a:p>
            <a:r>
              <a:rPr kumimoji="1" lang="ja-JP" altLang="en-US" dirty="0" smtClean="0"/>
              <a:t>まだ多い？</a:t>
            </a:r>
            <a:endParaRPr kumimoji="1" lang="en-US" altLang="ja-JP" dirty="0" smtClean="0"/>
          </a:p>
          <a:p>
            <a:endParaRPr kumimoji="1" lang="en-US" altLang="ja-JP" dirty="0" smtClean="0"/>
          </a:p>
          <a:p>
            <a:endParaRPr lang="en-US" altLang="ja-JP" dirty="0" smtClean="0"/>
          </a:p>
          <a:p>
            <a:endParaRPr kumimoji="1" lang="ja-JP"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検索演習</a:t>
            </a:r>
            <a:r>
              <a:rPr lang="ja-JP" altLang="en-US" dirty="0" smtClean="0"/>
              <a:t>１：もっと絞り込み</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左側のメニューを見てみよう。</a:t>
            </a:r>
            <a:endParaRPr kumimoji="1" lang="en-US" altLang="ja-JP" dirty="0" smtClean="0"/>
          </a:p>
          <a:p>
            <a:r>
              <a:rPr lang="en-US" altLang="ja-JP" dirty="0" smtClean="0"/>
              <a:t>Content Type</a:t>
            </a:r>
          </a:p>
          <a:p>
            <a:r>
              <a:rPr lang="en-US" altLang="ja-JP" dirty="0" smtClean="0"/>
              <a:t>Journal/Book Title</a:t>
            </a:r>
          </a:p>
          <a:p>
            <a:r>
              <a:rPr kumimoji="1" lang="en-US" altLang="ja-JP" dirty="0" smtClean="0"/>
              <a:t>Topic</a:t>
            </a:r>
          </a:p>
          <a:p>
            <a:r>
              <a:rPr lang="en-US" altLang="ja-JP" dirty="0" smtClean="0"/>
              <a:t>Year</a:t>
            </a:r>
            <a:endParaRPr kumimoji="1" lang="en-US" altLang="ja-JP" dirty="0" smtClean="0"/>
          </a:p>
          <a:p>
            <a:r>
              <a:rPr lang="ja-JP" altLang="en-US" dirty="0" smtClean="0"/>
              <a:t>どんな条件で絞り込めるだろう？</a:t>
            </a:r>
            <a:endParaRPr lang="en-US" altLang="ja-JP" dirty="0" smtClean="0"/>
          </a:p>
          <a:p>
            <a:r>
              <a:rPr kumimoji="1" lang="ja-JP" altLang="en-US" dirty="0" smtClean="0"/>
              <a:t>検索結果</a:t>
            </a:r>
            <a:r>
              <a:rPr kumimoji="1" lang="ja-JP" altLang="en-US" dirty="0" smtClean="0"/>
              <a:t>は</a:t>
            </a:r>
            <a:r>
              <a:rPr kumimoji="1" lang="ja-JP" altLang="en-US" dirty="0" smtClean="0"/>
              <a:t>多すぎたり少なすぎたりしない</a:t>
            </a:r>
            <a:r>
              <a:rPr kumimoji="1" lang="ja-JP" altLang="en-US" dirty="0" smtClean="0"/>
              <a:t>か</a:t>
            </a:r>
            <a:r>
              <a:rPr kumimoji="1" lang="ja-JP" altLang="en-US" dirty="0" smtClean="0"/>
              <a:t>？</a:t>
            </a:r>
            <a:endParaRPr kumimoji="1" lang="en-US" altLang="ja-JP" dirty="0" smtClean="0"/>
          </a:p>
          <a:p>
            <a:endParaRPr kumimoji="1" lang="en-US" altLang="ja-JP" dirty="0" smtClean="0"/>
          </a:p>
          <a:p>
            <a:endParaRPr kumimoji="1" lang="ja-JP"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本日の概要</a:t>
            </a:r>
            <a:endParaRPr kumimoji="1" lang="ja-JP" altLang="en-US" dirty="0"/>
          </a:p>
        </p:txBody>
      </p:sp>
      <p:sp>
        <p:nvSpPr>
          <p:cNvPr id="3" name="コンテンツ プレースホルダ 2"/>
          <p:cNvSpPr>
            <a:spLocks noGrp="1"/>
          </p:cNvSpPr>
          <p:nvPr>
            <p:ph idx="1"/>
          </p:nvPr>
        </p:nvSpPr>
        <p:spPr/>
        <p:txBody>
          <a:bodyPr/>
          <a:lstStyle/>
          <a:p>
            <a:r>
              <a:rPr kumimoji="1" lang="en-US" altLang="ja-JP" sz="3600" dirty="0" smtClean="0"/>
              <a:t>Science Direct</a:t>
            </a:r>
            <a:r>
              <a:rPr kumimoji="1" lang="ja-JP" altLang="en-US" sz="3600" dirty="0" smtClean="0"/>
              <a:t>とは？</a:t>
            </a:r>
            <a:endParaRPr kumimoji="1" lang="en-US" altLang="ja-JP" sz="3600" dirty="0" smtClean="0"/>
          </a:p>
          <a:p>
            <a:r>
              <a:rPr kumimoji="1" lang="en-US" altLang="ja-JP" sz="3600" dirty="0" smtClean="0"/>
              <a:t>Science Direct</a:t>
            </a:r>
            <a:r>
              <a:rPr kumimoji="1" lang="ja-JP" altLang="en-US" sz="3600" dirty="0" smtClean="0"/>
              <a:t>の利用方法</a:t>
            </a:r>
            <a:endParaRPr kumimoji="1" lang="en-US" altLang="ja-JP" sz="3600" dirty="0" smtClean="0"/>
          </a:p>
          <a:p>
            <a:r>
              <a:rPr lang="ja-JP" altLang="en-US" sz="3600" dirty="0" smtClean="0"/>
              <a:t>注意事項</a:t>
            </a:r>
            <a:endParaRPr lang="en-US" altLang="ja-JP" sz="3600" dirty="0" smtClean="0"/>
          </a:p>
          <a:p>
            <a:r>
              <a:rPr lang="ja-JP" altLang="en-US" sz="3600" dirty="0" smtClean="0"/>
              <a:t>検索演習</a:t>
            </a:r>
            <a:endParaRPr lang="en-US" altLang="ja-JP" sz="3600" dirty="0" smtClean="0"/>
          </a:p>
          <a:p>
            <a:r>
              <a:rPr kumimoji="1" lang="ja-JP" altLang="en-US" sz="3600" dirty="0" smtClean="0"/>
              <a:t>便利な機能</a:t>
            </a:r>
            <a:endParaRPr kumimoji="1" lang="ja-JP" altLang="en-US" sz="3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検索演習２</a:t>
            </a:r>
            <a:endParaRPr kumimoji="1" lang="ja-JP" altLang="en-US" dirty="0"/>
          </a:p>
        </p:txBody>
      </p:sp>
      <p:sp>
        <p:nvSpPr>
          <p:cNvPr id="3" name="コンテンツ プレースホルダ 2"/>
          <p:cNvSpPr>
            <a:spLocks noGrp="1"/>
          </p:cNvSpPr>
          <p:nvPr>
            <p:ph idx="1"/>
          </p:nvPr>
        </p:nvSpPr>
        <p:spPr/>
        <p:txBody>
          <a:bodyPr/>
          <a:lstStyle/>
          <a:p>
            <a:r>
              <a:rPr lang="ja-JP" altLang="ja-JP" dirty="0" smtClean="0"/>
              <a:t>フィロウイルス科のウイルスによる出血熱の流行が発生した場合の対処（ワクチン等）について</a:t>
            </a:r>
            <a:r>
              <a:rPr lang="en-US" altLang="ja-JP" dirty="0" smtClean="0"/>
              <a:t>2008</a:t>
            </a:r>
            <a:r>
              <a:rPr lang="ja-JP" altLang="ja-JP" dirty="0" smtClean="0"/>
              <a:t>年に書かれた雑誌記事</a:t>
            </a:r>
            <a:r>
              <a:rPr lang="ja-JP" altLang="en-US" dirty="0" smtClean="0"/>
              <a:t>で、</a:t>
            </a:r>
            <a:endParaRPr lang="en-US" altLang="ja-JP" dirty="0" smtClean="0"/>
          </a:p>
          <a:p>
            <a:pPr>
              <a:buNone/>
            </a:pPr>
            <a:endParaRPr lang="en-US" altLang="ja-JP" dirty="0" smtClean="0"/>
          </a:p>
          <a:p>
            <a:r>
              <a:rPr lang="en-US" altLang="ja-JP" dirty="0" smtClean="0"/>
              <a:t>2</a:t>
            </a:r>
            <a:r>
              <a:rPr lang="ja-JP" altLang="ja-JP" dirty="0" smtClean="0"/>
              <a:t>種類のウイルスについて書かれたと考えられるもの</a:t>
            </a:r>
            <a:endParaRPr lang="en-US" altLang="ja-JP" dirty="0" smtClean="0"/>
          </a:p>
          <a:p>
            <a:pPr>
              <a:buNone/>
            </a:pPr>
            <a:endParaRPr lang="en-US" altLang="ja-JP" dirty="0" smtClean="0"/>
          </a:p>
          <a:p>
            <a:pPr>
              <a:buNone/>
            </a:pPr>
            <a:r>
              <a:rPr lang="ja-JP" altLang="en-US" dirty="0" smtClean="0"/>
              <a:t>を検索して見つけ出してみよう。</a:t>
            </a:r>
            <a:endParaRPr lang="en-US" altLang="ja-JP" dirty="0" smtClean="0"/>
          </a:p>
          <a:p>
            <a:pPr>
              <a:buNone/>
            </a:pPr>
            <a:endParaRPr kumimoji="1" lang="ja-JP"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検索</a:t>
            </a:r>
            <a:r>
              <a:rPr kumimoji="1" lang="ja-JP" altLang="en-US" dirty="0" smtClean="0"/>
              <a:t>演習</a:t>
            </a:r>
            <a:r>
              <a:rPr lang="ja-JP" altLang="en-US" dirty="0" smtClean="0"/>
              <a:t>２</a:t>
            </a:r>
            <a:r>
              <a:rPr kumimoji="1" lang="ja-JP" altLang="en-US" dirty="0" smtClean="0"/>
              <a:t>：</a:t>
            </a:r>
            <a:r>
              <a:rPr kumimoji="1" lang="ja-JP" altLang="en-US" dirty="0" smtClean="0"/>
              <a:t>検索の手掛かり</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出血熱は英語で何というだろう？</a:t>
            </a:r>
            <a:endParaRPr kumimoji="1" lang="en-US" altLang="ja-JP" dirty="0" smtClean="0"/>
          </a:p>
          <a:p>
            <a:pPr algn="r">
              <a:buNone/>
            </a:pPr>
            <a:r>
              <a:rPr lang="ja-JP" altLang="en-US" dirty="0" smtClean="0"/>
              <a:t>→辞書を引いてみよう</a:t>
            </a:r>
            <a:endParaRPr lang="en-US" altLang="ja-JP" dirty="0" smtClean="0"/>
          </a:p>
          <a:p>
            <a:pPr algn="r">
              <a:buNone/>
            </a:pPr>
            <a:endParaRPr kumimoji="1" lang="en-US" altLang="ja-JP" dirty="0" smtClean="0"/>
          </a:p>
          <a:p>
            <a:r>
              <a:rPr lang="ja-JP" altLang="en-US" dirty="0" smtClean="0"/>
              <a:t>フィロウィルスって何</a:t>
            </a:r>
            <a:r>
              <a:rPr lang="en-US" altLang="ja-JP" dirty="0" smtClean="0"/>
              <a:t>?</a:t>
            </a:r>
          </a:p>
          <a:p>
            <a:pPr algn="r">
              <a:buNone/>
            </a:pPr>
            <a:r>
              <a:rPr kumimoji="1" lang="ja-JP" altLang="en-US" dirty="0" smtClean="0"/>
              <a:t>→困った時の</a:t>
            </a:r>
            <a:r>
              <a:rPr kumimoji="1" lang="en-US" altLang="ja-JP" dirty="0" err="1" smtClean="0"/>
              <a:t>google</a:t>
            </a:r>
            <a:r>
              <a:rPr kumimoji="1" lang="ja-JP" altLang="en-US" dirty="0" smtClean="0"/>
              <a:t>先生</a:t>
            </a:r>
            <a:endParaRPr kumimoji="1" lang="en-US" altLang="ja-JP" dirty="0" smtClean="0"/>
          </a:p>
          <a:p>
            <a:pPr algn="r">
              <a:buNone/>
            </a:pPr>
            <a:r>
              <a:rPr lang="ja-JP" altLang="en-US" dirty="0" smtClean="0"/>
              <a:t>→ウィキペディア</a:t>
            </a:r>
            <a:endParaRPr kumimoji="1" lang="en-US" altLang="ja-JP" dirty="0" smtClean="0"/>
          </a:p>
          <a:p>
            <a:pPr algn="r">
              <a:buNone/>
            </a:pPr>
            <a:r>
              <a:rPr lang="ja-JP" altLang="en-US" dirty="0" smtClean="0"/>
              <a:t>→医学分野の専門辞典</a:t>
            </a:r>
            <a:endParaRPr kumimoji="1" lang="ja-JP"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検索</a:t>
            </a:r>
            <a:r>
              <a:rPr kumimoji="1" lang="ja-JP" altLang="en-US" dirty="0" smtClean="0"/>
              <a:t>演習</a:t>
            </a:r>
            <a:r>
              <a:rPr lang="ja-JP" altLang="en-US" dirty="0" smtClean="0"/>
              <a:t>２</a:t>
            </a:r>
            <a:r>
              <a:rPr kumimoji="1" lang="ja-JP" altLang="en-US" dirty="0" smtClean="0"/>
              <a:t>：</a:t>
            </a:r>
            <a:r>
              <a:rPr kumimoji="1" lang="ja-JP" altLang="en-US" dirty="0" smtClean="0"/>
              <a:t>検索してみよう</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Hemorrhagic fever</a:t>
            </a:r>
          </a:p>
          <a:p>
            <a:r>
              <a:rPr lang="ja-JP" altLang="en-US" dirty="0" smtClean="0"/>
              <a:t>雑誌の記事→</a:t>
            </a:r>
            <a:r>
              <a:rPr lang="en-US" altLang="ja-JP" dirty="0" smtClean="0"/>
              <a:t>journal</a:t>
            </a:r>
            <a:r>
              <a:rPr lang="ja-JP" altLang="en-US" dirty="0" smtClean="0"/>
              <a:t>にチェック</a:t>
            </a:r>
            <a:endParaRPr lang="en-US" altLang="ja-JP" dirty="0" smtClean="0"/>
          </a:p>
          <a:p>
            <a:r>
              <a:rPr kumimoji="1" lang="ja-JP" altLang="en-US" dirty="0" smtClean="0"/>
              <a:t>記事の分野→医学分野なので、</a:t>
            </a:r>
            <a:r>
              <a:rPr kumimoji="1" lang="en-US" altLang="ja-JP" dirty="0" smtClean="0"/>
              <a:t>medicine</a:t>
            </a:r>
          </a:p>
          <a:p>
            <a:r>
              <a:rPr lang="ja-JP" altLang="en-US" dirty="0" smtClean="0"/>
              <a:t>記事の年代→</a:t>
            </a:r>
            <a:r>
              <a:rPr lang="en-US" altLang="ja-JP" dirty="0" smtClean="0"/>
              <a:t>2008</a:t>
            </a:r>
            <a:r>
              <a:rPr lang="ja-JP" altLang="en-US" dirty="0" smtClean="0"/>
              <a:t>年</a:t>
            </a:r>
            <a:endParaRPr kumimoji="1" lang="ja-JP"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検索</a:t>
            </a:r>
            <a:r>
              <a:rPr lang="ja-JP" altLang="en-US" dirty="0" smtClean="0"/>
              <a:t>演習</a:t>
            </a:r>
            <a:r>
              <a:rPr lang="ja-JP" altLang="en-US" dirty="0" smtClean="0"/>
              <a:t>２</a:t>
            </a:r>
            <a:r>
              <a:rPr lang="ja-JP" altLang="en-US" dirty="0" smtClean="0"/>
              <a:t>：</a:t>
            </a:r>
            <a:r>
              <a:rPr lang="ja-JP" altLang="en-US" dirty="0" smtClean="0"/>
              <a:t>どんな結果？</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記事は</a:t>
            </a:r>
            <a:r>
              <a:rPr kumimoji="1" lang="en-US" altLang="ja-JP" dirty="0" smtClean="0"/>
              <a:t>750</a:t>
            </a:r>
            <a:r>
              <a:rPr kumimoji="1" lang="ja-JP" altLang="en-US" dirty="0" smtClean="0"/>
              <a:t>件くらいが検索される。</a:t>
            </a:r>
            <a:endParaRPr kumimoji="1" lang="en-US" altLang="ja-JP" dirty="0" smtClean="0"/>
          </a:p>
          <a:p>
            <a:endParaRPr kumimoji="1" lang="en-US" altLang="ja-JP" dirty="0" smtClean="0"/>
          </a:p>
          <a:p>
            <a:r>
              <a:rPr lang="ja-JP" altLang="en-US" dirty="0" smtClean="0"/>
              <a:t>問題の条件を思い出してみよう。上から見て行くと・・・</a:t>
            </a:r>
            <a:endParaRPr lang="en-US" altLang="ja-JP" dirty="0" smtClean="0"/>
          </a:p>
          <a:p>
            <a:endParaRPr lang="en-US" altLang="ja-JP" dirty="0" smtClean="0"/>
          </a:p>
          <a:p>
            <a:r>
              <a:rPr lang="ja-JP" altLang="en-US" dirty="0" smtClean="0"/>
              <a:t>これかな？と思ったら</a:t>
            </a:r>
            <a:r>
              <a:rPr lang="en-US" altLang="ja-JP" dirty="0" smtClean="0"/>
              <a:t>show preview</a:t>
            </a:r>
            <a:r>
              <a:rPr lang="ja-JP" altLang="en-US" dirty="0" smtClean="0"/>
              <a:t>をクリックして、論文の抄録（要約）を見る。</a:t>
            </a:r>
            <a:endParaRPr lang="en-US" altLang="ja-JP" dirty="0" smtClean="0"/>
          </a:p>
          <a:p>
            <a:endParaRPr lang="en-US" altLang="ja-JP" dirty="0" smtClean="0"/>
          </a:p>
          <a:p>
            <a:endParaRPr lang="en-US" altLang="ja-JP" dirty="0" smtClean="0"/>
          </a:p>
          <a:p>
            <a:endParaRPr kumimoji="1" lang="ja-JP"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検索</a:t>
            </a:r>
            <a:r>
              <a:rPr lang="ja-JP" altLang="en-US" dirty="0" smtClean="0"/>
              <a:t>演習</a:t>
            </a:r>
            <a:r>
              <a:rPr lang="ja-JP" altLang="en-US" dirty="0" smtClean="0"/>
              <a:t>２</a:t>
            </a:r>
            <a:r>
              <a:rPr lang="ja-JP" altLang="en-US" dirty="0" smtClean="0"/>
              <a:t>：</a:t>
            </a:r>
            <a:r>
              <a:rPr lang="ja-JP" altLang="en-US" sz="4000" dirty="0" smtClean="0"/>
              <a:t>文献の中身を判断する</a:t>
            </a:r>
            <a:endParaRPr kumimoji="1" lang="ja-JP" altLang="en-US" sz="4000" dirty="0"/>
          </a:p>
        </p:txBody>
      </p:sp>
      <p:sp>
        <p:nvSpPr>
          <p:cNvPr id="3" name="コンテンツ プレースホルダ 2"/>
          <p:cNvSpPr>
            <a:spLocks noGrp="1"/>
          </p:cNvSpPr>
          <p:nvPr>
            <p:ph idx="1"/>
          </p:nvPr>
        </p:nvSpPr>
        <p:spPr/>
        <p:txBody>
          <a:bodyPr/>
          <a:lstStyle/>
          <a:p>
            <a:r>
              <a:rPr kumimoji="1" lang="ja-JP" altLang="en-US" dirty="0" smtClean="0"/>
              <a:t>抄録を見てみよう。</a:t>
            </a:r>
            <a:endParaRPr kumimoji="1" lang="en-US" altLang="ja-JP" dirty="0" smtClean="0"/>
          </a:p>
          <a:p>
            <a:pPr>
              <a:buNone/>
            </a:pPr>
            <a:endParaRPr kumimoji="1" lang="en-US" altLang="ja-JP" dirty="0" smtClean="0"/>
          </a:p>
          <a:p>
            <a:r>
              <a:rPr lang="ja-JP" altLang="en-US" dirty="0" smtClean="0"/>
              <a:t>それは自分の求めていた文献か？</a:t>
            </a:r>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endParaRPr kumimoji="1" lang="ja-JP"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kumimoji="1" lang="ja-JP" altLang="en-US" dirty="0" smtClean="0"/>
              <a:t>その他便利な機能</a:t>
            </a:r>
            <a:endParaRPr kumimoji="1" lang="ja-JP" altLang="en-US" dirty="0"/>
          </a:p>
        </p:txBody>
      </p:sp>
      <p:sp>
        <p:nvSpPr>
          <p:cNvPr id="5" name="サブタイトル 4"/>
          <p:cNvSpPr>
            <a:spLocks noGrp="1"/>
          </p:cNvSpPr>
          <p:nvPr>
            <p:ph type="subTitle" idx="1"/>
          </p:nvPr>
        </p:nvSpPr>
        <p:spPr/>
        <p:txBody>
          <a:bodyPr/>
          <a:lstStyle/>
          <a:p>
            <a:endParaRPr kumimoji="1" lang="ja-JP"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タイトル 1"/>
          <p:cNvSpPr>
            <a:spLocks noGrp="1"/>
          </p:cNvSpPr>
          <p:nvPr>
            <p:ph type="title"/>
          </p:nvPr>
        </p:nvSpPr>
        <p:spPr/>
        <p:txBody>
          <a:bodyPr/>
          <a:lstStyle/>
          <a:p>
            <a:r>
              <a:rPr lang="ja-JP" altLang="en-US" dirty="0" smtClean="0"/>
              <a:t>個人ユーザ登録</a:t>
            </a:r>
          </a:p>
        </p:txBody>
      </p:sp>
      <p:pic>
        <p:nvPicPr>
          <p:cNvPr id="4" name="図 3" descr="SD1.JPG"/>
          <p:cNvPicPr>
            <a:picLocks noChangeAspect="1"/>
          </p:cNvPicPr>
          <p:nvPr/>
        </p:nvPicPr>
        <p:blipFill>
          <a:blip r:embed="rId3" cstate="print"/>
          <a:stretch>
            <a:fillRect/>
          </a:stretch>
        </p:blipFill>
        <p:spPr>
          <a:xfrm>
            <a:off x="1259632" y="1196752"/>
            <a:ext cx="6705600" cy="5228273"/>
          </a:xfrm>
          <a:prstGeom prst="rect">
            <a:avLst/>
          </a:prstGeom>
        </p:spPr>
      </p:pic>
      <p:sp>
        <p:nvSpPr>
          <p:cNvPr id="8" name="テキスト ボックス 15"/>
          <p:cNvSpPr txBox="1">
            <a:spLocks noChangeArrowheads="1"/>
          </p:cNvSpPr>
          <p:nvPr/>
        </p:nvSpPr>
        <p:spPr bwMode="auto">
          <a:xfrm>
            <a:off x="3347864" y="3861048"/>
            <a:ext cx="4536430" cy="1938992"/>
          </a:xfrm>
          <a:prstGeom prst="rect">
            <a:avLst/>
          </a:prstGeom>
          <a:solidFill>
            <a:srgbClr val="00B050"/>
          </a:solidFill>
          <a:ln w="9525">
            <a:solidFill>
              <a:schemeClr val="tx1"/>
            </a:solidFill>
            <a:miter lim="800000"/>
            <a:headEnd/>
            <a:tailEnd/>
          </a:ln>
        </p:spPr>
        <p:txBody>
          <a:bodyPr wrap="square">
            <a:spAutoFit/>
          </a:bodyPr>
          <a:lstStyle/>
          <a:p>
            <a:r>
              <a:rPr lang="ja-JP" altLang="en-US" sz="2400" dirty="0" smtClean="0">
                <a:solidFill>
                  <a:schemeClr val="bg1"/>
                </a:solidFill>
              </a:rPr>
              <a:t>自分専用のアカウントを持つことで、記事を検索したり読んだりする以外にも、色々便利な機能が使えます。</a:t>
            </a:r>
            <a:endParaRPr lang="en-US" altLang="ja-JP" sz="2400" dirty="0" smtClean="0">
              <a:solidFill>
                <a:schemeClr val="bg1"/>
              </a:solidFill>
            </a:endParaRPr>
          </a:p>
          <a:p>
            <a:r>
              <a:rPr lang="ja-JP" altLang="en-US" sz="2400" dirty="0" smtClean="0">
                <a:solidFill>
                  <a:schemeClr val="bg1"/>
                </a:solidFill>
              </a:rPr>
              <a:t>ここをクリックして登録。</a:t>
            </a:r>
            <a:endParaRPr lang="en-US" altLang="ja-JP" sz="2400" dirty="0" smtClean="0">
              <a:solidFill>
                <a:schemeClr val="bg1"/>
              </a:solidFill>
            </a:endParaRPr>
          </a:p>
        </p:txBody>
      </p:sp>
      <p:cxnSp>
        <p:nvCxnSpPr>
          <p:cNvPr id="9" name="直線矢印コネクタ 8"/>
          <p:cNvCxnSpPr/>
          <p:nvPr/>
        </p:nvCxnSpPr>
        <p:spPr>
          <a:xfrm flipV="1">
            <a:off x="4716018" y="2276872"/>
            <a:ext cx="1800198" cy="151216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円/楕円 11"/>
          <p:cNvSpPr/>
          <p:nvPr/>
        </p:nvSpPr>
        <p:spPr>
          <a:xfrm>
            <a:off x="6444208" y="1916832"/>
            <a:ext cx="432048"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個人ユーザ登録</a:t>
            </a:r>
            <a:endParaRPr kumimoji="1" lang="ja-JP" altLang="en-US" dirty="0"/>
          </a:p>
        </p:txBody>
      </p:sp>
      <p:pic>
        <p:nvPicPr>
          <p:cNvPr id="4" name="図 3" descr="SD4.JPG"/>
          <p:cNvPicPr>
            <a:picLocks noChangeAspect="1"/>
          </p:cNvPicPr>
          <p:nvPr/>
        </p:nvPicPr>
        <p:blipFill>
          <a:blip r:embed="rId3" cstate="print"/>
          <a:stretch>
            <a:fillRect/>
          </a:stretch>
        </p:blipFill>
        <p:spPr>
          <a:xfrm>
            <a:off x="1187624" y="1268760"/>
            <a:ext cx="6705600" cy="5228273"/>
          </a:xfrm>
          <a:prstGeom prst="rect">
            <a:avLst/>
          </a:prstGeom>
        </p:spPr>
      </p:pic>
      <p:sp>
        <p:nvSpPr>
          <p:cNvPr id="5" name="テキスト ボックス 15"/>
          <p:cNvSpPr txBox="1">
            <a:spLocks noChangeArrowheads="1"/>
          </p:cNvSpPr>
          <p:nvPr/>
        </p:nvSpPr>
        <p:spPr bwMode="auto">
          <a:xfrm>
            <a:off x="4211960" y="4365104"/>
            <a:ext cx="4536430" cy="1569660"/>
          </a:xfrm>
          <a:prstGeom prst="rect">
            <a:avLst/>
          </a:prstGeom>
          <a:solidFill>
            <a:srgbClr val="00B050"/>
          </a:solidFill>
          <a:ln w="9525">
            <a:solidFill>
              <a:schemeClr val="tx1"/>
            </a:solidFill>
            <a:miter lim="800000"/>
            <a:headEnd/>
            <a:tailEnd/>
          </a:ln>
        </p:spPr>
        <p:txBody>
          <a:bodyPr wrap="square">
            <a:spAutoFit/>
          </a:bodyPr>
          <a:lstStyle/>
          <a:p>
            <a:r>
              <a:rPr lang="ja-JP" altLang="en-US" sz="2400" dirty="0" smtClean="0">
                <a:solidFill>
                  <a:schemeClr val="bg1"/>
                </a:solidFill>
              </a:rPr>
              <a:t>登録画面。姓名や職業、各種お知らせサービスに使うメールアドレス、パスワードや興味のある学術分野などを設定して登録。</a:t>
            </a:r>
            <a:endParaRPr lang="en-US" altLang="ja-JP" sz="2400" dirty="0" smtClean="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アラート機能</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自動お知らせサービスのことです。</a:t>
            </a:r>
            <a:endParaRPr lang="en-US" altLang="ja-JP" dirty="0" smtClean="0"/>
          </a:p>
          <a:p>
            <a:pPr>
              <a:buNone/>
            </a:pPr>
            <a:endParaRPr lang="en-US" altLang="ja-JP" dirty="0" smtClean="0"/>
          </a:p>
          <a:p>
            <a:r>
              <a:rPr lang="ja-JP" altLang="en-US" dirty="0" smtClean="0"/>
              <a:t>あらかじめ条件を指定しておくと、その条件に適合した論文が発表されたときに、メールでお知らせしてくれます。</a:t>
            </a:r>
            <a:endParaRPr lang="en-US" altLang="ja-JP" dirty="0" smtClean="0"/>
          </a:p>
          <a:p>
            <a:pPr>
              <a:buNone/>
            </a:pPr>
            <a:endParaRPr lang="en-US" altLang="ja-JP" dirty="0" smtClean="0"/>
          </a:p>
          <a:p>
            <a:pPr>
              <a:buNone/>
            </a:pPr>
            <a:endParaRPr kumimoji="1" lang="en-US" altLang="ja-JP"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Search Alerts</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登録した検索条件に合致する論文が掲載された時に通知してくれます。</a:t>
            </a:r>
            <a:endParaRPr lang="en-US" altLang="ja-JP" dirty="0" smtClean="0"/>
          </a:p>
          <a:p>
            <a:pPr>
              <a:buNone/>
            </a:pPr>
            <a:endParaRPr lang="en-US" altLang="ja-JP" dirty="0" smtClean="0"/>
          </a:p>
          <a:p>
            <a:pPr marL="514350" indent="-514350">
              <a:buFont typeface="+mj-lt"/>
              <a:buAutoNum type="arabicPeriod"/>
            </a:pPr>
            <a:r>
              <a:rPr lang="en-US" altLang="ja-JP" sz="2800" dirty="0" smtClean="0"/>
              <a:t>Search</a:t>
            </a:r>
            <a:r>
              <a:rPr lang="ja-JP" altLang="en-US" sz="2800" dirty="0" smtClean="0"/>
              <a:t>で検索した検索結果の画面で、「</a:t>
            </a:r>
            <a:r>
              <a:rPr lang="en-US" altLang="ja-JP" sz="2800" dirty="0" smtClean="0">
                <a:solidFill>
                  <a:srgbClr val="FF0000"/>
                </a:solidFill>
              </a:rPr>
              <a:t>Save as search alert</a:t>
            </a:r>
            <a:r>
              <a:rPr lang="ja-JP" altLang="en-US" sz="2800" dirty="0" smtClean="0"/>
              <a:t>」をクリック。</a:t>
            </a:r>
            <a:endParaRPr lang="en-US" altLang="ja-JP" sz="2800" dirty="0" smtClean="0"/>
          </a:p>
          <a:p>
            <a:pPr marL="514350" indent="-514350">
              <a:buFont typeface="+mj-lt"/>
              <a:buAutoNum type="arabicPeriod"/>
            </a:pPr>
            <a:r>
              <a:rPr lang="ja-JP" altLang="en-US" sz="2800" dirty="0" smtClean="0"/>
              <a:t>お知らせの頻度や、メールの送り先などを設定して、「</a:t>
            </a:r>
            <a:r>
              <a:rPr lang="en-US" altLang="ja-JP" sz="2800" dirty="0" smtClean="0">
                <a:solidFill>
                  <a:srgbClr val="FF0000"/>
                </a:solidFill>
              </a:rPr>
              <a:t>Save Alert</a:t>
            </a:r>
            <a:r>
              <a:rPr lang="ja-JP" altLang="en-US" sz="2800" dirty="0" smtClean="0"/>
              <a:t>」をクリック。</a:t>
            </a:r>
            <a:endParaRPr lang="en-US" altLang="ja-JP" sz="2800" dirty="0" smtClean="0"/>
          </a:p>
          <a:p>
            <a:endParaRPr kumimoji="1" lang="ja-JP"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タイトル 1"/>
          <p:cNvSpPr>
            <a:spLocks noGrp="1"/>
          </p:cNvSpPr>
          <p:nvPr>
            <p:ph type="title"/>
          </p:nvPr>
        </p:nvSpPr>
        <p:spPr/>
        <p:txBody>
          <a:bodyPr/>
          <a:lstStyle/>
          <a:p>
            <a:r>
              <a:rPr lang="en-US" altLang="ja-JP" dirty="0" smtClean="0"/>
              <a:t>Science Direct</a:t>
            </a:r>
            <a:r>
              <a:rPr lang="ja-JP" altLang="en-US" dirty="0" smtClean="0"/>
              <a:t>とは？</a:t>
            </a:r>
          </a:p>
        </p:txBody>
      </p:sp>
      <p:sp>
        <p:nvSpPr>
          <p:cNvPr id="16386" name="コンテンツ プレースホルダ 2"/>
          <p:cNvSpPr>
            <a:spLocks noGrp="1"/>
          </p:cNvSpPr>
          <p:nvPr>
            <p:ph idx="1"/>
          </p:nvPr>
        </p:nvSpPr>
        <p:spPr/>
        <p:txBody>
          <a:bodyPr/>
          <a:lstStyle/>
          <a:p>
            <a:r>
              <a:rPr lang="ja-JP" altLang="en-US" dirty="0" smtClean="0"/>
              <a:t>学術雑誌</a:t>
            </a:r>
            <a:r>
              <a:rPr lang="en-US" altLang="ja-JP" dirty="0" smtClean="0"/>
              <a:t>(</a:t>
            </a:r>
            <a:r>
              <a:rPr lang="ja-JP" altLang="en-US" dirty="0" smtClean="0"/>
              <a:t>論文</a:t>
            </a:r>
            <a:r>
              <a:rPr lang="en-US" altLang="ja-JP" dirty="0" smtClean="0"/>
              <a:t>)</a:t>
            </a:r>
            <a:r>
              <a:rPr lang="ja-JP" altLang="en-US" dirty="0" smtClean="0"/>
              <a:t>をオンラインで読めるサイトです。</a:t>
            </a:r>
            <a:endParaRPr lang="en-US" altLang="ja-JP" dirty="0" smtClean="0"/>
          </a:p>
          <a:p>
            <a:endParaRPr lang="en-US" altLang="ja-JP" dirty="0" smtClean="0"/>
          </a:p>
          <a:p>
            <a:r>
              <a:rPr lang="ja-JP" altLang="en-US" dirty="0" smtClean="0"/>
              <a:t>茨城大学では、約</a:t>
            </a:r>
            <a:r>
              <a:rPr lang="en-US" altLang="ja-JP" dirty="0" smtClean="0"/>
              <a:t>2000</a:t>
            </a:r>
            <a:r>
              <a:rPr lang="ja-JP" altLang="en-US" dirty="0" smtClean="0"/>
              <a:t>種類の学術雑誌を、このサイトで読むことができます。</a:t>
            </a:r>
            <a:endParaRPr lang="en-US" altLang="ja-JP" dirty="0" smtClean="0"/>
          </a:p>
          <a:p>
            <a:endParaRPr lang="en-US" altLang="ja-JP" dirty="0" smtClean="0"/>
          </a:p>
          <a:p>
            <a:r>
              <a:rPr lang="ja-JP" altLang="en-US" dirty="0" smtClean="0"/>
              <a:t>学内のパソコンから</a:t>
            </a:r>
            <a:r>
              <a:rPr lang="en-US" altLang="ja-JP" dirty="0" smtClean="0"/>
              <a:t>24</a:t>
            </a:r>
            <a:r>
              <a:rPr lang="ja-JP" altLang="en-US" dirty="0" smtClean="0"/>
              <a:t>時間利用可能です。</a:t>
            </a:r>
            <a:endParaRPr lang="en-US" altLang="ja-JP" dirty="0" smtClean="0"/>
          </a:p>
          <a:p>
            <a:endParaRPr lang="en-US" altLang="ja-JP" dirty="0" smtClean="0"/>
          </a:p>
          <a:p>
            <a:endParaRPr lang="en-US" altLang="ja-JP" dirty="0" smtClean="0"/>
          </a:p>
          <a:p>
            <a:endParaRPr lang="en-US" altLang="ja-JP" dirty="0" smtClean="0"/>
          </a:p>
          <a:p>
            <a:endParaRPr lang="ja-JP" altLang="en-US"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Topic Alerts</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特定のテーマに関連する論文が掲載された時に通知してくれます。</a:t>
            </a:r>
            <a:endParaRPr lang="en-US" altLang="ja-JP" dirty="0" smtClean="0"/>
          </a:p>
          <a:p>
            <a:endParaRPr lang="en-US" altLang="ja-JP" dirty="0" smtClean="0"/>
          </a:p>
          <a:p>
            <a:pPr marL="514350" indent="-514350">
              <a:buFont typeface="+mj-lt"/>
              <a:buAutoNum type="arabicPeriod"/>
            </a:pPr>
            <a:r>
              <a:rPr lang="ja-JP" altLang="en-US" sz="2800" dirty="0" smtClean="0"/>
              <a:t>ホーム画面上部の「</a:t>
            </a:r>
            <a:r>
              <a:rPr lang="en-US" altLang="ja-JP" sz="2800" dirty="0" smtClean="0">
                <a:solidFill>
                  <a:srgbClr val="FF0000"/>
                </a:solidFill>
              </a:rPr>
              <a:t>My alerts</a:t>
            </a:r>
            <a:r>
              <a:rPr lang="ja-JP" altLang="en-US" sz="2800" dirty="0" smtClean="0"/>
              <a:t>」タブをクリック。</a:t>
            </a:r>
            <a:endParaRPr lang="en-US" altLang="ja-JP" sz="2800" dirty="0" smtClean="0"/>
          </a:p>
          <a:p>
            <a:pPr marL="514350" indent="-514350">
              <a:buFont typeface="+mj-lt"/>
              <a:buAutoNum type="arabicPeriod"/>
            </a:pPr>
            <a:r>
              <a:rPr lang="ja-JP" altLang="en-US" sz="2800" dirty="0" smtClean="0"/>
              <a:t>「</a:t>
            </a:r>
            <a:r>
              <a:rPr lang="en-US" altLang="ja-JP" sz="2800" dirty="0" smtClean="0">
                <a:solidFill>
                  <a:srgbClr val="FF0000"/>
                </a:solidFill>
              </a:rPr>
              <a:t>Select the Topic Alerts in which you are interested</a:t>
            </a:r>
            <a:r>
              <a:rPr lang="ja-JP" altLang="en-US" sz="2800" dirty="0" smtClean="0"/>
              <a:t>」をクリック。</a:t>
            </a:r>
            <a:endParaRPr lang="en-US" altLang="ja-JP" sz="2800" dirty="0" smtClean="0"/>
          </a:p>
          <a:p>
            <a:pPr marL="514350" indent="-514350">
              <a:buFont typeface="+mj-lt"/>
              <a:buAutoNum type="arabicPeriod"/>
            </a:pPr>
            <a:r>
              <a:rPr lang="ja-JP" altLang="en-US" sz="2800" dirty="0" smtClean="0"/>
              <a:t>興味のある分野を選択するよう言われるので、選択して「</a:t>
            </a:r>
            <a:r>
              <a:rPr lang="en-US" altLang="ja-JP" sz="2800" dirty="0" smtClean="0">
                <a:solidFill>
                  <a:srgbClr val="FF0000"/>
                </a:solidFill>
              </a:rPr>
              <a:t>Save</a:t>
            </a:r>
            <a:r>
              <a:rPr lang="ja-JP" altLang="en-US" sz="2800" dirty="0" smtClean="0"/>
              <a:t>」をクリック。</a:t>
            </a:r>
            <a:endParaRPr lang="ja-JP" altLang="en-GB" sz="2800" dirty="0" smtClean="0"/>
          </a:p>
          <a:p>
            <a:endParaRPr kumimoji="1" lang="ja-JP"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Volume/Issue Alerts</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登録した雑誌の最新号が掲載された時に通知してくれます。</a:t>
            </a:r>
            <a:endParaRPr lang="en-US" altLang="ja-JP" dirty="0" smtClean="0"/>
          </a:p>
          <a:p>
            <a:endParaRPr lang="en-US" altLang="ja-JP" dirty="0" smtClean="0"/>
          </a:p>
          <a:p>
            <a:r>
              <a:rPr lang="en-US" altLang="ja-JP" dirty="0" smtClean="0"/>
              <a:t>Browse</a:t>
            </a:r>
            <a:r>
              <a:rPr lang="ja-JP" altLang="en-US" dirty="0" smtClean="0"/>
              <a:t>機能で表示されるリストの右端に、「</a:t>
            </a:r>
            <a:r>
              <a:rPr lang="en-US" altLang="ja-JP" dirty="0" err="1" smtClean="0"/>
              <a:t>Vol</a:t>
            </a:r>
            <a:r>
              <a:rPr lang="en-US" altLang="ja-JP" dirty="0" smtClean="0"/>
              <a:t>/Issue alerts</a:t>
            </a:r>
            <a:r>
              <a:rPr lang="ja-JP" altLang="en-US" dirty="0" smtClean="0"/>
              <a:t>」のチェックボックスがあるので、チェックを入れて「</a:t>
            </a:r>
            <a:r>
              <a:rPr lang="en-US" altLang="ja-JP" dirty="0" smtClean="0">
                <a:solidFill>
                  <a:srgbClr val="FF0000"/>
                </a:solidFill>
              </a:rPr>
              <a:t>Apply</a:t>
            </a:r>
            <a:r>
              <a:rPr lang="ja-JP" altLang="en-US" dirty="0" smtClean="0"/>
              <a:t>」をクリック。</a:t>
            </a:r>
            <a:endParaRPr lang="en-US" altLang="ja-JP" dirty="0" smtClean="0"/>
          </a:p>
          <a:p>
            <a:endParaRPr kumimoji="1" lang="ja-JP"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質問等の問合せ先</a:t>
            </a:r>
            <a:endParaRPr kumimoji="1" lang="ja-JP" altLang="en-US" dirty="0"/>
          </a:p>
        </p:txBody>
      </p:sp>
      <p:sp>
        <p:nvSpPr>
          <p:cNvPr id="3" name="コンテンツ プレースホルダ 2"/>
          <p:cNvSpPr>
            <a:spLocks noGrp="1"/>
          </p:cNvSpPr>
          <p:nvPr>
            <p:ph idx="1"/>
          </p:nvPr>
        </p:nvSpPr>
        <p:spPr/>
        <p:txBody>
          <a:bodyPr/>
          <a:lstStyle/>
          <a:p>
            <a:r>
              <a:rPr lang="ja-JP" altLang="en-US" smtClean="0"/>
              <a:t>わからないことがあったら、</a:t>
            </a:r>
            <a:r>
              <a:rPr lang="ja-JP" altLang="en-US" dirty="0" smtClean="0"/>
              <a:t>気楽に質問して</a:t>
            </a:r>
            <a:r>
              <a:rPr lang="ja-JP" altLang="en-US" smtClean="0"/>
              <a:t>ください。皆さんの疑問・質問に答えるのも、図書館のお仕事です。</a:t>
            </a:r>
            <a:endParaRPr lang="en-US" altLang="ja-JP" dirty="0" smtClean="0"/>
          </a:p>
          <a:p>
            <a:pPr>
              <a:buNone/>
            </a:pPr>
            <a:endParaRPr lang="en-US" altLang="ja-JP" dirty="0" smtClean="0"/>
          </a:p>
          <a:p>
            <a:r>
              <a:rPr kumimoji="1" lang="ja-JP" altLang="en-US" dirty="0" smtClean="0"/>
              <a:t>電話：</a:t>
            </a:r>
            <a:r>
              <a:rPr kumimoji="1" lang="en-US" altLang="ja-JP" dirty="0" smtClean="0"/>
              <a:t>029-228-8551</a:t>
            </a:r>
          </a:p>
          <a:p>
            <a:r>
              <a:rPr lang="ja-JP" altLang="en-US" dirty="0" smtClean="0"/>
              <a:t>メール：</a:t>
            </a:r>
            <a:r>
              <a:rPr lang="en-US" altLang="ja-JP" dirty="0" smtClean="0">
                <a:hlinkClick r:id="rId3"/>
              </a:rPr>
              <a:t>joshis@mx.ibaraki.ac.jp</a:t>
            </a:r>
            <a:endParaRPr kumimoji="1" lang="ja-JP"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タイトル 1"/>
          <p:cNvSpPr>
            <a:spLocks noGrp="1"/>
          </p:cNvSpPr>
          <p:nvPr>
            <p:ph type="title"/>
          </p:nvPr>
        </p:nvSpPr>
        <p:spPr/>
        <p:txBody>
          <a:bodyPr/>
          <a:lstStyle/>
          <a:p>
            <a:r>
              <a:rPr lang="ja-JP" altLang="en-US" dirty="0" smtClean="0"/>
              <a:t>こんなサイトです</a:t>
            </a:r>
          </a:p>
        </p:txBody>
      </p:sp>
      <p:pic>
        <p:nvPicPr>
          <p:cNvPr id="18434" name="コンテンツ プレースホルダ 3" descr="SD1.JPG"/>
          <p:cNvPicPr>
            <a:picLocks noGrp="1" noChangeAspect="1"/>
          </p:cNvPicPr>
          <p:nvPr>
            <p:ph idx="1"/>
          </p:nvPr>
        </p:nvPicPr>
        <p:blipFill>
          <a:blip r:embed="rId3" cstate="print"/>
          <a:srcRect/>
          <a:stretch>
            <a:fillRect/>
          </a:stretch>
        </p:blipFill>
        <p:spPr>
          <a:xfrm>
            <a:off x="1331913" y="1196975"/>
            <a:ext cx="6705600" cy="5227638"/>
          </a:xfrm>
        </p:spPr>
      </p:pic>
      <p:sp>
        <p:nvSpPr>
          <p:cNvPr id="18435" name="テキスト ボックス 4"/>
          <p:cNvSpPr txBox="1">
            <a:spLocks noChangeArrowheads="1"/>
          </p:cNvSpPr>
          <p:nvPr/>
        </p:nvSpPr>
        <p:spPr bwMode="auto">
          <a:xfrm>
            <a:off x="3779838" y="6381750"/>
            <a:ext cx="4392612" cy="461963"/>
          </a:xfrm>
          <a:prstGeom prst="rect">
            <a:avLst/>
          </a:prstGeom>
          <a:noFill/>
          <a:ln w="9525">
            <a:noFill/>
            <a:miter lim="800000"/>
            <a:headEnd/>
            <a:tailEnd/>
          </a:ln>
        </p:spPr>
        <p:txBody>
          <a:bodyPr>
            <a:spAutoFit/>
          </a:bodyPr>
          <a:lstStyle/>
          <a:p>
            <a:r>
              <a:rPr lang="en-US" altLang="ja-JP" sz="2400" dirty="0">
                <a:solidFill>
                  <a:srgbClr val="0000FF"/>
                </a:solidFill>
                <a:latin typeface="Calibri" pitchFamily="34" charset="0"/>
              </a:rPr>
              <a:t>http://www.sciencedirect.com/</a:t>
            </a:r>
            <a:endParaRPr lang="ja-JP" altLang="en-US" sz="2400" dirty="0">
              <a:solidFill>
                <a:srgbClr val="0000FF"/>
              </a:solidFill>
              <a:latin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タイトル 1"/>
          <p:cNvSpPr>
            <a:spLocks noGrp="1"/>
          </p:cNvSpPr>
          <p:nvPr>
            <p:ph type="title"/>
          </p:nvPr>
        </p:nvSpPr>
        <p:spPr/>
        <p:txBody>
          <a:bodyPr/>
          <a:lstStyle/>
          <a:p>
            <a:r>
              <a:rPr lang="ja-JP" altLang="en-US" dirty="0" smtClean="0"/>
              <a:t>どうやって利用する？</a:t>
            </a:r>
          </a:p>
        </p:txBody>
      </p:sp>
      <p:sp>
        <p:nvSpPr>
          <p:cNvPr id="20482" name="コンテンツ プレースホルダ 2"/>
          <p:cNvSpPr>
            <a:spLocks noGrp="1"/>
          </p:cNvSpPr>
          <p:nvPr>
            <p:ph idx="1"/>
          </p:nvPr>
        </p:nvSpPr>
        <p:spPr/>
        <p:txBody>
          <a:bodyPr/>
          <a:lstStyle/>
          <a:p>
            <a:r>
              <a:rPr lang="ja-JP" altLang="en-US" sz="3600" dirty="0" smtClean="0"/>
              <a:t>図書館</a:t>
            </a:r>
            <a:r>
              <a:rPr lang="en-US" altLang="ja-JP" sz="3600" dirty="0" smtClean="0"/>
              <a:t>Web</a:t>
            </a:r>
            <a:r>
              <a:rPr lang="ja-JP" altLang="en-US" sz="3600" dirty="0" smtClean="0"/>
              <a:t>サイトからリンクをたどる</a:t>
            </a:r>
            <a:endParaRPr lang="en-US" altLang="ja-JP" sz="3600" dirty="0" smtClean="0"/>
          </a:p>
          <a:p>
            <a:pPr algn="r">
              <a:buNone/>
            </a:pPr>
            <a:r>
              <a:rPr lang="ja-JP" altLang="en-US" sz="2400" dirty="0" smtClean="0">
                <a:solidFill>
                  <a:srgbClr val="0000FF"/>
                </a:solidFill>
              </a:rPr>
              <a:t>（</a:t>
            </a:r>
            <a:r>
              <a:rPr lang="en-US" altLang="ja-JP" sz="2400" dirty="0" smtClean="0">
                <a:solidFill>
                  <a:srgbClr val="0000FF"/>
                </a:solidFill>
              </a:rPr>
              <a:t>http://www.lib.ibaraki.ac.jp/oj/e-journals.html</a:t>
            </a:r>
            <a:r>
              <a:rPr lang="ja-JP" altLang="en-US" sz="2400" dirty="0" smtClean="0">
                <a:solidFill>
                  <a:srgbClr val="0000FF"/>
                </a:solidFill>
              </a:rPr>
              <a:t>）</a:t>
            </a:r>
            <a:endParaRPr lang="en-US" altLang="ja-JP" sz="2400" dirty="0" smtClean="0">
              <a:solidFill>
                <a:srgbClr val="0000FF"/>
              </a:solidFill>
            </a:endParaRPr>
          </a:p>
          <a:p>
            <a:endParaRPr lang="en-US" altLang="ja-JP" sz="3600" dirty="0" smtClean="0"/>
          </a:p>
          <a:p>
            <a:r>
              <a:rPr lang="en-US" altLang="ja-JP" sz="3600" dirty="0" smtClean="0"/>
              <a:t>URL</a:t>
            </a:r>
            <a:r>
              <a:rPr lang="ja-JP" altLang="en-US" sz="3600" dirty="0" smtClean="0"/>
              <a:t>を直接入力</a:t>
            </a:r>
            <a:endParaRPr lang="en-US" altLang="ja-JP" sz="3600" dirty="0" smtClean="0"/>
          </a:p>
          <a:p>
            <a:pPr algn="r">
              <a:buNone/>
            </a:pPr>
            <a:r>
              <a:rPr lang="ja-JP" altLang="en-US" sz="2400" dirty="0" smtClean="0">
                <a:solidFill>
                  <a:srgbClr val="0000FF"/>
                </a:solidFill>
              </a:rPr>
              <a:t>（</a:t>
            </a:r>
            <a:r>
              <a:rPr lang="en-US" altLang="ja-JP" sz="2400" dirty="0" smtClean="0">
                <a:solidFill>
                  <a:srgbClr val="0000FF"/>
                </a:solidFill>
                <a:hlinkClick r:id="rId3"/>
              </a:rPr>
              <a:t>http://www.sciencedirect.com/</a:t>
            </a:r>
            <a:r>
              <a:rPr lang="ja-JP" altLang="en-US" sz="2400" dirty="0" smtClean="0">
                <a:solidFill>
                  <a:srgbClr val="0000FF"/>
                </a:solidFill>
              </a:rPr>
              <a:t>）</a:t>
            </a:r>
            <a:endParaRPr lang="en-US" altLang="ja-JP" sz="2400" dirty="0" smtClean="0">
              <a:solidFill>
                <a:srgbClr val="0000FF"/>
              </a:solidFill>
            </a:endParaRPr>
          </a:p>
          <a:p>
            <a:pPr algn="r">
              <a:buNone/>
            </a:pPr>
            <a:endParaRPr lang="en-US" altLang="ja-JP" sz="3600" dirty="0" smtClean="0"/>
          </a:p>
          <a:p>
            <a:r>
              <a:rPr lang="en-US" altLang="ja-JP" sz="3600" dirty="0" smtClean="0">
                <a:solidFill>
                  <a:srgbClr val="0000FF"/>
                </a:solidFill>
              </a:rPr>
              <a:t>G</a:t>
            </a:r>
            <a:r>
              <a:rPr lang="en-US" altLang="ja-JP" sz="3600" dirty="0" smtClean="0">
                <a:solidFill>
                  <a:srgbClr val="FF0000"/>
                </a:solidFill>
              </a:rPr>
              <a:t>o</a:t>
            </a:r>
            <a:r>
              <a:rPr lang="en-US" altLang="ja-JP" sz="3600" dirty="0" smtClean="0">
                <a:solidFill>
                  <a:srgbClr val="FFC000"/>
                </a:solidFill>
              </a:rPr>
              <a:t>o</a:t>
            </a:r>
            <a:r>
              <a:rPr lang="en-US" altLang="ja-JP" sz="3600" dirty="0" smtClean="0">
                <a:solidFill>
                  <a:srgbClr val="0000FF"/>
                </a:solidFill>
              </a:rPr>
              <a:t>g</a:t>
            </a:r>
            <a:r>
              <a:rPr lang="en-US" altLang="ja-JP" sz="3600" dirty="0" smtClean="0">
                <a:solidFill>
                  <a:srgbClr val="006600"/>
                </a:solidFill>
              </a:rPr>
              <a:t>l</a:t>
            </a:r>
            <a:r>
              <a:rPr lang="en-US" altLang="ja-JP" sz="3600" dirty="0" smtClean="0">
                <a:solidFill>
                  <a:srgbClr val="FF0000"/>
                </a:solidFill>
              </a:rPr>
              <a:t>e</a:t>
            </a:r>
            <a:r>
              <a:rPr lang="ja-JP" altLang="en-US" sz="3600" dirty="0" smtClean="0"/>
              <a:t>等の検索エンジンで検索する（これが一番速いかも・・・）</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タイトル 1"/>
          <p:cNvSpPr>
            <a:spLocks noGrp="1"/>
          </p:cNvSpPr>
          <p:nvPr>
            <p:ph type="title"/>
          </p:nvPr>
        </p:nvSpPr>
        <p:spPr/>
        <p:txBody>
          <a:bodyPr/>
          <a:lstStyle/>
          <a:p>
            <a:r>
              <a:rPr lang="ja-JP" altLang="en-US" dirty="0" smtClean="0"/>
              <a:t>記事の探し方</a:t>
            </a:r>
          </a:p>
        </p:txBody>
      </p:sp>
      <p:sp>
        <p:nvSpPr>
          <p:cNvPr id="22530" name="コンテンツ プレースホルダ 2"/>
          <p:cNvSpPr>
            <a:spLocks noGrp="1"/>
          </p:cNvSpPr>
          <p:nvPr>
            <p:ph idx="1"/>
          </p:nvPr>
        </p:nvSpPr>
        <p:spPr/>
        <p:txBody>
          <a:bodyPr/>
          <a:lstStyle/>
          <a:p>
            <a:r>
              <a:rPr lang="ja-JP" altLang="en-US" sz="4000" dirty="0" smtClean="0"/>
              <a:t>記事の探し方には、大きく分けて</a:t>
            </a:r>
            <a:r>
              <a:rPr lang="en-US" altLang="ja-JP" sz="4000" dirty="0" smtClean="0">
                <a:solidFill>
                  <a:srgbClr val="FF0000"/>
                </a:solidFill>
              </a:rPr>
              <a:t>Browse</a:t>
            </a:r>
            <a:r>
              <a:rPr lang="ja-JP" altLang="en-US" sz="4000" dirty="0" smtClean="0"/>
              <a:t>と</a:t>
            </a:r>
            <a:r>
              <a:rPr lang="en-US" altLang="ja-JP" sz="4000" dirty="0" smtClean="0">
                <a:solidFill>
                  <a:srgbClr val="FF0000"/>
                </a:solidFill>
              </a:rPr>
              <a:t>Search</a:t>
            </a:r>
            <a:r>
              <a:rPr lang="ja-JP" altLang="en-US" sz="4000" dirty="0" smtClean="0"/>
              <a:t>という方法があります。</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タイトル 1"/>
          <p:cNvSpPr>
            <a:spLocks noGrp="1"/>
          </p:cNvSpPr>
          <p:nvPr>
            <p:ph type="title"/>
          </p:nvPr>
        </p:nvSpPr>
        <p:spPr/>
        <p:txBody>
          <a:bodyPr/>
          <a:lstStyle/>
          <a:p>
            <a:r>
              <a:rPr lang="en-US" altLang="ja-JP" dirty="0" smtClean="0"/>
              <a:t>Browse</a:t>
            </a:r>
            <a:endParaRPr lang="ja-JP" altLang="en-US" dirty="0" smtClean="0"/>
          </a:p>
        </p:txBody>
      </p:sp>
      <p:sp>
        <p:nvSpPr>
          <p:cNvPr id="24578" name="コンテンツ プレースホルダ 2"/>
          <p:cNvSpPr>
            <a:spLocks noGrp="1"/>
          </p:cNvSpPr>
          <p:nvPr>
            <p:ph idx="1"/>
          </p:nvPr>
        </p:nvSpPr>
        <p:spPr/>
        <p:txBody>
          <a:bodyPr/>
          <a:lstStyle/>
          <a:p>
            <a:r>
              <a:rPr lang="ja-JP" altLang="en-US" sz="4000" dirty="0" smtClean="0"/>
              <a:t>紙の雑誌をめくるのに近いやり方です。雑誌を指定して、号を指定して、記事リストを表示して、記事を読んでいきます。</a:t>
            </a:r>
            <a:endParaRPr lang="en-US" altLang="ja-JP" sz="4000" dirty="0" smtClean="0"/>
          </a:p>
          <a:p>
            <a:endParaRPr lang="en-US" altLang="ja-JP" sz="4000" dirty="0" smtClean="0"/>
          </a:p>
          <a:p>
            <a:r>
              <a:rPr lang="ja-JP" altLang="en-US" sz="4000" dirty="0" smtClean="0"/>
              <a:t>読みたい雑誌、必要な雑誌が分かっているときに使います。</a:t>
            </a:r>
            <a:endParaRPr lang="en-US" altLang="ja-JP" sz="40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タイトル 1"/>
          <p:cNvSpPr>
            <a:spLocks noGrp="1"/>
          </p:cNvSpPr>
          <p:nvPr>
            <p:ph type="title"/>
          </p:nvPr>
        </p:nvSpPr>
        <p:spPr/>
        <p:txBody>
          <a:bodyPr/>
          <a:lstStyle/>
          <a:p>
            <a:r>
              <a:rPr lang="en-US" altLang="ja-JP" dirty="0" smtClean="0"/>
              <a:t>Browse</a:t>
            </a:r>
            <a:r>
              <a:rPr lang="ja-JP" altLang="en-US" dirty="0" smtClean="0"/>
              <a:t>：リスト表示</a:t>
            </a:r>
          </a:p>
        </p:txBody>
      </p:sp>
      <p:pic>
        <p:nvPicPr>
          <p:cNvPr id="26626" name="コンテンツ プレースホルダ 3" descr="SD3.JPG"/>
          <p:cNvPicPr>
            <a:picLocks noGrp="1" noChangeAspect="1"/>
          </p:cNvPicPr>
          <p:nvPr>
            <p:ph idx="1"/>
          </p:nvPr>
        </p:nvPicPr>
        <p:blipFill>
          <a:blip r:embed="rId3" cstate="print"/>
          <a:srcRect/>
          <a:stretch>
            <a:fillRect/>
          </a:stretch>
        </p:blipFill>
        <p:spPr>
          <a:xfrm>
            <a:off x="1258888" y="1268413"/>
            <a:ext cx="6705600" cy="5229225"/>
          </a:xfrm>
        </p:spPr>
      </p:pic>
      <p:sp>
        <p:nvSpPr>
          <p:cNvPr id="5" name="円/楕円 4"/>
          <p:cNvSpPr/>
          <p:nvPr/>
        </p:nvSpPr>
        <p:spPr>
          <a:xfrm>
            <a:off x="1547813" y="2420938"/>
            <a:ext cx="431800" cy="43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6628" name="テキスト ボックス 5"/>
          <p:cNvSpPr txBox="1">
            <a:spLocks noChangeArrowheads="1"/>
          </p:cNvSpPr>
          <p:nvPr/>
        </p:nvSpPr>
        <p:spPr bwMode="auto">
          <a:xfrm>
            <a:off x="5292725" y="1773238"/>
            <a:ext cx="3024188" cy="830262"/>
          </a:xfrm>
          <a:prstGeom prst="rect">
            <a:avLst/>
          </a:prstGeom>
          <a:solidFill>
            <a:srgbClr val="00B050"/>
          </a:solidFill>
          <a:ln w="9525">
            <a:solidFill>
              <a:schemeClr val="tx1"/>
            </a:solidFill>
            <a:miter lim="800000"/>
            <a:headEnd/>
            <a:tailEnd/>
          </a:ln>
        </p:spPr>
        <p:txBody>
          <a:bodyPr>
            <a:spAutoFit/>
          </a:bodyPr>
          <a:lstStyle/>
          <a:p>
            <a:r>
              <a:rPr lang="en-US" altLang="ja-JP" sz="2400" dirty="0">
                <a:solidFill>
                  <a:schemeClr val="bg1"/>
                </a:solidFill>
                <a:latin typeface="Calibri" pitchFamily="34" charset="0"/>
              </a:rPr>
              <a:t>Browse</a:t>
            </a:r>
            <a:r>
              <a:rPr lang="ja-JP" altLang="en-US" sz="2400" dirty="0">
                <a:solidFill>
                  <a:schemeClr val="bg1"/>
                </a:solidFill>
                <a:latin typeface="Calibri" pitchFamily="34" charset="0"/>
              </a:rPr>
              <a:t>タブを押すと、この画面になります。</a:t>
            </a:r>
          </a:p>
        </p:txBody>
      </p:sp>
      <p:cxnSp>
        <p:nvCxnSpPr>
          <p:cNvPr id="7" name="直線矢印コネクタ 6"/>
          <p:cNvCxnSpPr/>
          <p:nvPr/>
        </p:nvCxnSpPr>
        <p:spPr>
          <a:xfrm rot="10800000" flipV="1">
            <a:off x="2124075" y="2276475"/>
            <a:ext cx="2952750" cy="36036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630" name="テキスト ボックス 9"/>
          <p:cNvSpPr txBox="1">
            <a:spLocks noChangeArrowheads="1"/>
          </p:cNvSpPr>
          <p:nvPr/>
        </p:nvSpPr>
        <p:spPr bwMode="auto">
          <a:xfrm>
            <a:off x="5580063" y="3573463"/>
            <a:ext cx="3024187" cy="2308225"/>
          </a:xfrm>
          <a:prstGeom prst="rect">
            <a:avLst/>
          </a:prstGeom>
          <a:solidFill>
            <a:srgbClr val="00B050"/>
          </a:solidFill>
          <a:ln w="9525">
            <a:solidFill>
              <a:schemeClr val="tx1"/>
            </a:solidFill>
            <a:miter lim="800000"/>
            <a:headEnd/>
            <a:tailEnd/>
          </a:ln>
        </p:spPr>
        <p:txBody>
          <a:bodyPr>
            <a:spAutoFit/>
          </a:bodyPr>
          <a:lstStyle/>
          <a:p>
            <a:r>
              <a:rPr lang="en-US" altLang="ja-JP" sz="2400" dirty="0">
                <a:solidFill>
                  <a:schemeClr val="bg1"/>
                </a:solidFill>
                <a:latin typeface="Calibri" pitchFamily="34" charset="0"/>
              </a:rPr>
              <a:t>Science Direct</a:t>
            </a:r>
            <a:r>
              <a:rPr lang="ja-JP" altLang="en-US" sz="2400" dirty="0" err="1">
                <a:solidFill>
                  <a:schemeClr val="bg1"/>
                </a:solidFill>
                <a:latin typeface="Calibri" pitchFamily="34" charset="0"/>
              </a:rPr>
              <a:t>で提</a:t>
            </a:r>
            <a:r>
              <a:rPr lang="ja-JP" altLang="en-US" sz="2400" dirty="0">
                <a:solidFill>
                  <a:schemeClr val="bg1"/>
                </a:solidFill>
                <a:latin typeface="Calibri" pitchFamily="34" charset="0"/>
              </a:rPr>
              <a:t>供している雑誌や電子図書の一覧です。</a:t>
            </a:r>
            <a:endParaRPr lang="en-US" altLang="ja-JP" sz="2400" dirty="0">
              <a:solidFill>
                <a:schemeClr val="bg1"/>
              </a:solidFill>
              <a:latin typeface="Calibri" pitchFamily="34" charset="0"/>
            </a:endParaRPr>
          </a:p>
          <a:p>
            <a:r>
              <a:rPr lang="ja-JP" altLang="en-US" sz="2400" dirty="0">
                <a:solidFill>
                  <a:schemeClr val="bg1"/>
                </a:solidFill>
                <a:latin typeface="Calibri" pitchFamily="34" charset="0"/>
              </a:rPr>
              <a:t>緑色の鍵のマークがついたものは、茨大で読むことが可能です。</a:t>
            </a:r>
          </a:p>
        </p:txBody>
      </p:sp>
      <p:sp>
        <p:nvSpPr>
          <p:cNvPr id="26631" name="テキスト ボックス 10"/>
          <p:cNvSpPr txBox="1">
            <a:spLocks noChangeArrowheads="1"/>
          </p:cNvSpPr>
          <p:nvPr/>
        </p:nvSpPr>
        <p:spPr bwMode="auto">
          <a:xfrm>
            <a:off x="107950" y="5084763"/>
            <a:ext cx="3024188" cy="1446212"/>
          </a:xfrm>
          <a:prstGeom prst="rect">
            <a:avLst/>
          </a:prstGeom>
          <a:solidFill>
            <a:srgbClr val="00B050"/>
          </a:solidFill>
          <a:ln w="9525">
            <a:solidFill>
              <a:schemeClr val="tx1"/>
            </a:solidFill>
            <a:miter lim="800000"/>
            <a:headEnd/>
            <a:tailEnd/>
          </a:ln>
        </p:spPr>
        <p:txBody>
          <a:bodyPr>
            <a:spAutoFit/>
          </a:bodyPr>
          <a:lstStyle/>
          <a:p>
            <a:r>
              <a:rPr lang="ja-JP" altLang="en-US" sz="2400">
                <a:solidFill>
                  <a:schemeClr val="bg1"/>
                </a:solidFill>
                <a:latin typeface="Calibri" pitchFamily="34" charset="0"/>
              </a:rPr>
              <a:t>リストの表示内容を絞り込むことができます。</a:t>
            </a:r>
            <a:endParaRPr lang="en-US" altLang="ja-JP" sz="2400">
              <a:solidFill>
                <a:schemeClr val="bg1"/>
              </a:solidFill>
              <a:latin typeface="Calibri" pitchFamily="34" charset="0"/>
            </a:endParaRPr>
          </a:p>
          <a:p>
            <a:r>
              <a:rPr lang="ja-JP" altLang="en-US" sz="2000">
                <a:solidFill>
                  <a:schemeClr val="bg1"/>
                </a:solidFill>
                <a:latin typeface="Calibri" pitchFamily="34" charset="0"/>
              </a:rPr>
              <a:t>（例）茨大で利用できるものだけを表示する、等</a:t>
            </a:r>
            <a:endParaRPr lang="en-US" altLang="ja-JP" sz="2000">
              <a:solidFill>
                <a:schemeClr val="bg1"/>
              </a:solidFill>
              <a:latin typeface="Calibri" pitchFamily="34" charset="0"/>
            </a:endParaRPr>
          </a:p>
        </p:txBody>
      </p:sp>
      <p:cxnSp>
        <p:nvCxnSpPr>
          <p:cNvPr id="12" name="直線矢印コネクタ 11"/>
          <p:cNvCxnSpPr/>
          <p:nvPr/>
        </p:nvCxnSpPr>
        <p:spPr>
          <a:xfrm rot="5400000" flipH="1" flipV="1">
            <a:off x="683420" y="4437856"/>
            <a:ext cx="576262" cy="5746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rot="10800000" flipV="1">
            <a:off x="3492500" y="4221163"/>
            <a:ext cx="2006600" cy="29686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タイトル 1"/>
          <p:cNvSpPr>
            <a:spLocks noGrp="1"/>
          </p:cNvSpPr>
          <p:nvPr>
            <p:ph type="title"/>
          </p:nvPr>
        </p:nvSpPr>
        <p:spPr/>
        <p:txBody>
          <a:bodyPr/>
          <a:lstStyle/>
          <a:p>
            <a:r>
              <a:rPr lang="en-US" altLang="ja-JP" smtClean="0"/>
              <a:t>Browse:</a:t>
            </a:r>
            <a:r>
              <a:rPr lang="ja-JP" altLang="en-US" smtClean="0"/>
              <a:t>個別の雑誌の画面</a:t>
            </a:r>
          </a:p>
        </p:txBody>
      </p:sp>
      <p:pic>
        <p:nvPicPr>
          <p:cNvPr id="28676" name="Picture 4" descr="SD4"/>
          <p:cNvPicPr>
            <a:picLocks noGrp="1" noChangeAspect="1" noChangeArrowheads="1"/>
          </p:cNvPicPr>
          <p:nvPr>
            <p:ph idx="4294967295"/>
          </p:nvPr>
        </p:nvPicPr>
        <p:blipFill>
          <a:blip r:embed="rId3" cstate="print"/>
          <a:srcRect/>
          <a:stretch>
            <a:fillRect/>
          </a:stretch>
        </p:blipFill>
        <p:spPr>
          <a:xfrm>
            <a:off x="1258888" y="1268413"/>
            <a:ext cx="6680200" cy="5187950"/>
          </a:xfrm>
          <a:noFill/>
        </p:spPr>
      </p:pic>
      <p:sp>
        <p:nvSpPr>
          <p:cNvPr id="28677" name="テキスト ボックス 5"/>
          <p:cNvSpPr txBox="1">
            <a:spLocks noChangeArrowheads="1"/>
          </p:cNvSpPr>
          <p:nvPr/>
        </p:nvSpPr>
        <p:spPr bwMode="auto">
          <a:xfrm>
            <a:off x="5292725" y="1773238"/>
            <a:ext cx="3024188" cy="831850"/>
          </a:xfrm>
          <a:prstGeom prst="rect">
            <a:avLst/>
          </a:prstGeom>
          <a:solidFill>
            <a:srgbClr val="00B050"/>
          </a:solidFill>
          <a:ln w="9525">
            <a:solidFill>
              <a:schemeClr val="tx1"/>
            </a:solidFill>
            <a:miter lim="800000"/>
            <a:headEnd/>
            <a:tailEnd/>
          </a:ln>
        </p:spPr>
        <p:txBody>
          <a:bodyPr>
            <a:spAutoFit/>
          </a:bodyPr>
          <a:lstStyle/>
          <a:p>
            <a:r>
              <a:rPr lang="ja-JP" altLang="en-US" sz="2400">
                <a:solidFill>
                  <a:schemeClr val="bg1"/>
                </a:solidFill>
                <a:latin typeface="Calibri" pitchFamily="34" charset="0"/>
              </a:rPr>
              <a:t>雑誌の名前が表示されています。</a:t>
            </a:r>
          </a:p>
        </p:txBody>
      </p:sp>
      <p:sp>
        <p:nvSpPr>
          <p:cNvPr id="28678" name="テキスト ボックス 5"/>
          <p:cNvSpPr txBox="1">
            <a:spLocks noChangeArrowheads="1"/>
          </p:cNvSpPr>
          <p:nvPr/>
        </p:nvSpPr>
        <p:spPr bwMode="auto">
          <a:xfrm>
            <a:off x="5940425" y="3644900"/>
            <a:ext cx="3024188" cy="1196975"/>
          </a:xfrm>
          <a:prstGeom prst="rect">
            <a:avLst/>
          </a:prstGeom>
          <a:solidFill>
            <a:srgbClr val="00B050"/>
          </a:solidFill>
          <a:ln w="9525">
            <a:solidFill>
              <a:schemeClr val="tx1"/>
            </a:solidFill>
            <a:miter lim="800000"/>
            <a:headEnd/>
            <a:tailEnd/>
          </a:ln>
        </p:spPr>
        <p:txBody>
          <a:bodyPr>
            <a:spAutoFit/>
          </a:bodyPr>
          <a:lstStyle/>
          <a:p>
            <a:r>
              <a:rPr lang="ja-JP" altLang="en-US" sz="2400">
                <a:solidFill>
                  <a:schemeClr val="bg1"/>
                </a:solidFill>
                <a:latin typeface="Calibri" pitchFamily="34" charset="0"/>
              </a:rPr>
              <a:t>選択した号に掲載されている記事の一覧です。</a:t>
            </a:r>
          </a:p>
        </p:txBody>
      </p:sp>
      <p:sp>
        <p:nvSpPr>
          <p:cNvPr id="28679" name="テキスト ボックス 5"/>
          <p:cNvSpPr txBox="1">
            <a:spLocks noChangeArrowheads="1"/>
          </p:cNvSpPr>
          <p:nvPr/>
        </p:nvSpPr>
        <p:spPr bwMode="auto">
          <a:xfrm>
            <a:off x="2700338" y="5661025"/>
            <a:ext cx="3024187" cy="831850"/>
          </a:xfrm>
          <a:prstGeom prst="rect">
            <a:avLst/>
          </a:prstGeom>
          <a:solidFill>
            <a:srgbClr val="00B050"/>
          </a:solidFill>
          <a:ln w="9525">
            <a:solidFill>
              <a:schemeClr val="tx1"/>
            </a:solidFill>
            <a:miter lim="800000"/>
            <a:headEnd/>
            <a:tailEnd/>
          </a:ln>
        </p:spPr>
        <p:txBody>
          <a:bodyPr>
            <a:spAutoFit/>
          </a:bodyPr>
          <a:lstStyle/>
          <a:p>
            <a:r>
              <a:rPr lang="ja-JP" altLang="en-US" sz="2400">
                <a:solidFill>
                  <a:schemeClr val="bg1"/>
                </a:solidFill>
                <a:latin typeface="Calibri" pitchFamily="34" charset="0"/>
              </a:rPr>
              <a:t>左側のリストから、見たい号を選びます</a:t>
            </a:r>
          </a:p>
        </p:txBody>
      </p:sp>
      <p:cxnSp>
        <p:nvCxnSpPr>
          <p:cNvPr id="16" name="直線矢印コネクタ 15"/>
          <p:cNvCxnSpPr/>
          <p:nvPr/>
        </p:nvCxnSpPr>
        <p:spPr>
          <a:xfrm rot="10800000" flipV="1">
            <a:off x="3132138" y="2133600"/>
            <a:ext cx="2006600" cy="29686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683" name="Oval 11"/>
          <p:cNvSpPr>
            <a:spLocks noChangeArrowheads="1"/>
          </p:cNvSpPr>
          <p:nvPr/>
        </p:nvSpPr>
        <p:spPr bwMode="auto">
          <a:xfrm>
            <a:off x="1187450" y="3284538"/>
            <a:ext cx="1296988" cy="3168650"/>
          </a:xfrm>
          <a:prstGeom prst="ellipse">
            <a:avLst/>
          </a:prstGeom>
          <a:noFill/>
          <a:ln w="38100">
            <a:solidFill>
              <a:srgbClr val="FF0000"/>
            </a:solidFill>
            <a:round/>
            <a:headEnd/>
            <a:tailEnd/>
          </a:ln>
          <a:effectLst/>
        </p:spPr>
        <p:txBody>
          <a:bodyPr wrap="none" anchor="ctr"/>
          <a:lstStyle/>
          <a:p>
            <a:endParaRPr lang="ja-JP" altLang="en-US"/>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543</TotalTime>
  <Words>4586</Words>
  <Application>Microsoft Office PowerPoint</Application>
  <PresentationFormat>画面に合わせる (4:3)</PresentationFormat>
  <Paragraphs>299</Paragraphs>
  <Slides>32</Slides>
  <Notes>32</Notes>
  <HiddenSlides>0</HiddenSlides>
  <MMClips>0</MMClips>
  <ScaleCrop>false</ScaleCrop>
  <HeadingPairs>
    <vt:vector size="4" baseType="variant">
      <vt:variant>
        <vt:lpstr>テーマ</vt:lpstr>
      </vt:variant>
      <vt:variant>
        <vt:i4>1</vt:i4>
      </vt:variant>
      <vt:variant>
        <vt:lpstr>スライド タイトル</vt:lpstr>
      </vt:variant>
      <vt:variant>
        <vt:i4>32</vt:i4>
      </vt:variant>
    </vt:vector>
  </HeadingPairs>
  <TitlesOfParts>
    <vt:vector size="33" baseType="lpstr">
      <vt:lpstr>Office テーマ</vt:lpstr>
      <vt:lpstr>電子ジャーナルサービス Science Direct</vt:lpstr>
      <vt:lpstr>本日の概要</vt:lpstr>
      <vt:lpstr>Science Directとは？</vt:lpstr>
      <vt:lpstr>こんなサイトです</vt:lpstr>
      <vt:lpstr>どうやって利用する？</vt:lpstr>
      <vt:lpstr>記事の探し方</vt:lpstr>
      <vt:lpstr>Browse</vt:lpstr>
      <vt:lpstr>Browse：リスト表示</vt:lpstr>
      <vt:lpstr>Browse:個別の雑誌の画面</vt:lpstr>
      <vt:lpstr>記事を読む</vt:lpstr>
      <vt:lpstr>記事を読む：HTML画面</vt:lpstr>
      <vt:lpstr>Search</vt:lpstr>
      <vt:lpstr>Search:かんたん検索</vt:lpstr>
      <vt:lpstr>Search：もうちょっと細かい条件を付けて検索</vt:lpstr>
      <vt:lpstr>やってはいけないこと</vt:lpstr>
      <vt:lpstr>検索演習１</vt:lpstr>
      <vt:lpstr>検索演習１：とりあえずかんたん検索</vt:lpstr>
      <vt:lpstr>検索演習1：検索結果を絞りこもう</vt:lpstr>
      <vt:lpstr>検索演習１：もっと絞り込み</vt:lpstr>
      <vt:lpstr>検索演習２</vt:lpstr>
      <vt:lpstr>検索演習２：検索の手掛かり</vt:lpstr>
      <vt:lpstr>検索演習２：検索してみよう</vt:lpstr>
      <vt:lpstr>検索演習２：どんな結果？</vt:lpstr>
      <vt:lpstr>検索演習２：文献の中身を判断する</vt:lpstr>
      <vt:lpstr>その他便利な機能</vt:lpstr>
      <vt:lpstr>個人ユーザ登録</vt:lpstr>
      <vt:lpstr>個人ユーザ登録</vt:lpstr>
      <vt:lpstr>アラート機能</vt:lpstr>
      <vt:lpstr>Search Alerts</vt:lpstr>
      <vt:lpstr>Topic Alerts</vt:lpstr>
      <vt:lpstr>Volume/Issue Alerts</vt:lpstr>
      <vt:lpstr>質問等の問合せ先</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Direct</dc:title>
  <dc:creator>Rosenburg</dc:creator>
  <cp:lastModifiedBy>Rosenburg</cp:lastModifiedBy>
  <cp:revision>70</cp:revision>
  <dcterms:created xsi:type="dcterms:W3CDTF">2010-09-16T07:55:56Z</dcterms:created>
  <dcterms:modified xsi:type="dcterms:W3CDTF">2010-11-05T04:09:12Z</dcterms:modified>
</cp:coreProperties>
</file>