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handoutMasterIdLst>
    <p:handoutMasterId r:id="rId14"/>
  </p:handoutMasterIdLst>
  <p:sldIdLst>
    <p:sldId id="256" r:id="rId2"/>
    <p:sldId id="273" r:id="rId3"/>
    <p:sldId id="257" r:id="rId4"/>
    <p:sldId id="258" r:id="rId5"/>
    <p:sldId id="267" r:id="rId6"/>
    <p:sldId id="274" r:id="rId7"/>
    <p:sldId id="259" r:id="rId8"/>
    <p:sldId id="270" r:id="rId9"/>
    <p:sldId id="260" r:id="rId10"/>
    <p:sldId id="262" r:id="rId11"/>
    <p:sldId id="263" r:id="rId12"/>
    <p:sldId id="266" r:id="rId1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584" autoAdjust="0"/>
  </p:normalViewPr>
  <p:slideViewPr>
    <p:cSldViewPr>
      <p:cViewPr>
        <p:scale>
          <a:sx n="66" d="100"/>
          <a:sy n="66" d="100"/>
        </p:scale>
        <p:origin x="-108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033589-F81F-41FA-BDAE-55E602768D9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6664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 dirty="0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C7A7-80A2-4D8B-A6F2-0EB7283416F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A08C-3828-4834-A23E-DB8AC1054F2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9C14-CB5F-4664-B0D7-F14AA1D7E82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35C3-05C2-4D8F-803A-45CA73DF7D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91AF-037A-4E29-ACEE-732B1D7D733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3967-4825-4D56-B411-FF7530DBB60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13E4-500F-4164-90B3-F1306256F6C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72E3-DF94-492E-8F31-88E2FD5A0EE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0CC8-F0E4-42FC-BE0E-8FE56712964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767D-FCB0-4D8C-B02F-93407B3D791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8B2D-60B5-41B4-9EAB-85FEAB0E07E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B410-FC9C-4555-A49B-A9F523C2EEB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9072563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2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B62C27-472A-405D-8E69-D23900DF8A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28" r:id="rId2"/>
    <p:sldLayoutId id="2147483939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ibaraki.ac.jp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7772400" cy="2303462"/>
          </a:xfrm>
        </p:spPr>
        <p:txBody>
          <a:bodyPr>
            <a:no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貴重資料</a:t>
            </a:r>
            <a:r>
              <a:rPr lang="ja-JP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収集・保存・公開</a:t>
            </a:r>
            <a:r>
              <a:rPr lang="ja-JP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について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587750"/>
            <a:ext cx="5256212" cy="13319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平成</a:t>
            </a:r>
            <a:r>
              <a:rPr lang="en-US" altLang="ja-JP" b="1" dirty="0" smtClean="0">
                <a:solidFill>
                  <a:schemeClr val="tx1"/>
                </a:solidFill>
                <a:ea typeface="+mj-ea"/>
              </a:rPr>
              <a:t>24</a:t>
            </a: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年</a:t>
            </a:r>
            <a:r>
              <a:rPr lang="en-US" altLang="ja-JP" b="1" dirty="0" smtClean="0">
                <a:solidFill>
                  <a:schemeClr val="tx1"/>
                </a:solidFill>
                <a:ea typeface="+mj-ea"/>
              </a:rPr>
              <a:t>5</a:t>
            </a: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月</a:t>
            </a:r>
            <a:r>
              <a:rPr lang="en-US" altLang="ja-JP" b="1" dirty="0" smtClean="0">
                <a:solidFill>
                  <a:schemeClr val="tx1"/>
                </a:solidFill>
                <a:ea typeface="+mj-ea"/>
              </a:rPr>
              <a:t>28</a:t>
            </a: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日（月）</a:t>
            </a:r>
          </a:p>
          <a:p>
            <a:pPr algn="l"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  <a:ea typeface="+mj-ea"/>
              </a:rPr>
              <a:t>人文学部博物館実習</a:t>
            </a:r>
            <a:r>
              <a:rPr lang="en-US" altLang="ja-JP" dirty="0" smtClean="0">
                <a:solidFill>
                  <a:schemeClr val="tx1"/>
                </a:solidFill>
                <a:ea typeface="+mj-ea"/>
              </a:rPr>
              <a:t>Ⅰ</a:t>
            </a:r>
            <a:endParaRPr lang="ja-JP" altLang="en-US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4100" name="Picture 9" descr="wara2-haikeina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5589588"/>
            <a:ext cx="4730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140200" y="5734050"/>
            <a:ext cx="290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663575" y="537845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/>
          </a:p>
        </p:txBody>
      </p:sp>
      <p:pic>
        <p:nvPicPr>
          <p:cNvPr id="4103" name="Picture 1029" descr="librar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734050"/>
            <a:ext cx="22177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３ 利用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提供</a:t>
            </a:r>
            <a:r>
              <a:rPr lang="en-US" altLang="ja-JP" sz="4000" dirty="0" smtClean="0"/>
              <a:t>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sz="3200" dirty="0" smtClean="0"/>
              <a:t>1) </a:t>
            </a:r>
            <a:r>
              <a:rPr lang="ja-JP" altLang="en-US" sz="3200" dirty="0" smtClean="0"/>
              <a:t>教育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授業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の教材として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5013325"/>
            <a:ext cx="56991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「大高氏記録」をテキストに</a:t>
            </a:r>
          </a:p>
        </p:txBody>
      </p:sp>
      <p:pic>
        <p:nvPicPr>
          <p:cNvPr id="13316" name="Picture 5" descr="IMG_1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0575"/>
            <a:ext cx="45370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4608512" cy="158417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4000" dirty="0" smtClean="0"/>
              <a:t>３ 利用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提供</a:t>
            </a:r>
            <a:r>
              <a:rPr lang="en-US" altLang="ja-JP" sz="4000" dirty="0" smtClean="0"/>
              <a:t>) </a:t>
            </a:r>
            <a:r>
              <a:rPr lang="ja-JP" altLang="en-US" sz="4000" dirty="0" smtClean="0"/>
              <a:t/>
            </a:r>
            <a:br>
              <a:rPr lang="ja-JP" altLang="en-US" sz="4000" dirty="0" smtClean="0"/>
            </a:br>
            <a:r>
              <a:rPr lang="ja-JP" altLang="en-US" sz="4000" dirty="0" smtClean="0"/>
              <a:t>  </a:t>
            </a:r>
            <a:r>
              <a:rPr lang="en-US" altLang="ja-JP" sz="3200" dirty="0" smtClean="0"/>
              <a:t>3)</a:t>
            </a:r>
            <a:r>
              <a:rPr lang="ja-JP" altLang="en-US" sz="3200" dirty="0" smtClean="0"/>
              <a:t> 公開－企画展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1188" y="1773238"/>
            <a:ext cx="7561212" cy="1081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ja-JP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 smtClean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茨城大学図書館所蔵史料に</a:t>
            </a:r>
            <a:r>
              <a:rPr lang="ja-JP" altLang="en-US" sz="2400" dirty="0" smtClean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みる茨城</a:t>
            </a:r>
            <a:r>
              <a:rPr lang="ja-JP" altLang="en-US" sz="2400" dirty="0" smtClean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の自然災害史」</a:t>
            </a:r>
            <a:endParaRPr lang="en-US" altLang="ja-JP" sz="2400" dirty="0">
              <a:solidFill>
                <a:schemeClr val="tx2"/>
              </a:solidFill>
              <a:latin typeface="HGP明朝E" pitchFamily="18" charset="-128"/>
              <a:ea typeface="HGP明朝E" pitchFamily="18" charset="-128"/>
            </a:endParaRPr>
          </a:p>
          <a:p>
            <a:pPr algn="ctr">
              <a:defRPr/>
            </a:pPr>
            <a:r>
              <a:rPr lang="en-US" altLang="ja-JP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  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2012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年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2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月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13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日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(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月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)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～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2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月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24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日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(</a:t>
            </a:r>
            <a:r>
              <a:rPr lang="ja-JP" altLang="en-US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金</a:t>
            </a:r>
            <a:r>
              <a:rPr lang="en-US" altLang="ja-JP" sz="2000" b="1" dirty="0" smtClean="0">
                <a:solidFill>
                  <a:schemeClr val="tx2"/>
                </a:solidFill>
                <a:latin typeface="Century Schoolbook" pitchFamily="18" charset="0"/>
                <a:ea typeface="HGP明朝E" pitchFamily="18" charset="-128"/>
              </a:rPr>
              <a:t>)</a:t>
            </a:r>
            <a:endParaRPr lang="ja-JP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HGP明朝E" pitchFamily="18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11413" y="5516563"/>
            <a:ext cx="5761037" cy="10810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ja-JP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ea typeface="HGP明朝E" pitchFamily="18" charset="-128"/>
            </a:endParaRPr>
          </a:p>
        </p:txBody>
      </p:sp>
      <p:pic>
        <p:nvPicPr>
          <p:cNvPr id="1026" name="Picture 2" descr="\\Fileserver.admb.ibaraki.ac.jp\部署用共有フォルダ１\学術企画部\学術情報課\写真\20120206-20120502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464496" cy="342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196975"/>
            <a:ext cx="3096344" cy="244804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0000" dirty="0" smtClean="0"/>
              <a:t>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76700"/>
            <a:ext cx="8229600" cy="1949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　　　　　　　　　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　　　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　　　　　</a:t>
            </a:r>
          </a:p>
        </p:txBody>
      </p:sp>
      <p:pic>
        <p:nvPicPr>
          <p:cNvPr id="15364" name="Picture 4" descr="wara-haikeina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96975"/>
            <a:ext cx="18970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00125" y="5143500"/>
            <a:ext cx="294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</a:rPr>
              <a:t>茨城大学図書館キャラクター</a:t>
            </a:r>
          </a:p>
          <a:p>
            <a:pPr>
              <a:defRPr/>
            </a:pP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</a:rPr>
              <a:t>　　　　　</a:t>
            </a:r>
            <a:r>
              <a:rPr lang="ja-JP" altLang="en-US" dirty="0" err="1">
                <a:solidFill>
                  <a:schemeClr val="tx2"/>
                </a:solidFill>
                <a:latin typeface="+mj-ea"/>
                <a:ea typeface="+mj-ea"/>
              </a:rPr>
              <a:t>わらづと</a:t>
            </a: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</a:rPr>
              <a:t>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48872" cy="1152128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本学図書館</a:t>
            </a:r>
            <a:r>
              <a:rPr lang="ja-JP" altLang="en-US" sz="3600" dirty="0" smtClean="0"/>
              <a:t>が</a:t>
            </a:r>
            <a:r>
              <a:rPr lang="ja-JP" altLang="en-US" dirty="0" smtClean="0"/>
              <a:t>所蔵</a:t>
            </a:r>
            <a:r>
              <a:rPr lang="ja-JP" altLang="en-US" sz="3600" dirty="0" smtClean="0"/>
              <a:t>する</a:t>
            </a:r>
            <a:r>
              <a:rPr lang="ja-JP" altLang="en-US" dirty="0" smtClean="0"/>
              <a:t>貴重資料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750" y="2924175"/>
            <a:ext cx="8064500" cy="2305050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当館ホームページ</a:t>
            </a:r>
          </a:p>
          <a:p>
            <a:pPr algn="l">
              <a:defRPr/>
            </a:pPr>
            <a:r>
              <a:rPr lang="ja-JP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「</a:t>
            </a: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古文書・郷土資料</a:t>
            </a: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」</a:t>
            </a:r>
            <a:r>
              <a:rPr lang="ja-JP" altLang="en-US" sz="2800" dirty="0" smtClean="0">
                <a:solidFill>
                  <a:schemeClr val="tx2"/>
                </a:solidFill>
                <a:latin typeface="+mj-ea"/>
                <a:ea typeface="+mj-ea"/>
              </a:rPr>
              <a:t>から</a:t>
            </a: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アクセス</a:t>
            </a: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可能</a:t>
            </a:r>
            <a:endParaRPr lang="en-US" altLang="ja-JP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l">
              <a:defRPr/>
            </a:pP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「</a:t>
            </a:r>
            <a:r>
              <a:rPr lang="en-US" altLang="ja-JP" u="sng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ROSE</a:t>
            </a:r>
            <a:r>
              <a:rPr lang="ja-JP" altLang="en-US" u="sng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リポジトリいばらき</a:t>
            </a: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」にも何点かあり</a:t>
            </a:r>
            <a:endParaRPr lang="ja-JP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85813"/>
            <a:ext cx="8229600" cy="53578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3800" dirty="0" smtClean="0">
                <a:ea typeface="+mj-ea"/>
              </a:rPr>
              <a:t>1. </a:t>
            </a:r>
            <a:r>
              <a:rPr lang="ja-JP" altLang="en-US" sz="3800" dirty="0" smtClean="0">
                <a:ea typeface="+mj-ea"/>
              </a:rPr>
              <a:t>収集・整理</a:t>
            </a:r>
            <a:endParaRPr lang="en-US" altLang="ja-JP" sz="38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</a:t>
            </a:r>
            <a:r>
              <a:rPr lang="en-US" altLang="ja-JP" sz="2800" dirty="0" smtClean="0">
                <a:ea typeface="+mj-ea"/>
              </a:rPr>
              <a:t>1) </a:t>
            </a:r>
            <a:r>
              <a:rPr lang="ja-JP" altLang="en-US" sz="2800" dirty="0" smtClean="0">
                <a:ea typeface="+mj-ea"/>
              </a:rPr>
              <a:t>購入－「地域資料整備費」年間</a:t>
            </a:r>
            <a:r>
              <a:rPr lang="en-US" altLang="ja-JP" sz="2800" dirty="0" smtClean="0">
                <a:ea typeface="+mj-ea"/>
              </a:rPr>
              <a:t>50</a:t>
            </a:r>
            <a:r>
              <a:rPr lang="ja-JP" altLang="en-US" sz="2800" dirty="0" smtClean="0">
                <a:ea typeface="+mj-ea"/>
              </a:rPr>
              <a:t>万円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</a:t>
            </a:r>
            <a:r>
              <a:rPr lang="en-US" altLang="ja-JP" sz="2800" dirty="0" smtClean="0">
                <a:ea typeface="+mj-ea"/>
              </a:rPr>
              <a:t>2) </a:t>
            </a:r>
            <a:r>
              <a:rPr lang="ja-JP" altLang="en-US" sz="2800" dirty="0" smtClean="0">
                <a:ea typeface="+mj-ea"/>
              </a:rPr>
              <a:t>寄贈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</a:t>
            </a:r>
            <a:r>
              <a:rPr lang="en-US" altLang="ja-JP" sz="2800" dirty="0" smtClean="0">
                <a:ea typeface="+mj-ea"/>
              </a:rPr>
              <a:t>3) </a:t>
            </a:r>
            <a:r>
              <a:rPr lang="ja-JP" altLang="en-US" sz="2800" dirty="0" smtClean="0">
                <a:ea typeface="+mj-ea"/>
              </a:rPr>
              <a:t>目録の整備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endParaRPr lang="ja-JP" altLang="en-US" sz="28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2800" dirty="0" smtClean="0">
                <a:ea typeface="+mj-ea"/>
              </a:rPr>
              <a:t>2. </a:t>
            </a:r>
            <a:r>
              <a:rPr lang="ja-JP" altLang="en-US" sz="2800" dirty="0" smtClean="0">
                <a:ea typeface="+mj-ea"/>
              </a:rPr>
              <a:t>保存  ＝  劣化の防止　</a:t>
            </a:r>
            <a:endParaRPr lang="en-US" altLang="ja-JP" sz="28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</a:t>
            </a:r>
            <a:r>
              <a:rPr lang="en-US" altLang="ja-JP" sz="2800" dirty="0" smtClean="0">
                <a:ea typeface="+mj-ea"/>
              </a:rPr>
              <a:t>1) </a:t>
            </a:r>
            <a:r>
              <a:rPr lang="ja-JP" altLang="en-US" sz="2800" dirty="0" smtClean="0">
                <a:ea typeface="+mj-ea"/>
              </a:rPr>
              <a:t>適切な室内環境－光</a:t>
            </a:r>
            <a:r>
              <a:rPr lang="en-US" altLang="ja-JP" sz="2800" dirty="0" smtClean="0">
                <a:ea typeface="+mj-ea"/>
              </a:rPr>
              <a:t>(</a:t>
            </a:r>
            <a:r>
              <a:rPr lang="ja-JP" altLang="en-US" sz="2800" dirty="0" smtClean="0">
                <a:ea typeface="+mj-ea"/>
              </a:rPr>
              <a:t>紫外線</a:t>
            </a:r>
            <a:r>
              <a:rPr lang="en-US" altLang="ja-JP" sz="2800" dirty="0" smtClean="0">
                <a:ea typeface="+mj-ea"/>
              </a:rPr>
              <a:t>)</a:t>
            </a:r>
            <a:r>
              <a:rPr lang="ja-JP" altLang="en-US" sz="2800" dirty="0" err="1" smtClean="0">
                <a:ea typeface="+mj-ea"/>
              </a:rPr>
              <a:t>、</a:t>
            </a:r>
            <a:r>
              <a:rPr lang="ja-JP" altLang="en-US" sz="2800" dirty="0" smtClean="0">
                <a:ea typeface="+mj-ea"/>
              </a:rPr>
              <a:t>熱、湿度－貴重書室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</a:t>
            </a:r>
            <a:r>
              <a:rPr lang="en-US" altLang="ja-JP" sz="2800" dirty="0" smtClean="0">
                <a:ea typeface="+mj-ea"/>
              </a:rPr>
              <a:t>2)</a:t>
            </a:r>
            <a:r>
              <a:rPr lang="ja-JP" altLang="en-US" sz="2800" dirty="0" smtClean="0">
                <a:ea typeface="+mj-ea"/>
              </a:rPr>
              <a:t> 資料－中性紙の箱、袋。防虫剤。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</a:t>
            </a:r>
            <a:r>
              <a:rPr lang="en-US" altLang="ja-JP" sz="2800" dirty="0" smtClean="0">
                <a:ea typeface="+mj-ea"/>
              </a:rPr>
              <a:t>3) </a:t>
            </a:r>
            <a:r>
              <a:rPr lang="ja-JP" altLang="en-US" sz="2800" dirty="0" smtClean="0">
                <a:ea typeface="+mj-ea"/>
              </a:rPr>
              <a:t>修復</a:t>
            </a:r>
            <a:endParaRPr lang="en-US" altLang="ja-JP" sz="28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　　　　　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en-US" altLang="ja-JP" sz="2800" dirty="0" smtClean="0">
                <a:ea typeface="+mj-ea"/>
              </a:rPr>
              <a:t>3. </a:t>
            </a:r>
            <a:r>
              <a:rPr lang="ja-JP" altLang="en-US" sz="2800" dirty="0" smtClean="0">
                <a:ea typeface="+mj-ea"/>
              </a:rPr>
              <a:t>利用</a:t>
            </a:r>
            <a:r>
              <a:rPr lang="en-US" altLang="ja-JP" sz="2800" dirty="0" smtClean="0">
                <a:ea typeface="+mj-ea"/>
              </a:rPr>
              <a:t>(</a:t>
            </a:r>
            <a:r>
              <a:rPr lang="ja-JP" altLang="en-US" sz="2800" dirty="0" smtClean="0">
                <a:ea typeface="+mj-ea"/>
              </a:rPr>
              <a:t>提供</a:t>
            </a:r>
            <a:r>
              <a:rPr lang="en-US" altLang="ja-JP" sz="2800" dirty="0" smtClean="0">
                <a:ea typeface="+mj-ea"/>
              </a:rPr>
              <a:t>)</a:t>
            </a:r>
            <a:r>
              <a:rPr lang="ja-JP" altLang="en-US" sz="2800" dirty="0" smtClean="0">
                <a:ea typeface="+mj-ea"/>
              </a:rPr>
              <a:t> ＝学内のみならず、広く社会へ</a:t>
            </a:r>
            <a:endParaRPr lang="en-US" altLang="ja-JP" sz="28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</a:t>
            </a:r>
            <a:r>
              <a:rPr lang="en-US" altLang="ja-JP" sz="2800" dirty="0" smtClean="0">
                <a:ea typeface="+mj-ea"/>
              </a:rPr>
              <a:t>1) </a:t>
            </a:r>
            <a:r>
              <a:rPr lang="ja-JP" altLang="en-US" sz="2800" dirty="0" smtClean="0">
                <a:ea typeface="+mj-ea"/>
              </a:rPr>
              <a:t>教育（授業）の教材および研究対象として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</a:t>
            </a:r>
            <a:r>
              <a:rPr lang="en-US" altLang="ja-JP" sz="2800" dirty="0" smtClean="0">
                <a:ea typeface="+mj-ea"/>
              </a:rPr>
              <a:t>2) </a:t>
            </a:r>
            <a:r>
              <a:rPr lang="ja-JP" altLang="en-US" sz="2800" dirty="0" smtClean="0">
                <a:ea typeface="+mj-ea"/>
              </a:rPr>
              <a:t>閲覧、撮影、出版、掲載、展示貸出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        －許可制 </a:t>
            </a:r>
            <a:r>
              <a:rPr lang="en-US" altLang="ja-JP" sz="2300" dirty="0" smtClean="0">
                <a:ea typeface="+mj-ea"/>
              </a:rPr>
              <a:t>(</a:t>
            </a:r>
            <a:r>
              <a:rPr lang="ja-JP" altLang="en-US" sz="2300" dirty="0" smtClean="0">
                <a:ea typeface="+mj-ea"/>
              </a:rPr>
              <a:t>茨城大学図書館貴重資料利用要項</a:t>
            </a:r>
            <a:r>
              <a:rPr lang="en-US" altLang="ja-JP" sz="2300" dirty="0" smtClean="0">
                <a:ea typeface="+mj-ea"/>
              </a:rPr>
              <a:t>)</a:t>
            </a:r>
            <a:endParaRPr lang="ja-JP" altLang="en-US" sz="2300" dirty="0" smtClean="0"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</a:t>
            </a:r>
            <a:r>
              <a:rPr lang="en-US" altLang="ja-JP" sz="2800" dirty="0" smtClean="0">
                <a:ea typeface="+mj-ea"/>
              </a:rPr>
              <a:t>3) </a:t>
            </a:r>
            <a:r>
              <a:rPr lang="ja-JP" altLang="en-US" sz="2800" dirty="0" smtClean="0">
                <a:ea typeface="+mj-ea"/>
              </a:rPr>
              <a:t>公開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        －企画展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             －</a:t>
            </a:r>
            <a:r>
              <a:rPr lang="en-US" altLang="ja-JP" sz="2800" dirty="0" smtClean="0">
                <a:ea typeface="+mj-ea"/>
              </a:rPr>
              <a:t>HP</a:t>
            </a:r>
            <a:r>
              <a:rPr lang="ja-JP" altLang="en-US" sz="2800" dirty="0" smtClean="0">
                <a:ea typeface="+mj-ea"/>
              </a:rPr>
              <a:t>から画像データ 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None/>
              <a:defRPr/>
            </a:pPr>
            <a:r>
              <a:rPr lang="ja-JP" altLang="en-US" sz="2800" dirty="0" smtClean="0">
                <a:ea typeface="+mj-ea"/>
              </a:rPr>
              <a:t>　　　　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2" y="245206"/>
            <a:ext cx="8229601" cy="1158019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1</a:t>
            </a:r>
            <a:r>
              <a:rPr lang="ja-JP" altLang="en-US" dirty="0" smtClean="0"/>
              <a:t>　収集　　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3744913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mtClean="0">
                <a:latin typeface="HGP明朝E" pitchFamily="18" charset="-128"/>
                <a:ea typeface="HGP明朝E" pitchFamily="18" charset="-128"/>
              </a:rPr>
              <a:t>・藤田東湖の書幅</a:t>
            </a:r>
            <a:r>
              <a:rPr lang="ja-JP" altLang="en-US" smtClean="0"/>
              <a:t>　　　　　</a:t>
            </a:r>
          </a:p>
        </p:txBody>
      </p:sp>
      <p:pic>
        <p:nvPicPr>
          <p:cNvPr id="7172" name="Picture 5" descr="IMG_1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37449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IMG_2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43125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314825" y="1500188"/>
            <a:ext cx="4391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tx2"/>
                </a:solidFill>
                <a:latin typeface="+mj-ea"/>
                <a:ea typeface="+mj-ea"/>
              </a:rPr>
              <a:t>・永井家「不二講」資料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41438"/>
            <a:ext cx="8424863" cy="792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dirty="0" smtClean="0">
                <a:latin typeface="+mj-ea"/>
                <a:ea typeface="+mj-ea"/>
              </a:rPr>
              <a:t>・下町絵図　</a:t>
            </a:r>
            <a:r>
              <a:rPr lang="ja-JP" altLang="en-US" dirty="0" smtClean="0"/>
              <a:t>　　　　　　     </a:t>
            </a:r>
            <a:r>
              <a:rPr lang="ja-JP" altLang="en-US" dirty="0" smtClean="0">
                <a:latin typeface="+mj-ea"/>
                <a:ea typeface="+mj-ea"/>
              </a:rPr>
              <a:t>・水府家御屋敷割図</a:t>
            </a:r>
          </a:p>
        </p:txBody>
      </p:sp>
      <p:pic>
        <p:nvPicPr>
          <p:cNvPr id="8195" name="Picture 4" descr="IMG_4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7814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水府家御屋敷割図回転合成済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989138"/>
            <a:ext cx="43275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341438"/>
            <a:ext cx="2709863" cy="3887787"/>
          </a:xfr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5300663"/>
            <a:ext cx="5183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26285"/>
              </a:buClr>
              <a:buSzPct val="60000"/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+mj-ea"/>
                <a:ea typeface="+mj-ea"/>
              </a:rPr>
              <a:t>・太閤検地帳</a:t>
            </a:r>
            <a:r>
              <a:rPr lang="en-US" altLang="ja-JP" sz="2400" kern="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文禄</a:t>
            </a:r>
            <a:r>
              <a:rPr lang="zh-CN" altLang="en-US" sz="2400" dirty="0">
                <a:solidFill>
                  <a:schemeClr val="tx2"/>
                </a:solidFill>
                <a:latin typeface="+mn-lt"/>
                <a:ea typeface="HGP明朝E" pitchFamily="18" charset="-128"/>
              </a:rPr>
              <a:t>３</a:t>
            </a:r>
            <a:r>
              <a:rPr lang="en-US" altLang="zh-CN" sz="2400" dirty="0">
                <a:solidFill>
                  <a:schemeClr val="tx2"/>
                </a:solidFill>
                <a:latin typeface="+mn-lt"/>
                <a:ea typeface="HGP明朝E" pitchFamily="18" charset="-128"/>
              </a:rPr>
              <a:t>(</a:t>
            </a:r>
            <a:r>
              <a:rPr lang="zh-CN" altLang="en-US" sz="2400" dirty="0">
                <a:solidFill>
                  <a:schemeClr val="tx2"/>
                </a:solidFill>
                <a:latin typeface="+mn-lt"/>
                <a:ea typeface="HGP明朝E" pitchFamily="18" charset="-128"/>
              </a:rPr>
              <a:t>１５９４</a:t>
            </a:r>
            <a:r>
              <a:rPr lang="en-US" altLang="zh-CN" sz="2400" dirty="0">
                <a:solidFill>
                  <a:schemeClr val="tx2"/>
                </a:solidFill>
                <a:latin typeface="+mn-lt"/>
                <a:ea typeface="HGP明朝E" pitchFamily="18" charset="-128"/>
              </a:rPr>
              <a:t>)</a:t>
            </a:r>
            <a:r>
              <a:rPr lang="zh-CN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endParaRPr lang="en-US" altLang="zh-CN" sz="2400" dirty="0">
              <a:solidFill>
                <a:schemeClr val="tx2"/>
              </a:solidFill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buClr>
                <a:srgbClr val="826285"/>
              </a:buClr>
              <a:buSzPct val="60000"/>
              <a:defRPr/>
            </a:pPr>
            <a:r>
              <a:rPr lang="en-US" altLang="ja-JP" sz="2400" kern="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400" kern="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zh-TW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「鶴田家文書」</a:t>
            </a:r>
            <a:r>
              <a:rPr lang="ja-JP" altLang="en-US" sz="2400" kern="0" dirty="0">
                <a:solidFill>
                  <a:schemeClr val="tx2"/>
                </a:solidFill>
                <a:latin typeface="+mj-ea"/>
                <a:ea typeface="+mj-ea"/>
              </a:rPr>
              <a:t>　　</a:t>
            </a:r>
            <a:r>
              <a:rPr lang="ja-JP" altLang="en-US" sz="2400" kern="0" dirty="0">
                <a:solidFill>
                  <a:schemeClr val="tx2"/>
                </a:solidFill>
                <a:latin typeface="+mn-lt"/>
                <a:ea typeface="+mn-ea"/>
              </a:rPr>
              <a:t>　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620713"/>
            <a:ext cx="4513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8400" y="4149725"/>
            <a:ext cx="51117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26285"/>
              </a:buClr>
              <a:buSzPct val="60000"/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+mj-ea"/>
                <a:ea typeface="+mj-ea"/>
              </a:rPr>
              <a:t>・</a:t>
            </a:r>
            <a:r>
              <a:rPr lang="zh-TW" altLang="en-US" sz="32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嵯峨伊勢物語</a:t>
            </a:r>
            <a:endParaRPr lang="en-US" altLang="zh-TW" sz="2400" dirty="0">
              <a:solidFill>
                <a:schemeClr val="tx2"/>
              </a:solidFill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buClr>
                <a:srgbClr val="826285"/>
              </a:buClr>
              <a:buSzPct val="60000"/>
              <a:defRPr/>
            </a:pPr>
            <a:r>
              <a:rPr lang="en-US" altLang="zh-TW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  </a:t>
            </a:r>
            <a:r>
              <a:rPr lang="zh-TW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　慶長１３（１６０８）年刊 </a:t>
            </a:r>
            <a:r>
              <a:rPr lang="ja-JP" altLang="en-US" sz="2400" dirty="0">
                <a:solidFill>
                  <a:schemeClr val="tx2"/>
                </a:solidFill>
                <a:latin typeface="HGP明朝E" pitchFamily="18" charset="-128"/>
                <a:ea typeface="HGP明朝E" pitchFamily="18" charset="-128"/>
              </a:rPr>
              <a:t>「菅文庫」</a:t>
            </a:r>
            <a:endParaRPr lang="ja-JP" altLang="en-US" sz="2400" kern="0" dirty="0">
              <a:solidFill>
                <a:schemeClr val="tx2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436738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+mn-lt"/>
              </a:rPr>
              <a:t>2</a:t>
            </a:r>
            <a:r>
              <a:rPr lang="ja-JP" altLang="en-US" dirty="0" smtClean="0">
                <a:latin typeface="+mn-lt"/>
              </a:rPr>
              <a:t>　保存 ＝劣化の防止　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latin typeface="+mn-lt"/>
              </a:rPr>
              <a:t>    </a:t>
            </a:r>
            <a:r>
              <a:rPr lang="ja-JP" altLang="en-US" sz="3200" dirty="0" smtClean="0">
                <a:latin typeface="+mn-lt"/>
              </a:rPr>
              <a:t>１</a:t>
            </a:r>
            <a:r>
              <a:rPr lang="en-US" altLang="ja-JP" sz="3200" dirty="0" smtClean="0">
                <a:latin typeface="+mn-lt"/>
              </a:rPr>
              <a:t>) </a:t>
            </a:r>
            <a:r>
              <a:rPr lang="ja-JP" altLang="en-US" sz="3200" dirty="0" smtClean="0">
                <a:latin typeface="+mn-lt"/>
              </a:rPr>
              <a:t>適切な室内環境</a:t>
            </a:r>
            <a:r>
              <a:rPr lang="ja-JP" altLang="en-US" sz="3100" dirty="0" smtClean="0">
                <a:latin typeface="+mn-lt"/>
              </a:rPr>
              <a:t/>
            </a:r>
            <a:br>
              <a:rPr lang="ja-JP" altLang="en-US" sz="3100" dirty="0" smtClean="0">
                <a:latin typeface="+mn-lt"/>
              </a:rPr>
            </a:br>
            <a:r>
              <a:rPr lang="ja-JP" altLang="en-US" sz="3100" dirty="0" smtClean="0">
                <a:latin typeface="+mn-lt"/>
              </a:rPr>
              <a:t>          </a:t>
            </a:r>
            <a:r>
              <a:rPr lang="ja-JP" altLang="en-US" sz="2800" dirty="0" smtClean="0">
                <a:latin typeface="+mn-lt"/>
              </a:rPr>
              <a:t>・紫外線のカット</a:t>
            </a:r>
            <a:br>
              <a:rPr lang="ja-JP" altLang="en-US" sz="2800" dirty="0" smtClean="0">
                <a:latin typeface="+mn-lt"/>
              </a:rPr>
            </a:br>
            <a:r>
              <a:rPr lang="ja-JP" altLang="en-US" sz="2800" dirty="0" smtClean="0">
                <a:latin typeface="+mn-lt"/>
              </a:rPr>
              <a:t/>
            </a:r>
            <a:br>
              <a:rPr lang="ja-JP" altLang="en-US" sz="2800" dirty="0" smtClean="0">
                <a:latin typeface="+mn-lt"/>
              </a:rPr>
            </a:br>
            <a:r>
              <a:rPr lang="ja-JP" altLang="en-US" sz="2800" dirty="0" smtClean="0">
                <a:latin typeface="+mn-lt"/>
              </a:rPr>
              <a:t>　    </a:t>
            </a:r>
            <a:r>
              <a:rPr lang="en-US" altLang="ja-JP" sz="2800" dirty="0" smtClean="0">
                <a:latin typeface="+mn-lt"/>
              </a:rPr>
              <a:t>2) </a:t>
            </a:r>
            <a:r>
              <a:rPr lang="ja-JP" altLang="en-US" sz="2800" dirty="0" smtClean="0">
                <a:latin typeface="+mn-lt"/>
              </a:rPr>
              <a:t>資料の保存</a:t>
            </a:r>
            <a:br>
              <a:rPr lang="ja-JP" altLang="en-US" sz="2800" dirty="0" smtClean="0">
                <a:latin typeface="+mn-lt"/>
              </a:rPr>
            </a:br>
            <a:r>
              <a:rPr lang="ja-JP" altLang="en-US" sz="2800" dirty="0" smtClean="0">
                <a:latin typeface="+mn-lt"/>
              </a:rPr>
              <a:t>          </a:t>
            </a:r>
            <a:r>
              <a:rPr lang="ja-JP" altLang="en-US" sz="3200" dirty="0" smtClean="0">
                <a:latin typeface="+mn-lt"/>
              </a:rPr>
              <a:t>・中性紙の箱・袋</a:t>
            </a:r>
            <a:br>
              <a:rPr lang="ja-JP" altLang="en-US" sz="3200" dirty="0" smtClean="0">
                <a:latin typeface="+mn-lt"/>
              </a:rPr>
            </a:br>
            <a:r>
              <a:rPr lang="ja-JP" altLang="en-US" sz="3200" dirty="0" smtClean="0">
                <a:latin typeface="+mn-lt"/>
              </a:rPr>
              <a:t>       　・防虫剤</a:t>
            </a:r>
            <a:br>
              <a:rPr lang="ja-JP" altLang="en-US" sz="3200" dirty="0" smtClean="0">
                <a:latin typeface="+mn-lt"/>
              </a:rPr>
            </a:br>
            <a:r>
              <a:rPr lang="ja-JP" altLang="en-US" sz="3200" dirty="0" smtClean="0">
                <a:latin typeface="+mn-lt"/>
              </a:rPr>
              <a:t>         ・平置き　</a:t>
            </a:r>
            <a:r>
              <a:rPr lang="ja-JP" altLang="en-US" sz="3100" dirty="0" smtClean="0"/>
              <a:t/>
            </a:r>
            <a:br>
              <a:rPr lang="ja-JP" altLang="en-US" sz="3100" dirty="0" smtClean="0"/>
            </a:br>
            <a:endParaRPr lang="ja-JP" altLang="en-US" sz="3100" dirty="0" smtClean="0"/>
          </a:p>
        </p:txBody>
      </p:sp>
      <p:pic>
        <p:nvPicPr>
          <p:cNvPr id="10243" name="Picture 5" descr="IMG_259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437063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IMG_2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36613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IMG_2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652963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IMG_2591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565400"/>
            <a:ext cx="2593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z="2800" smtClean="0"/>
          </a:p>
        </p:txBody>
      </p:sp>
      <p:sp>
        <p:nvSpPr>
          <p:cNvPr id="11267" name="AutoShape 2" descr="https://mx.ibaraki.ac.jp/am_bin/am_fetch.cgi/IMG_4062.JPG?mailbox=Drafts&amp;id=13873_4894715&amp;uid=1811&amp;sec=4&amp;attachment_flag=1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dirty="0" smtClean="0">
                <a:latin typeface="+mj-ea"/>
                <a:ea typeface="+mj-ea"/>
              </a:rPr>
              <a:t>・帙（ちつ）</a:t>
            </a:r>
          </a:p>
        </p:txBody>
      </p:sp>
      <p:pic>
        <p:nvPicPr>
          <p:cNvPr id="11268" name="Picture 3" descr="C:\Users\Hasegawa\Desktop\IMG_4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Hasegawa\Desktop\IMG_4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8487" cy="15843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+mn-lt"/>
              </a:rPr>
              <a:t>3)</a:t>
            </a:r>
            <a:r>
              <a:rPr lang="ja-JP" altLang="en-US" dirty="0" smtClean="0"/>
              <a:t>　修復</a:t>
            </a:r>
            <a:br>
              <a:rPr lang="ja-JP" altLang="en-US" dirty="0" smtClean="0"/>
            </a:b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3200" dirty="0" smtClean="0"/>
              <a:t>・徳川斉昭の書簡</a:t>
            </a:r>
          </a:p>
        </p:txBody>
      </p:sp>
      <p:pic>
        <p:nvPicPr>
          <p:cNvPr id="12291" name="Picture 4" descr="tokugaw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708275"/>
            <a:ext cx="6624637" cy="1131888"/>
          </a:xfrm>
          <a:noFill/>
        </p:spPr>
      </p:pic>
      <p:pic>
        <p:nvPicPr>
          <p:cNvPr id="12292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275" y="3716338"/>
            <a:ext cx="121761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365625"/>
            <a:ext cx="677068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68313" y="2924175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tx2"/>
                </a:solidFill>
                <a:latin typeface="+mj-ea"/>
                <a:ea typeface="+mj-ea"/>
              </a:rPr>
              <a:t>修復前</a:t>
            </a:r>
            <a:endParaRPr lang="en-US" altLang="ja-JP" sz="32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2295" name="Rectangle 16"/>
          <p:cNvSpPr>
            <a:spLocks noChangeArrowheads="1"/>
          </p:cNvSpPr>
          <p:nvPr/>
        </p:nvSpPr>
        <p:spPr bwMode="auto">
          <a:xfrm>
            <a:off x="466725" y="4560888"/>
            <a:ext cx="153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tx2"/>
                </a:solidFill>
                <a:latin typeface="+mj-ea"/>
                <a:ea typeface="+mj-ea"/>
              </a:rPr>
              <a:t>修復後</a:t>
            </a:r>
            <a:endParaRPr lang="en-US" altLang="ja-JP" sz="32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1116013" y="2565400"/>
            <a:ext cx="741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/>
              <a:t>　</a:t>
            </a:r>
            <a:endParaRPr lang="ja-JP" altLang="en-US" sz="2000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950913" y="5233988"/>
            <a:ext cx="542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1092</TotalTime>
  <Words>153</Words>
  <Application>Microsoft Office PowerPoint</Application>
  <PresentationFormat>画面に合わせる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雪藤</vt:lpstr>
      <vt:lpstr>貴重資料の収集・保存・公開について</vt:lpstr>
      <vt:lpstr>本学図書館が所蔵する貴重資料</vt:lpstr>
      <vt:lpstr>スライド 3</vt:lpstr>
      <vt:lpstr>1　収集　　</vt:lpstr>
      <vt:lpstr>スライド 5</vt:lpstr>
      <vt:lpstr>スライド 6</vt:lpstr>
      <vt:lpstr>2　保存 ＝劣化の防止　     １) 適切な室内環境           ・紫外線のカット  　    2) 資料の保存           ・中性紙の箱・袋        　・防虫剤          ・平置き　 </vt:lpstr>
      <vt:lpstr> </vt:lpstr>
      <vt:lpstr>3)　修復  ・徳川斉昭の書簡</vt:lpstr>
      <vt:lpstr>３ 利用(提供)   1) 教育(授業)の教材として</vt:lpstr>
      <vt:lpstr>３ 利用(提供)    3) 公開－企画展</vt:lpstr>
      <vt:lpstr>完</vt:lpstr>
    </vt:vector>
  </TitlesOfParts>
  <Company>University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徳川斉昭 書簡</dc:title>
  <dc:creator>gakujutsu</dc:creator>
  <cp:lastModifiedBy>info-service</cp:lastModifiedBy>
  <cp:revision>82</cp:revision>
  <dcterms:created xsi:type="dcterms:W3CDTF">2009-04-30T05:08:23Z</dcterms:created>
  <dcterms:modified xsi:type="dcterms:W3CDTF">2012-05-25T09:26:22Z</dcterms:modified>
</cp:coreProperties>
</file>